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67" r:id="rId4"/>
    <p:sldId id="318" r:id="rId5"/>
    <p:sldId id="389" r:id="rId6"/>
    <p:sldId id="494" r:id="rId7"/>
    <p:sldId id="496" r:id="rId8"/>
    <p:sldId id="497" r:id="rId9"/>
    <p:sldId id="359" r:id="rId10"/>
    <p:sldId id="344" r:id="rId11"/>
    <p:sldId id="361" r:id="rId12"/>
    <p:sldId id="363" r:id="rId13"/>
    <p:sldId id="364" r:id="rId14"/>
    <p:sldId id="347" r:id="rId15"/>
    <p:sldId id="348" r:id="rId16"/>
    <p:sldId id="498" r:id="rId17"/>
    <p:sldId id="28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17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738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01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22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52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60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sz="12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5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9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17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53" y="123478"/>
            <a:ext cx="1051427" cy="82011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7488832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87BC814-D898-415A-8D85-9E6C87B4CD51}"/>
              </a:ext>
            </a:extLst>
          </p:cNvPr>
          <p:cNvSpPr txBox="1">
            <a:spLocks/>
          </p:cNvSpPr>
          <p:nvPr/>
        </p:nvSpPr>
        <p:spPr>
          <a:xfrm>
            <a:off x="395536" y="483518"/>
            <a:ext cx="6840760" cy="410445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</a:t>
            </a:r>
            <a:r>
              <a:rPr lang="en-US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Majetkové cenné papíry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cs-CZ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Stanovení současné hodnoty (vnitřní hodnoty) akcie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Akcie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64" y="704363"/>
            <a:ext cx="8214084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</a:rPr>
              <a:t>1. </a:t>
            </a:r>
            <a:r>
              <a:rPr lang="cs-CZ" sz="2000" b="1" dirty="0">
                <a:solidFill>
                  <a:srgbClr val="307871"/>
                </a:solidFill>
              </a:rPr>
              <a:t>Dividendový diskontní model (DDM)</a:t>
            </a:r>
          </a:p>
          <a:p>
            <a:r>
              <a:rPr lang="cs-CZ" sz="2000" dirty="0">
                <a:solidFill>
                  <a:srgbClr val="307871"/>
                </a:solidFill>
              </a:rPr>
              <a:t>Vychází z toho, že </a:t>
            </a:r>
            <a:r>
              <a:rPr lang="cs-CZ" sz="2000" b="1" dirty="0">
                <a:solidFill>
                  <a:srgbClr val="307871"/>
                </a:solidFill>
              </a:rPr>
              <a:t>vnitřní hodnota akcie je současnou hodnotou veškerých budoucích příjmů</a:t>
            </a:r>
            <a:r>
              <a:rPr lang="cs-CZ" sz="2000" dirty="0">
                <a:solidFill>
                  <a:srgbClr val="307871"/>
                </a:solidFill>
              </a:rPr>
              <a:t>, plynoucích z akcie jejímu majiteli</a:t>
            </a:r>
          </a:p>
          <a:p>
            <a:r>
              <a:rPr lang="cs-CZ" sz="2000" dirty="0">
                <a:solidFill>
                  <a:srgbClr val="307871"/>
                </a:solidFill>
              </a:rPr>
              <a:t>Majiteli akcií mohou plynout z akcií příjmy ve formě: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</a:rPr>
              <a:t>Dividend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</a:rPr>
              <a:t>Prodeje akcie</a:t>
            </a:r>
          </a:p>
          <a:p>
            <a:pPr marL="0" indent="0"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pPr marL="457200" lvl="1" indent="0" algn="just">
              <a:buNone/>
            </a:pPr>
            <a:r>
              <a:rPr lang="cs-CZ" sz="2000" dirty="0">
                <a:solidFill>
                  <a:srgbClr val="307871"/>
                </a:solidFill>
              </a:rPr>
              <a:t>2. </a:t>
            </a:r>
            <a:r>
              <a:rPr lang="cs-CZ" sz="2000" b="1" u="sng" dirty="0">
                <a:solidFill>
                  <a:srgbClr val="307871"/>
                </a:solidFill>
                <a:cs typeface="Times New Roman" panose="02020603050405020304" pitchFamily="18" charset="0"/>
              </a:rPr>
              <a:t>Zisková (výnosová) metoda</a:t>
            </a:r>
          </a:p>
          <a:p>
            <a:r>
              <a:rPr lang="cs-CZ" sz="2000" dirty="0">
                <a:solidFill>
                  <a:srgbClr val="307871"/>
                </a:solidFill>
              </a:rPr>
              <a:t>Vychází z ukazatele poměru mezi cenou a ziskem na jednu akcii:</a:t>
            </a:r>
          </a:p>
          <a:p>
            <a:pPr lvl="1"/>
            <a:r>
              <a:rPr lang="cs-CZ" sz="2000" dirty="0" err="1">
                <a:solidFill>
                  <a:srgbClr val="307871"/>
                </a:solidFill>
              </a:rPr>
              <a:t>Price</a:t>
            </a:r>
            <a:r>
              <a:rPr lang="cs-CZ" sz="2000" dirty="0">
                <a:solidFill>
                  <a:srgbClr val="307871"/>
                </a:solidFill>
              </a:rPr>
              <a:t> to </a:t>
            </a:r>
            <a:r>
              <a:rPr lang="cs-CZ" sz="2000" dirty="0" err="1">
                <a:solidFill>
                  <a:srgbClr val="307871"/>
                </a:solidFill>
              </a:rPr>
              <a:t>earnings</a:t>
            </a:r>
            <a:r>
              <a:rPr lang="cs-CZ" sz="2000" dirty="0">
                <a:solidFill>
                  <a:srgbClr val="307871"/>
                </a:solidFill>
              </a:rPr>
              <a:t> ratio P/E</a:t>
            </a:r>
          </a:p>
          <a:p>
            <a:endParaRPr lang="cs-CZ" sz="20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76064"/>
          </a:xfrm>
        </p:spPr>
        <p:txBody>
          <a:bodyPr/>
          <a:lstStyle/>
          <a:p>
            <a:r>
              <a:rPr lang="cs-CZ" b="1" dirty="0"/>
              <a:t>Vnitřní hodnota akcie: </a:t>
            </a:r>
            <a:r>
              <a:rPr lang="cs-CZ" sz="2400" b="1" dirty="0">
                <a:solidFill>
                  <a:srgbClr val="307871"/>
                </a:solidFill>
                <a:cs typeface="Times New Roman" panose="02020603050405020304" pitchFamily="18" charset="0"/>
              </a:rPr>
              <a:t>Dividendový diskontní model</a:t>
            </a:r>
            <a:br>
              <a:rPr lang="cs-CZ" sz="2400" b="1" dirty="0">
                <a:solidFill>
                  <a:srgbClr val="307871"/>
                </a:solidFill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A57D2F-17AB-4F1D-91F7-FDEF97A4362C}"/>
              </a:ext>
            </a:extLst>
          </p:cNvPr>
          <p:cNvSpPr/>
          <p:nvPr/>
        </p:nvSpPr>
        <p:spPr>
          <a:xfrm>
            <a:off x="395536" y="736253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</a:rPr>
              <a:t>Současná hodnota akcie je součet současných hodnoty dividend na konci 1. roku až n–</a:t>
            </a:r>
            <a:r>
              <a:rPr lang="cs-CZ" altLang="cs-CZ" sz="2000" dirty="0" err="1">
                <a:solidFill>
                  <a:srgbClr val="307871"/>
                </a:solidFill>
              </a:rPr>
              <a:t>tého</a:t>
            </a:r>
            <a:r>
              <a:rPr lang="cs-CZ" altLang="cs-CZ" sz="2000" dirty="0">
                <a:solidFill>
                  <a:srgbClr val="307871"/>
                </a:solidFill>
              </a:rPr>
              <a:t> roku a současné hodnoty prodejní ceny na konci n-</a:t>
            </a:r>
            <a:r>
              <a:rPr lang="cs-CZ" altLang="cs-CZ" sz="2000" dirty="0" err="1">
                <a:solidFill>
                  <a:srgbClr val="307871"/>
                </a:solidFill>
              </a:rPr>
              <a:t>tého</a:t>
            </a:r>
            <a:r>
              <a:rPr lang="cs-CZ" altLang="cs-CZ" sz="2000" dirty="0">
                <a:solidFill>
                  <a:srgbClr val="307871"/>
                </a:solidFill>
              </a:rPr>
              <a:t> roku:</a:t>
            </a:r>
          </a:p>
          <a:p>
            <a:endParaRPr lang="cs-CZ" altLang="cs-CZ" sz="2000" dirty="0">
              <a:solidFill>
                <a:srgbClr val="307871"/>
              </a:solidFill>
            </a:endParaRPr>
          </a:p>
          <a:p>
            <a:endParaRPr lang="cs-CZ" altLang="cs-CZ" sz="2000" dirty="0">
              <a:solidFill>
                <a:srgbClr val="307871"/>
              </a:solidFill>
            </a:endParaRPr>
          </a:p>
          <a:p>
            <a:endParaRPr lang="cs-CZ" altLang="cs-CZ" sz="2000" dirty="0">
              <a:solidFill>
                <a:srgbClr val="307871"/>
              </a:solidFill>
            </a:endParaRPr>
          </a:p>
          <a:p>
            <a:r>
              <a:rPr lang="cs-CZ" altLang="cs-CZ" sz="2000" i="1" dirty="0">
                <a:solidFill>
                  <a:srgbClr val="307871"/>
                </a:solidFill>
              </a:rPr>
              <a:t>PV = VH </a:t>
            </a:r>
            <a:r>
              <a:rPr lang="cs-CZ" altLang="cs-CZ" sz="2000" dirty="0">
                <a:solidFill>
                  <a:srgbClr val="307871"/>
                </a:solidFill>
              </a:rPr>
              <a:t>... 	současná hodnota akcie v Kč</a:t>
            </a:r>
          </a:p>
          <a:p>
            <a:r>
              <a:rPr lang="cs-CZ" altLang="cs-CZ" sz="2000" i="1" dirty="0">
                <a:solidFill>
                  <a:srgbClr val="307871"/>
                </a:solidFill>
              </a:rPr>
              <a:t>D</a:t>
            </a:r>
            <a:r>
              <a:rPr lang="cs-CZ" altLang="cs-CZ" sz="2000" i="1" baseline="-25000" dirty="0">
                <a:solidFill>
                  <a:srgbClr val="307871"/>
                </a:solidFill>
              </a:rPr>
              <a:t>1</a:t>
            </a:r>
            <a:r>
              <a:rPr lang="cs-CZ" altLang="cs-CZ" sz="2000" i="1" dirty="0">
                <a:solidFill>
                  <a:srgbClr val="307871"/>
                </a:solidFill>
              </a:rPr>
              <a:t> – </a:t>
            </a:r>
            <a:r>
              <a:rPr lang="cs-CZ" altLang="cs-CZ" sz="2000" i="1" dirty="0" err="1">
                <a:solidFill>
                  <a:srgbClr val="307871"/>
                </a:solidFill>
              </a:rPr>
              <a:t>D</a:t>
            </a:r>
            <a:r>
              <a:rPr lang="cs-CZ" altLang="cs-CZ" sz="2000" i="1" baseline="-25000" dirty="0" err="1">
                <a:solidFill>
                  <a:srgbClr val="307871"/>
                </a:solidFill>
              </a:rPr>
              <a:t>n</a:t>
            </a:r>
            <a:r>
              <a:rPr lang="cs-CZ" altLang="cs-CZ" sz="2000" dirty="0">
                <a:solidFill>
                  <a:srgbClr val="307871"/>
                </a:solidFill>
              </a:rPr>
              <a:t>…dividenda v Kč v jednotlivých letech, počínaje příštím rokem</a:t>
            </a:r>
          </a:p>
          <a:p>
            <a:r>
              <a:rPr lang="cs-CZ" altLang="cs-CZ" sz="2000" b="1" u="sng" dirty="0">
                <a:solidFill>
                  <a:srgbClr val="307871"/>
                </a:solidFill>
              </a:rPr>
              <a:t>Jestli se předpokládá výplata dividend letos, D0 připočítáme nediskontovanou</a:t>
            </a:r>
            <a:endParaRPr lang="cs-CZ" altLang="cs-CZ" sz="2000" b="1" i="1" u="sng" dirty="0">
              <a:solidFill>
                <a:srgbClr val="307871"/>
              </a:solidFill>
            </a:endParaRPr>
          </a:p>
          <a:p>
            <a:r>
              <a:rPr lang="cs-CZ" altLang="cs-CZ" sz="2000" i="1" dirty="0" err="1">
                <a:solidFill>
                  <a:srgbClr val="307871"/>
                </a:solidFill>
              </a:rPr>
              <a:t>P</a:t>
            </a:r>
            <a:r>
              <a:rPr lang="cs-CZ" altLang="cs-CZ" sz="2000" i="1" baseline="-25000" dirty="0" err="1">
                <a:solidFill>
                  <a:srgbClr val="307871"/>
                </a:solidFill>
              </a:rPr>
              <a:t>n</a:t>
            </a:r>
            <a:r>
              <a:rPr lang="cs-CZ" altLang="cs-CZ" sz="2000" i="1" dirty="0">
                <a:solidFill>
                  <a:srgbClr val="307871"/>
                </a:solidFill>
              </a:rPr>
              <a:t> </a:t>
            </a:r>
            <a:r>
              <a:rPr lang="cs-CZ" altLang="cs-CZ" sz="2000" dirty="0">
                <a:solidFill>
                  <a:srgbClr val="307871"/>
                </a:solidFill>
              </a:rPr>
              <a:t>… 	předpokládaná prodejní cena na konci období 			držby akcie v Kč</a:t>
            </a:r>
          </a:p>
          <a:p>
            <a:r>
              <a:rPr lang="cs-CZ" altLang="cs-CZ" sz="2000" i="1" dirty="0">
                <a:solidFill>
                  <a:srgbClr val="307871"/>
                </a:solidFill>
              </a:rPr>
              <a:t>i</a:t>
            </a:r>
            <a:r>
              <a:rPr lang="cs-CZ" altLang="cs-CZ" sz="2000" dirty="0">
                <a:solidFill>
                  <a:srgbClr val="307871"/>
                </a:solidFill>
              </a:rPr>
              <a:t> … 	požadovaná výnosová míra akcionáře vyjádřená číslem</a:t>
            </a:r>
          </a:p>
          <a:p>
            <a:r>
              <a:rPr lang="cs-CZ" altLang="cs-CZ" sz="2000" i="1" dirty="0">
                <a:solidFill>
                  <a:srgbClr val="307871"/>
                </a:solidFill>
              </a:rPr>
              <a:t>n …	</a:t>
            </a:r>
            <a:r>
              <a:rPr lang="cs-CZ" altLang="cs-CZ" sz="2000" dirty="0">
                <a:solidFill>
                  <a:srgbClr val="307871"/>
                </a:solidFill>
              </a:rPr>
              <a:t>počet let, tj. doba, po kterou akcii vlastníme</a:t>
            </a:r>
            <a:r>
              <a:rPr lang="cs-CZ" altLang="cs-CZ" sz="2000" i="1" dirty="0">
                <a:solidFill>
                  <a:srgbClr val="307871"/>
                </a:solidFill>
              </a:rPr>
              <a:t>	</a:t>
            </a:r>
            <a:endParaRPr lang="cs-CZ" altLang="cs-CZ" sz="2000" dirty="0">
              <a:solidFill>
                <a:srgbClr val="30787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0DE1B9A-6664-4737-82FE-F6D369DC29FA}"/>
                  </a:ext>
                </a:extLst>
              </p:cNvPr>
              <p:cNvSpPr txBox="1"/>
              <p:nvPr/>
            </p:nvSpPr>
            <p:spPr>
              <a:xfrm>
                <a:off x="1979712" y="1635646"/>
                <a:ext cx="4327018" cy="421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0" dirty="0"/>
                  <a:t>PV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VH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0DE1B9A-6664-4737-82FE-F6D369DC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635646"/>
                <a:ext cx="4327018" cy="421910"/>
              </a:xfrm>
              <a:prstGeom prst="rect">
                <a:avLst/>
              </a:prstGeom>
              <a:blipFill>
                <a:blip r:embed="rId3"/>
                <a:stretch>
                  <a:fillRect l="-3380" t="-5714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88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771550"/>
                <a:ext cx="8712968" cy="381642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1"/>
                <a:r>
                  <a:rPr lang="cs-CZ" sz="2000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Akcie nemá stanovenou dobu splatnosti =&gt; jestli je konstantní dividendová politika jedná se o </a:t>
                </a:r>
                <a:r>
                  <a:rPr lang="cs-CZ" sz="2000" dirty="0" err="1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perpetuitu</a:t>
                </a:r>
                <a:endParaRPr lang="cs-CZ" sz="2000" dirty="0">
                  <a:solidFill>
                    <a:srgbClr val="307871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000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Situace, kdy očekáváme konstantní absolutní výši dividend (DDM nulového růstu), pak vnitřní hodnotu vypočítáme:</a:t>
                </a:r>
              </a:p>
              <a:p>
                <a:pPr marL="0" indent="0">
                  <a:buNone/>
                </a:pPr>
                <a:endParaRPr lang="cs-CZ" sz="2000" b="1" i="1" dirty="0">
                  <a:solidFill>
                    <a:srgbClr val="30787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307871"/>
                          </a:solidFill>
                        </a:rPr>
                        <m:t>𝑃𝑉</m:t>
                      </m:r>
                      <m:r>
                        <a:rPr lang="cs-CZ" sz="2000" b="0" i="1" smtClean="0">
                          <a:solidFill>
                            <a:srgbClr val="307871"/>
                          </a:solidFill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rgbClr val="307871"/>
                          </a:solidFill>
                        </a:rPr>
                        <m:t>𝑉𝐻</m:t>
                      </m:r>
                      <m:r>
                        <a:rPr lang="cs-CZ" sz="2000" b="0" i="1">
                          <a:solidFill>
                            <a:srgbClr val="30787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307871"/>
                              </a:solidFill>
                            </a:rPr>
                          </m:ctrlPr>
                        </m:fPr>
                        <m:num>
                          <m:r>
                            <a:rPr lang="cs-CZ" sz="2000" b="0" i="1">
                              <a:solidFill>
                                <a:srgbClr val="307871"/>
                              </a:solidFill>
                            </a:rPr>
                            <m:t>𝐷</m:t>
                          </m:r>
                        </m:num>
                        <m:den>
                          <m:r>
                            <a:rPr lang="cs-CZ" sz="2000" b="0" i="1">
                              <a:solidFill>
                                <a:srgbClr val="307871"/>
                              </a:solidFill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30787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altLang="cs-CZ" sz="2000" i="1" dirty="0">
                    <a:solidFill>
                      <a:srgbClr val="307871"/>
                    </a:solidFill>
                  </a:rPr>
                  <a:t>PV = VH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... současná hodnota akcie v Kč</a:t>
                </a:r>
              </a:p>
              <a:p>
                <a:pPr marL="0" indent="0">
                  <a:buNone/>
                </a:pPr>
                <a:r>
                  <a:rPr lang="cs-CZ" altLang="cs-CZ" sz="2000" i="1" dirty="0">
                    <a:solidFill>
                      <a:srgbClr val="307871"/>
                    </a:solidFill>
                  </a:rPr>
                  <a:t>D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…dividenda v Kč, </a:t>
                </a:r>
                <a:r>
                  <a:rPr lang="cs-CZ" altLang="cs-CZ" sz="2000" u="sng" dirty="0">
                    <a:solidFill>
                      <a:srgbClr val="307871"/>
                    </a:solidFill>
                  </a:rPr>
                  <a:t>počínaje příštím rokem</a:t>
                </a:r>
              </a:p>
              <a:p>
                <a:pPr marL="0" indent="0">
                  <a:buNone/>
                </a:pPr>
                <a:r>
                  <a:rPr lang="cs-CZ" altLang="cs-CZ" sz="2000" b="1" u="sng" dirty="0">
                    <a:solidFill>
                      <a:srgbClr val="307871"/>
                    </a:solidFill>
                  </a:rPr>
                  <a:t>Jestli se předpokládá výplata dividend letos, D0 připočítáme nediskontovanou</a:t>
                </a:r>
                <a:endParaRPr lang="cs-CZ" altLang="cs-CZ" sz="2000" b="1" i="1" u="sng" dirty="0">
                  <a:solidFill>
                    <a:srgbClr val="307871"/>
                  </a:solidFill>
                </a:endParaRPr>
              </a:p>
              <a:p>
                <a:pPr marL="0" indent="0">
                  <a:buNone/>
                </a:pPr>
                <a:r>
                  <a:rPr lang="cs-CZ" altLang="cs-CZ" sz="2000" i="1" dirty="0">
                    <a:solidFill>
                      <a:srgbClr val="307871"/>
                    </a:solidFill>
                  </a:rPr>
                  <a:t>i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 … požadovaná výnosová míra akcionáře vyjádřená číslem</a:t>
                </a:r>
              </a:p>
              <a:p>
                <a:pPr marL="0" indent="0">
                  <a:buNone/>
                </a:pPr>
                <a:r>
                  <a:rPr lang="cs-CZ" altLang="cs-CZ" sz="2000" dirty="0">
                    <a:solidFill>
                      <a:srgbClr val="307871"/>
                    </a:solidFill>
                  </a:rPr>
                  <a:t>	</a:t>
                </a:r>
                <a:endParaRPr lang="cs-CZ" sz="2000" dirty="0">
                  <a:solidFill>
                    <a:srgbClr val="30787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771550"/>
                <a:ext cx="8712968" cy="3816424"/>
              </a:xfrm>
              <a:prstGeom prst="rect">
                <a:avLst/>
              </a:prstGeom>
              <a:blipFill>
                <a:blip r:embed="rId3"/>
                <a:stretch>
                  <a:fillRect l="-699" t="-958" r="-1119" b="-1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76064"/>
          </a:xfrm>
        </p:spPr>
        <p:txBody>
          <a:bodyPr/>
          <a:lstStyle/>
          <a:p>
            <a:r>
              <a:rPr lang="cs-CZ" b="1" dirty="0"/>
              <a:t>Vnitřní hodnota akcie: </a:t>
            </a:r>
            <a:r>
              <a:rPr lang="cs-CZ" sz="2400" b="1" dirty="0">
                <a:solidFill>
                  <a:srgbClr val="307871"/>
                </a:solidFill>
                <a:cs typeface="Times New Roman" panose="02020603050405020304" pitchFamily="18" charset="0"/>
              </a:rPr>
              <a:t>Dividendový diskontní model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92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663538"/>
                <a:ext cx="8712968" cy="381642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1" algn="just"/>
                <a:r>
                  <a:rPr lang="cs-CZ" sz="2000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Akcie nemá stanovenou dobu splatnosti =&gt; jestli je rostoucí dividendová politika jedná se o rostoucí </a:t>
                </a:r>
                <a:r>
                  <a:rPr lang="cs-CZ" sz="2000" dirty="0" err="1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perpetuitu</a:t>
                </a:r>
                <a:r>
                  <a:rPr lang="cs-CZ" sz="2000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/>
                <a:r>
                  <a:rPr lang="cs-CZ" sz="2000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Situace, kdy očekáváme rostoucí výši dividend, pak vnitřní hodnotu vypočítáme:</a:t>
                </a:r>
              </a:p>
              <a:p>
                <a:pPr marL="0" indent="0" algn="just">
                  <a:buNone/>
                </a:pPr>
                <a:endParaRPr lang="cs-CZ" sz="2000" b="0" i="1" dirty="0">
                  <a:solidFill>
                    <a:srgbClr val="307871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307871"/>
                          </a:solidFill>
                        </a:rPr>
                        <m:t>𝑃𝑉</m:t>
                      </m:r>
                      <m:r>
                        <a:rPr lang="cs-CZ" sz="2000" b="0" i="1" smtClean="0">
                          <a:solidFill>
                            <a:srgbClr val="307871"/>
                          </a:solidFill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rgbClr val="307871"/>
                          </a:solidFill>
                        </a:rPr>
                        <m:t>𝑉𝐻</m:t>
                      </m:r>
                      <m:r>
                        <a:rPr lang="cs-CZ" sz="2000" b="0" i="1">
                          <a:solidFill>
                            <a:srgbClr val="30787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307871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30787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cs-CZ" sz="2000" b="0" i="1">
                                  <a:solidFill>
                                    <a:srgbClr val="307871"/>
                                  </a:solidFill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2000" b="0" i="1">
                                  <a:solidFill>
                                    <a:srgbClr val="307871"/>
                                  </a:solidFill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000" b="0" i="1">
                              <a:solidFill>
                                <a:srgbClr val="307871"/>
                              </a:solidFill>
                            </a:rPr>
                            <m:t>𝑖</m:t>
                          </m:r>
                          <m:r>
                            <a:rPr lang="cs-CZ" sz="2000" b="0" i="1">
                              <a:solidFill>
                                <a:srgbClr val="307871"/>
                              </a:solidFill>
                            </a:rPr>
                            <m:t>−</m:t>
                          </m:r>
                          <m:r>
                            <a:rPr lang="cs-CZ" sz="2000" b="0" i="1">
                              <a:solidFill>
                                <a:srgbClr val="307871"/>
                              </a:solidFill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sz="2000" i="1" dirty="0">
                  <a:solidFill>
                    <a:srgbClr val="307871"/>
                  </a:solidFill>
                </a:endParaRPr>
              </a:p>
              <a:p>
                <a:pPr marL="0" indent="0">
                  <a:buNone/>
                </a:pPr>
                <a:r>
                  <a:rPr lang="cs-CZ" altLang="cs-CZ" sz="2000" i="1" dirty="0">
                    <a:solidFill>
                      <a:srgbClr val="307871"/>
                    </a:solidFill>
                  </a:rPr>
                  <a:t>PV = VH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... současná hodnota akcie v Kč</a:t>
                </a:r>
              </a:p>
              <a:p>
                <a:pPr marL="0" indent="0">
                  <a:buNone/>
                </a:pPr>
                <a:r>
                  <a:rPr lang="cs-CZ" altLang="cs-CZ" sz="2000" i="1" dirty="0">
                    <a:solidFill>
                      <a:srgbClr val="307871"/>
                    </a:solidFill>
                  </a:rPr>
                  <a:t>D1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…dividenda v Kč,</a:t>
                </a:r>
                <a:r>
                  <a:rPr lang="cs-CZ" altLang="cs-CZ" sz="2000" u="sng" dirty="0">
                    <a:solidFill>
                      <a:srgbClr val="307871"/>
                    </a:solidFill>
                  </a:rPr>
                  <a:t> počínaje příštím rokem</a:t>
                </a:r>
              </a:p>
              <a:p>
                <a:pPr marL="0" indent="0">
                  <a:buNone/>
                </a:pPr>
                <a:r>
                  <a:rPr lang="cs-CZ" altLang="cs-CZ" sz="2000" b="1" u="sng" dirty="0">
                    <a:solidFill>
                      <a:srgbClr val="307871"/>
                    </a:solidFill>
                  </a:rPr>
                  <a:t>Jestli se předpokládá výplata dividend letos, D0 připočítáme nediskontovanou</a:t>
                </a:r>
                <a:endParaRPr lang="cs-CZ" altLang="cs-CZ" sz="2000" b="1" i="1" u="sng" dirty="0">
                  <a:solidFill>
                    <a:srgbClr val="307871"/>
                  </a:solidFill>
                </a:endParaRPr>
              </a:p>
              <a:p>
                <a:pPr marL="0" indent="0">
                  <a:buNone/>
                </a:pPr>
                <a:r>
                  <a:rPr lang="cs-CZ" altLang="cs-CZ" sz="2000" i="1" dirty="0">
                    <a:solidFill>
                      <a:srgbClr val="307871"/>
                    </a:solidFill>
                  </a:rPr>
                  <a:t>i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 … požadovaná výnosová míra akcionáře vyjádřená číslem</a:t>
                </a:r>
              </a:p>
              <a:p>
                <a:pPr marL="0" indent="0" algn="just">
                  <a:buNone/>
                </a:pPr>
                <a:r>
                  <a:rPr lang="cs-CZ" sz="2000" dirty="0">
                    <a:solidFill>
                      <a:srgbClr val="307871"/>
                    </a:solidFill>
                  </a:rPr>
                  <a:t>g – konstantní roční míra růstu dividend</a:t>
                </a:r>
              </a:p>
              <a:p>
                <a:pPr marL="0" indent="0" algn="just">
                  <a:buNone/>
                </a:pPr>
                <a:endParaRPr lang="cs-CZ" sz="2000" i="1" dirty="0">
                  <a:solidFill>
                    <a:srgbClr val="307871"/>
                  </a:solidFill>
                </a:endParaRPr>
              </a:p>
              <a:p>
                <a:pPr marL="0" indent="0" algn="just">
                  <a:buNone/>
                </a:pPr>
                <a:endParaRPr lang="cs-CZ" sz="2000" dirty="0">
                  <a:solidFill>
                    <a:srgbClr val="30787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663538"/>
                <a:ext cx="8712968" cy="3816424"/>
              </a:xfrm>
              <a:prstGeom prst="rect">
                <a:avLst/>
              </a:prstGeom>
              <a:blipFill>
                <a:blip r:embed="rId3"/>
                <a:stretch>
                  <a:fillRect l="-770" t="-958" r="-700" b="-12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76064"/>
          </a:xfrm>
        </p:spPr>
        <p:txBody>
          <a:bodyPr/>
          <a:lstStyle/>
          <a:p>
            <a:r>
              <a:rPr lang="cs-CZ" b="1" dirty="0"/>
              <a:t>Vnitřní hodnota akcie: </a:t>
            </a:r>
            <a:r>
              <a:rPr lang="cs-CZ" sz="2400" b="1" dirty="0">
                <a:solidFill>
                  <a:srgbClr val="307871"/>
                </a:solidFill>
                <a:cs typeface="Times New Roman" panose="02020603050405020304" pitchFamily="18" charset="0"/>
              </a:rPr>
              <a:t>Dividendový diskontní model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41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Investiční pravidlo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Akcie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23528" y="915566"/>
            <a:ext cx="8363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PV (VH)</a:t>
            </a:r>
            <a:r>
              <a:rPr lang="en-US" sz="2000" b="1" dirty="0">
                <a:solidFill>
                  <a:srgbClr val="307871"/>
                </a:solidFill>
              </a:rPr>
              <a:t>&lt;</a:t>
            </a:r>
            <a:r>
              <a:rPr lang="cs-CZ" sz="2000" b="1" dirty="0">
                <a:solidFill>
                  <a:srgbClr val="307871"/>
                </a:solidFill>
              </a:rPr>
              <a:t> P (cena) na trhu </a:t>
            </a:r>
            <a:r>
              <a:rPr lang="cs-CZ" sz="2000" dirty="0">
                <a:solidFill>
                  <a:srgbClr val="307871"/>
                </a:solidFill>
              </a:rPr>
              <a:t>: cenný papír je na trhu </a:t>
            </a:r>
            <a:r>
              <a:rPr lang="cs-CZ" sz="2000" u="sng" dirty="0">
                <a:solidFill>
                  <a:srgbClr val="307871"/>
                </a:solidFill>
              </a:rPr>
              <a:t>nadhodnocen</a:t>
            </a:r>
            <a:r>
              <a:rPr lang="cs-CZ" sz="2000" dirty="0">
                <a:solidFill>
                  <a:srgbClr val="307871"/>
                </a:solidFill>
              </a:rPr>
              <a:t> a lze očekávat pokles jeho kurzu, je </a:t>
            </a:r>
            <a:r>
              <a:rPr lang="cs-CZ" sz="2000" u="sng" dirty="0">
                <a:solidFill>
                  <a:srgbClr val="307871"/>
                </a:solidFill>
              </a:rPr>
              <a:t>vhodná doba pro jeho prodej, </a:t>
            </a:r>
            <a:r>
              <a:rPr lang="cs-CZ" sz="2000" dirty="0">
                <a:solidFill>
                  <a:srgbClr val="307871"/>
                </a:solidFill>
              </a:rPr>
              <a:t>ale </a:t>
            </a:r>
            <a:r>
              <a:rPr lang="cs-CZ" sz="2000" u="sng" dirty="0">
                <a:solidFill>
                  <a:srgbClr val="307871"/>
                </a:solidFill>
              </a:rPr>
              <a:t>není vhodná doba pro jeho nákup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i="1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PV (VH) </a:t>
            </a:r>
            <a:r>
              <a:rPr lang="en-US" sz="2000" b="1" dirty="0">
                <a:solidFill>
                  <a:srgbClr val="307871"/>
                </a:solidFill>
              </a:rPr>
              <a:t>&gt; </a:t>
            </a:r>
            <a:r>
              <a:rPr lang="cs-CZ" sz="2000" b="1" dirty="0">
                <a:solidFill>
                  <a:srgbClr val="307871"/>
                </a:solidFill>
              </a:rPr>
              <a:t>P (cena) na trhu </a:t>
            </a:r>
            <a:r>
              <a:rPr lang="cs-CZ" sz="2000" dirty="0">
                <a:solidFill>
                  <a:srgbClr val="307871"/>
                </a:solidFill>
              </a:rPr>
              <a:t>: cenný papír je na trhu </a:t>
            </a:r>
            <a:r>
              <a:rPr lang="cs-CZ" sz="2000" u="sng" dirty="0">
                <a:solidFill>
                  <a:srgbClr val="307871"/>
                </a:solidFill>
              </a:rPr>
              <a:t>podhodnocen</a:t>
            </a:r>
            <a:r>
              <a:rPr lang="cs-CZ" sz="2000" dirty="0">
                <a:solidFill>
                  <a:srgbClr val="307871"/>
                </a:solidFill>
              </a:rPr>
              <a:t> a lze očekávat růst jeho kurzu, je </a:t>
            </a:r>
            <a:r>
              <a:rPr lang="cs-CZ" sz="2000" u="sng" dirty="0">
                <a:solidFill>
                  <a:srgbClr val="307871"/>
                </a:solidFill>
              </a:rPr>
              <a:t>vhodná doba pro jeho nákup</a:t>
            </a:r>
            <a:r>
              <a:rPr lang="cs-CZ" sz="2000" dirty="0">
                <a:solidFill>
                  <a:srgbClr val="307871"/>
                </a:solidFill>
              </a:rPr>
              <a:t>, ale </a:t>
            </a:r>
            <a:r>
              <a:rPr lang="cs-CZ" sz="2000" u="sng" dirty="0">
                <a:solidFill>
                  <a:srgbClr val="307871"/>
                </a:solidFill>
              </a:rPr>
              <a:t>není vhodná doba pro jeho prodej</a:t>
            </a:r>
            <a:endParaRPr 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 (cena) na trhu = PV (VH) </a:t>
            </a:r>
            <a:r>
              <a:rPr lang="cs-CZ" sz="2000" dirty="0">
                <a:solidFill>
                  <a:srgbClr val="307871"/>
                </a:solidFill>
              </a:rPr>
              <a:t>: cenný papír je </a:t>
            </a:r>
            <a:r>
              <a:rPr lang="cs-CZ" sz="2000" u="sng" dirty="0">
                <a:solidFill>
                  <a:srgbClr val="307871"/>
                </a:solidFill>
              </a:rPr>
              <a:t>adekvátně oceněn </a:t>
            </a:r>
            <a:r>
              <a:rPr lang="cs-CZ" sz="2000" dirty="0">
                <a:solidFill>
                  <a:srgbClr val="307871"/>
                </a:solidFill>
              </a:rPr>
              <a:t>trhem (velmi sporadický případ), investor zpravidla nebude nakupovat ani prodávat</a:t>
            </a:r>
          </a:p>
        </p:txBody>
      </p:sp>
    </p:spTree>
    <p:extLst>
      <p:ext uri="{BB962C8B-B14F-4D97-AF65-F5344CB8AC3E}">
        <p14:creationId xmlns:p14="http://schemas.microsoft.com/office/powerpoint/2010/main" val="138823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Akcie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élník 1"/>
              <p:cNvSpPr/>
              <p:nvPr/>
            </p:nvSpPr>
            <p:spPr>
              <a:xfrm>
                <a:off x="251520" y="703189"/>
                <a:ext cx="8892480" cy="406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</a:rPr>
                  <a:t>Výnosový model je založen na principu současné hodnoty budoucích příjmů.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</a:rPr>
                  <a:t>Hodnota akcie závisí na zveřejněném zisku anebo hodnotě ukazatele P/E (</a:t>
                </a:r>
                <a:r>
                  <a:rPr lang="cs-CZ" dirty="0" err="1">
                    <a:solidFill>
                      <a:srgbClr val="307871"/>
                    </a:solidFill>
                  </a:rPr>
                  <a:t>price</a:t>
                </a:r>
                <a:r>
                  <a:rPr lang="cs-CZ" dirty="0">
                    <a:solidFill>
                      <a:srgbClr val="307871"/>
                    </a:solidFill>
                  </a:rPr>
                  <a:t> </a:t>
                </a:r>
                <a:r>
                  <a:rPr lang="cs-CZ" dirty="0" err="1">
                    <a:solidFill>
                      <a:srgbClr val="307871"/>
                    </a:solidFill>
                  </a:rPr>
                  <a:t>earnings</a:t>
                </a:r>
                <a:r>
                  <a:rPr lang="cs-CZ" dirty="0">
                    <a:solidFill>
                      <a:srgbClr val="307871"/>
                    </a:solidFill>
                  </a:rPr>
                  <a:t> ratio).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</a:rPr>
                  <a:t>Čím je P/E vyšší, tím je akcie dražší.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Zisková (výnosová) metoda: </a:t>
                </a:r>
                <a:r>
                  <a:rPr lang="cs-CZ" dirty="0" err="1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price-earning</a:t>
                </a:r>
                <a:r>
                  <a:rPr lang="cs-CZ" dirty="0">
                    <a:solidFill>
                      <a:srgbClr val="307871"/>
                    </a:solidFill>
                    <a:cs typeface="Times New Roman" panose="02020603050405020304" pitchFamily="18" charset="0"/>
                  </a:rPr>
                  <a:t> ratio - P/E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>
                  <a:solidFill>
                    <a:srgbClr val="307871"/>
                  </a:solidFill>
                </a:endParaRPr>
              </a:p>
              <a:p>
                <a:r>
                  <a:rPr lang="cs-CZ" i="1" dirty="0">
                    <a:solidFill>
                      <a:srgbClr val="307871"/>
                    </a:solidFill>
                  </a:rPr>
                  <a:t>	P/E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307871"/>
                        </a:solidFill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solidFill>
                              <a:srgbClr val="307871"/>
                            </a:solidFill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𝑃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𝐸</m:t>
                        </m:r>
                      </m:den>
                    </m:f>
                    <m:r>
                      <a:rPr lang="cs-CZ" b="0" i="1" smtClean="0">
                        <a:solidFill>
                          <a:srgbClr val="307871"/>
                        </a:solidFill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solidFill>
                              <a:srgbClr val="307871"/>
                            </a:solidFill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𝑡𝑟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ž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𝑛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í 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𝑐𝑒𝑛𝑎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 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𝑎𝑘𝑐𝑖𝑒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 (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𝑡𝑟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ž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𝑛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í 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𝑘𝑢𝑟𝑧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𝑧𝑖𝑠𝑘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 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𝑛𝑎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 1 </m:t>
                        </m:r>
                        <m:r>
                          <a:rPr lang="cs-CZ" b="0" i="1" smtClean="0">
                            <a:solidFill>
                              <a:srgbClr val="307871"/>
                            </a:solidFill>
                          </a:rPr>
                          <m:t>𝑎𝑘𝑐𝑖𝑖</m:t>
                        </m:r>
                      </m:den>
                    </m:f>
                  </m:oMath>
                </a14:m>
                <a:endParaRPr lang="cs-CZ" dirty="0">
                  <a:solidFill>
                    <a:srgbClr val="30787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solidFill>
                            <a:srgbClr val="307871"/>
                          </a:solidFill>
                        </a:rPr>
                        <m:t>𝑃𝑉</m:t>
                      </m:r>
                      <m:r>
                        <a:rPr 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𝑉𝐻</m:t>
                      </m:r>
                      <m:r>
                        <a:rPr lang="cs-CZ" i="1" smtClean="0">
                          <a:solidFill>
                            <a:srgbClr val="307871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307871"/>
                              </a:solidFill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307871"/>
                              </a:solidFill>
                            </a:rPr>
                            <m:t>𝐸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307871"/>
                              </a:solidFill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307871"/>
                  </a:solidFill>
                </a:endParaRPr>
              </a:p>
              <a:p>
                <a:pPr lvl="2"/>
                <a:endParaRPr lang="cs-CZ" i="1" dirty="0">
                  <a:solidFill>
                    <a:srgbClr val="307871"/>
                  </a:solidFill>
                </a:endParaRPr>
              </a:p>
              <a:p>
                <a:pPr lvl="2"/>
                <a:r>
                  <a:rPr lang="cs-CZ" i="1" dirty="0">
                    <a:solidFill>
                      <a:srgbClr val="307871"/>
                    </a:solidFill>
                  </a:rPr>
                  <a:t>P/E </a:t>
                </a:r>
                <a:r>
                  <a:rPr lang="cs-CZ" dirty="0">
                    <a:solidFill>
                      <a:srgbClr val="307871"/>
                    </a:solidFill>
                  </a:rPr>
                  <a:t>…	indikátor relativní výhodnosti investice do akcie</a:t>
                </a:r>
                <a:r>
                  <a:rPr lang="en-US" dirty="0">
                    <a:solidFill>
                      <a:srgbClr val="307871"/>
                    </a:solidFill>
                  </a:rPr>
                  <a:t> </a:t>
                </a:r>
                <a:r>
                  <a:rPr lang="cs-CZ" dirty="0">
                    <a:solidFill>
                      <a:srgbClr val="307871"/>
                    </a:solidFill>
                  </a:rPr>
                  <a:t>(koeficient)</a:t>
                </a:r>
                <a:endParaRPr lang="cs-CZ" b="1" i="1" dirty="0">
                  <a:solidFill>
                    <a:srgbClr val="307871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cs-CZ" dirty="0">
                    <a:solidFill>
                      <a:srgbClr val="307871"/>
                    </a:solidFill>
                  </a:rPr>
                  <a:t>	</a:t>
                </a:r>
                <a:r>
                  <a:rPr lang="cs-CZ" i="1" dirty="0">
                    <a:solidFill>
                      <a:srgbClr val="307871"/>
                    </a:solidFill>
                  </a:rPr>
                  <a:t>P</a:t>
                </a:r>
                <a:r>
                  <a:rPr lang="cs-CZ" dirty="0">
                    <a:solidFill>
                      <a:srgbClr val="307871"/>
                    </a:solidFill>
                  </a:rPr>
                  <a:t>…	tržní cena akcie (tržní kurz) v Kč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cs-CZ" dirty="0">
                    <a:solidFill>
                      <a:srgbClr val="307871"/>
                    </a:solidFill>
                  </a:rPr>
                  <a:t>	</a:t>
                </a:r>
                <a:r>
                  <a:rPr lang="cs-CZ" i="1" dirty="0">
                    <a:solidFill>
                      <a:srgbClr val="307871"/>
                    </a:solidFill>
                  </a:rPr>
                  <a:t>E</a:t>
                </a:r>
                <a:r>
                  <a:rPr lang="cs-CZ" dirty="0">
                    <a:solidFill>
                      <a:srgbClr val="307871"/>
                    </a:solidFill>
                  </a:rPr>
                  <a:t>…	zisk na 1 akcii v Kč = </a:t>
                </a:r>
                <a:r>
                  <a:rPr lang="cs-CZ" sz="1800" dirty="0">
                    <a:solidFill>
                      <a:srgbClr val="307871"/>
                    </a:solidFill>
                  </a:rPr>
                  <a:t>zisk </a:t>
                </a:r>
                <a:r>
                  <a:rPr lang="uk-UA" sz="1800" dirty="0">
                    <a:solidFill>
                      <a:srgbClr val="307871"/>
                    </a:solidFill>
                  </a:rPr>
                  <a:t>/</a:t>
                </a:r>
                <a:r>
                  <a:rPr lang="en-US" sz="1800" dirty="0" err="1">
                    <a:solidFill>
                      <a:srgbClr val="307871"/>
                    </a:solidFill>
                  </a:rPr>
                  <a:t>celkové</a:t>
                </a:r>
                <a:r>
                  <a:rPr lang="en-US" sz="1800" dirty="0">
                    <a:solidFill>
                      <a:srgbClr val="307871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307871"/>
                    </a:solidFill>
                  </a:rPr>
                  <a:t>množství</a:t>
                </a:r>
                <a:r>
                  <a:rPr lang="en-US" sz="1800" dirty="0">
                    <a:solidFill>
                      <a:srgbClr val="307871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307871"/>
                    </a:solidFill>
                  </a:rPr>
                  <a:t>akcií</a:t>
                </a:r>
                <a:endParaRPr lang="cs-CZ" sz="1800" dirty="0">
                  <a:solidFill>
                    <a:srgbClr val="307871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cs-CZ" dirty="0">
                    <a:solidFill>
                      <a:srgbClr val="307871"/>
                    </a:solidFill>
                  </a:rPr>
                  <a:t>	</a:t>
                </a:r>
                <a:r>
                  <a:rPr lang="cs-CZ" i="1" dirty="0">
                    <a:solidFill>
                      <a:srgbClr val="307871"/>
                    </a:solidFill>
                  </a:rPr>
                  <a:t>i …	</a:t>
                </a:r>
                <a:r>
                  <a:rPr lang="cs-CZ" dirty="0">
                    <a:solidFill>
                      <a:srgbClr val="307871"/>
                    </a:solidFill>
                  </a:rPr>
                  <a:t>výnosová míra vyjádřená číslem</a:t>
                </a:r>
              </a:p>
            </p:txBody>
          </p:sp>
        </mc:Choice>
        <mc:Fallback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03189"/>
                <a:ext cx="8892480" cy="4064190"/>
              </a:xfrm>
              <a:prstGeom prst="rect">
                <a:avLst/>
              </a:prstGeom>
              <a:blipFill>
                <a:blip r:embed="rId3"/>
                <a:stretch>
                  <a:fillRect l="-411" t="-750" b="-1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adpis 5">
            <a:extLst>
              <a:ext uri="{FF2B5EF4-FFF2-40B4-BE49-F238E27FC236}">
                <a16:creationId xmlns:a16="http://schemas.microsoft.com/office/drawing/2014/main" id="{F33B96CD-84F6-4A39-B355-8D9DCC8E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76064"/>
          </a:xfrm>
        </p:spPr>
        <p:txBody>
          <a:bodyPr/>
          <a:lstStyle/>
          <a:p>
            <a:r>
              <a:rPr lang="cs-CZ" b="1" dirty="0"/>
              <a:t>Hodnota a cena akcie: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Zisková (výnosová) metoda</a:t>
            </a:r>
            <a:b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587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Investiční pravidlo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Akcie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95536" y="987574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PV (VH) </a:t>
            </a:r>
            <a:r>
              <a:rPr lang="en-US" sz="2000" b="1" dirty="0">
                <a:solidFill>
                  <a:srgbClr val="307871"/>
                </a:solidFill>
              </a:rPr>
              <a:t>&lt;</a:t>
            </a:r>
            <a:r>
              <a:rPr lang="cs-CZ" sz="2000" b="1" dirty="0">
                <a:solidFill>
                  <a:srgbClr val="307871"/>
                </a:solidFill>
              </a:rPr>
              <a:t>P (cena) na trhu </a:t>
            </a:r>
            <a:r>
              <a:rPr lang="cs-CZ" sz="2000" dirty="0">
                <a:solidFill>
                  <a:srgbClr val="307871"/>
                </a:solidFill>
              </a:rPr>
              <a:t>: cenný papír je na trhu </a:t>
            </a:r>
            <a:r>
              <a:rPr lang="cs-CZ" sz="2000" u="sng" dirty="0">
                <a:solidFill>
                  <a:srgbClr val="307871"/>
                </a:solidFill>
              </a:rPr>
              <a:t>nadhodnocen</a:t>
            </a:r>
            <a:r>
              <a:rPr lang="cs-CZ" sz="2000" dirty="0">
                <a:solidFill>
                  <a:srgbClr val="307871"/>
                </a:solidFill>
              </a:rPr>
              <a:t> a lze očekávat pokles jeho kurzu, je </a:t>
            </a:r>
            <a:r>
              <a:rPr lang="cs-CZ" sz="2000" u="sng" dirty="0">
                <a:solidFill>
                  <a:srgbClr val="307871"/>
                </a:solidFill>
              </a:rPr>
              <a:t>vhodná doba pro jeho prodej, </a:t>
            </a:r>
            <a:r>
              <a:rPr lang="cs-CZ" sz="2000" dirty="0">
                <a:solidFill>
                  <a:srgbClr val="307871"/>
                </a:solidFill>
              </a:rPr>
              <a:t>ale </a:t>
            </a:r>
            <a:r>
              <a:rPr lang="cs-CZ" sz="2000" u="sng" dirty="0">
                <a:solidFill>
                  <a:srgbClr val="307871"/>
                </a:solidFill>
              </a:rPr>
              <a:t>není vhodná doba pro jeho nákup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i="1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PV (VH)</a:t>
            </a:r>
            <a:r>
              <a:rPr lang="en-US" sz="2000" b="1" dirty="0">
                <a:solidFill>
                  <a:srgbClr val="307871"/>
                </a:solidFill>
              </a:rPr>
              <a:t>&gt;</a:t>
            </a:r>
            <a:r>
              <a:rPr lang="cs-CZ" sz="2000" b="1" dirty="0">
                <a:solidFill>
                  <a:srgbClr val="307871"/>
                </a:solidFill>
              </a:rPr>
              <a:t> P (cena) na trhu </a:t>
            </a:r>
            <a:r>
              <a:rPr lang="cs-CZ" sz="2000" dirty="0">
                <a:solidFill>
                  <a:srgbClr val="307871"/>
                </a:solidFill>
              </a:rPr>
              <a:t>: cenný papír je na trhu </a:t>
            </a:r>
            <a:r>
              <a:rPr lang="cs-CZ" sz="2000" u="sng" dirty="0">
                <a:solidFill>
                  <a:srgbClr val="307871"/>
                </a:solidFill>
              </a:rPr>
              <a:t>podhodnocen</a:t>
            </a:r>
            <a:r>
              <a:rPr lang="cs-CZ" sz="2000" dirty="0">
                <a:solidFill>
                  <a:srgbClr val="307871"/>
                </a:solidFill>
              </a:rPr>
              <a:t> a lze očekávat růst jeho kurzu, je </a:t>
            </a:r>
            <a:r>
              <a:rPr lang="cs-CZ" sz="2000" u="sng" dirty="0">
                <a:solidFill>
                  <a:srgbClr val="307871"/>
                </a:solidFill>
              </a:rPr>
              <a:t>vhodná doba pro jeho nákup</a:t>
            </a:r>
            <a:r>
              <a:rPr lang="cs-CZ" sz="2000" dirty="0">
                <a:solidFill>
                  <a:srgbClr val="307871"/>
                </a:solidFill>
              </a:rPr>
              <a:t>, ale </a:t>
            </a:r>
            <a:r>
              <a:rPr lang="cs-CZ" sz="2000" u="sng" dirty="0">
                <a:solidFill>
                  <a:srgbClr val="307871"/>
                </a:solidFill>
              </a:rPr>
              <a:t>není vhodná doba pro jeho prodej</a:t>
            </a:r>
            <a:endParaRPr 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 (cena) na trhu = PV (VH) </a:t>
            </a:r>
            <a:r>
              <a:rPr lang="cs-CZ" sz="2000" dirty="0">
                <a:solidFill>
                  <a:srgbClr val="307871"/>
                </a:solidFill>
              </a:rPr>
              <a:t>: cenný papír je </a:t>
            </a:r>
            <a:r>
              <a:rPr lang="cs-CZ" sz="2000" u="sng" dirty="0">
                <a:solidFill>
                  <a:srgbClr val="307871"/>
                </a:solidFill>
              </a:rPr>
              <a:t>adekvátně oceněn </a:t>
            </a:r>
            <a:r>
              <a:rPr lang="cs-CZ" sz="2000" dirty="0">
                <a:solidFill>
                  <a:srgbClr val="307871"/>
                </a:solidFill>
              </a:rPr>
              <a:t>trhem (velmi sporadický případ), investor zpravidla nebude nakupovat ani prodávat</a:t>
            </a:r>
          </a:p>
        </p:txBody>
      </p:sp>
    </p:spTree>
    <p:extLst>
      <p:ext uri="{BB962C8B-B14F-4D97-AF65-F5344CB8AC3E}">
        <p14:creationId xmlns:p14="http://schemas.microsoft.com/office/powerpoint/2010/main" val="343471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Dlužnické cenné papíry </a:t>
            </a:r>
            <a:r>
              <a:rPr lang="en-US" b="1" dirty="0">
                <a:solidFill>
                  <a:srgbClr val="307871"/>
                </a:solidFill>
              </a:rPr>
              <a:t>CP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196614" y="703189"/>
            <a:ext cx="7962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Vyjadřují dlužnický vztah mezi vlastníkem CP a jeho emitentem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Emitent CP je dlužník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Vlastník CP vystupuje jako věřitel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Krátkodobé dlužnické CP: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Státní pokladniční poukázky (SPP)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Depozitní certifikáty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Směnky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Komerční papíry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Dlouhodobé dlužnické CP: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Dluhopisy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Hypoteční zástavní listy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Investiční certifikáty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C26AB9-0F6E-4EFC-903F-CFCFCA40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46" y="1656271"/>
            <a:ext cx="3326326" cy="23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+mn-lt"/>
              </a:rPr>
              <a:t>Dluhopis</a:t>
            </a:r>
            <a:endParaRPr lang="en-US" b="1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5566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84024" y="771550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</a:rPr>
              <a:t>Dluhopis = obligace, bond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307871"/>
                </a:solidFill>
              </a:rPr>
              <a:t>Dlužnický </a:t>
            </a:r>
            <a:r>
              <a:rPr lang="cs-CZ" altLang="cs-CZ" sz="1600" b="1" dirty="0">
                <a:solidFill>
                  <a:srgbClr val="307871"/>
                </a:solidFill>
              </a:rPr>
              <a:t>dlouhodobý</a:t>
            </a:r>
            <a:r>
              <a:rPr lang="cs-CZ" altLang="cs-CZ" sz="1600" dirty="0">
                <a:solidFill>
                  <a:srgbClr val="307871"/>
                </a:solidFill>
              </a:rPr>
              <a:t> cenný papír 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Emitent</a:t>
            </a:r>
            <a:r>
              <a:rPr lang="cs-CZ" altLang="cs-CZ" sz="1600" dirty="0">
                <a:solidFill>
                  <a:srgbClr val="307871"/>
                </a:solidFill>
              </a:rPr>
              <a:t> dluhopisu (vláda, města, obce, banka, podniky) = </a:t>
            </a:r>
            <a:r>
              <a:rPr lang="cs-CZ" altLang="cs-CZ" sz="1600" b="1" dirty="0">
                <a:solidFill>
                  <a:srgbClr val="307871"/>
                </a:solidFill>
              </a:rPr>
              <a:t>dlužník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Vlastník</a:t>
            </a:r>
            <a:r>
              <a:rPr lang="cs-CZ" altLang="cs-CZ" sz="1600" dirty="0">
                <a:solidFill>
                  <a:srgbClr val="307871"/>
                </a:solidFill>
              </a:rPr>
              <a:t> (držitel) dluhopisu (investor) = </a:t>
            </a:r>
            <a:r>
              <a:rPr lang="cs-CZ" altLang="cs-CZ" sz="1600" b="1" dirty="0">
                <a:solidFill>
                  <a:srgbClr val="307871"/>
                </a:solidFill>
              </a:rPr>
              <a:t>věřitel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DBF3EC-AFEA-434E-B6D4-F1F38DBCD29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249B51-68E8-4E11-9052-9CB4572D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69" y="998517"/>
            <a:ext cx="3955683" cy="23619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299ECC-BECC-4ECB-A006-544940E1CB51}"/>
              </a:ext>
            </a:extLst>
          </p:cNvPr>
          <p:cNvSpPr txBox="1"/>
          <p:nvPr/>
        </p:nvSpPr>
        <p:spPr>
          <a:xfrm>
            <a:off x="0" y="4154537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Emitent </a:t>
            </a:r>
            <a:r>
              <a:rPr lang="cs-CZ" altLang="cs-CZ" sz="1600" dirty="0">
                <a:solidFill>
                  <a:srgbClr val="307871"/>
                </a:solidFill>
              </a:rPr>
              <a:t>většinou vydává dluhopis s cílem získat dlouhodobé finanční prostředky - alternativa bankovního úvěru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B150E0-670C-481D-98DE-4AE29A8EECE4}"/>
              </a:ext>
            </a:extLst>
          </p:cNvPr>
          <p:cNvSpPr txBox="1"/>
          <p:nvPr/>
        </p:nvSpPr>
        <p:spPr>
          <a:xfrm>
            <a:off x="0" y="3055842"/>
            <a:ext cx="8829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</a:rPr>
              <a:t>Emitent</a:t>
            </a:r>
            <a:r>
              <a:rPr lang="cs-CZ" sz="1600" dirty="0">
                <a:solidFill>
                  <a:srgbClr val="307871"/>
                </a:solidFill>
              </a:rPr>
              <a:t> se vlastníkovi zavazuje: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že ve stanovené době splatnosti splatí nominální hodnotu dluhopisu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že v dohodnutých termínech bude vlastníkovi vyplácet výnosy z dluhopisu (kuponové platby, příp. prémie nebo diskont)</a:t>
            </a:r>
          </a:p>
        </p:txBody>
      </p:sp>
    </p:spTree>
    <p:extLst>
      <p:ext uri="{BB962C8B-B14F-4D97-AF65-F5344CB8AC3E}">
        <p14:creationId xmlns:p14="http://schemas.microsoft.com/office/powerpoint/2010/main" val="309739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87116"/>
            <a:ext cx="8367376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Vyjadřují různá práva a právní nároky majitele cenných papírů k určitému druhu majetku. 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praxi existuje několik různých druhů majetkových cenných papírů, které jsou emitovány různými typy společností a obchodovány na kapitálovém trhu. </a:t>
            </a: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Majetkové cenné papíry: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 (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zatímní listy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depozitní stvrzenky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podílové listy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76064"/>
          </a:xfrm>
        </p:spPr>
        <p:txBody>
          <a:bodyPr/>
          <a:lstStyle/>
          <a:p>
            <a:pPr algn="just"/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Majetkové cenné papíry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46DC75-4ED5-4C99-A356-38ECCD59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499742"/>
            <a:ext cx="5410508" cy="17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Akcie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Akcie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07871"/>
                </a:solidFill>
              </a:rPr>
              <a:t>Akcie </a:t>
            </a:r>
            <a:r>
              <a:rPr lang="cs-CZ" dirty="0">
                <a:solidFill>
                  <a:srgbClr val="307871"/>
                </a:solidFill>
              </a:rPr>
              <a:t>(</a:t>
            </a:r>
            <a:r>
              <a:rPr lang="cs-CZ" dirty="0" err="1">
                <a:solidFill>
                  <a:srgbClr val="307871"/>
                </a:solidFill>
              </a:rPr>
              <a:t>share</a:t>
            </a:r>
            <a:r>
              <a:rPr lang="cs-CZ" dirty="0">
                <a:solidFill>
                  <a:srgbClr val="307871"/>
                </a:solidFill>
              </a:rPr>
              <a:t>, </a:t>
            </a:r>
            <a:r>
              <a:rPr lang="cs-CZ" dirty="0" err="1">
                <a:solidFill>
                  <a:srgbClr val="307871"/>
                </a:solidFill>
              </a:rPr>
              <a:t>stock</a:t>
            </a:r>
            <a:r>
              <a:rPr lang="cs-CZ" dirty="0">
                <a:solidFill>
                  <a:srgbClr val="307871"/>
                </a:solidFill>
              </a:rPr>
              <a:t>) představuje </a:t>
            </a:r>
            <a:r>
              <a:rPr lang="cs-CZ" b="1" dirty="0">
                <a:solidFill>
                  <a:srgbClr val="307871"/>
                </a:solidFill>
              </a:rPr>
              <a:t>majetkový</a:t>
            </a:r>
            <a:r>
              <a:rPr lang="cs-CZ" dirty="0">
                <a:solidFill>
                  <a:srgbClr val="307871"/>
                </a:solidFill>
              </a:rPr>
              <a:t> cenný papír.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Akcie je podíl na kapitálu akciové společnosti.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Pro firmu je akciový kapitál dlouhodobým zdrojem, </a:t>
            </a:r>
            <a:r>
              <a:rPr lang="cs-CZ" b="1" dirty="0">
                <a:solidFill>
                  <a:srgbClr val="307871"/>
                </a:solidFill>
              </a:rPr>
              <a:t>akcie nemá dobu splatnosti</a:t>
            </a:r>
            <a:r>
              <a:rPr lang="cs-CZ" dirty="0">
                <a:solidFill>
                  <a:srgbClr val="307871"/>
                </a:solidFill>
              </a:rPr>
              <a:t> =&gt; vložený kapitál je možno získat zpět pouze prodejem akcie na burze či jiným způsobem.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r>
              <a:rPr lang="cs-CZ" b="1" dirty="0">
                <a:solidFill>
                  <a:srgbClr val="307871"/>
                </a:solidFill>
              </a:rPr>
              <a:t>Dividenda: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představuje tu část zisku, která se dále rozděluje v určité podobě mezi jednotlivé akcionáře (dividend),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představuje výši vyplaceného podílu na zisku připadající na jednu akcii (dividend per </a:t>
            </a:r>
            <a:r>
              <a:rPr lang="cs-CZ" dirty="0" err="1">
                <a:solidFill>
                  <a:srgbClr val="307871"/>
                </a:solidFill>
              </a:rPr>
              <a:t>share</a:t>
            </a:r>
            <a:r>
              <a:rPr lang="cs-CZ" dirty="0">
                <a:solidFill>
                  <a:srgbClr val="307871"/>
                </a:solidFill>
              </a:rPr>
              <a:t>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4D6C9E-8836-4439-832E-B74D42E3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31590"/>
            <a:ext cx="3384376" cy="19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6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Akcie</a:t>
            </a:r>
            <a:r>
              <a:rPr lang="en-US" b="1" dirty="0"/>
              <a:t> &amp; </a:t>
            </a:r>
            <a:r>
              <a:rPr lang="cs-CZ" b="1" dirty="0"/>
              <a:t>obligace (dluhopis)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2CBC96-5AAD-43B4-A02A-C0563EB3F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88092"/>
              </p:ext>
            </p:extLst>
          </p:nvPr>
        </p:nvGraphicFramePr>
        <p:xfrm>
          <a:off x="395536" y="915566"/>
          <a:ext cx="835292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33265316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5480155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384230731"/>
                    </a:ext>
                  </a:extLst>
                </a:gridCol>
              </a:tblGrid>
              <a:tr h="298309">
                <a:tc>
                  <a:txBody>
                    <a:bodyPr/>
                    <a:lstStyle/>
                    <a:p>
                      <a:pPr algn="ctr"/>
                      <a:r>
                        <a:rPr lang="cs-CZ" sz="1500" noProof="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Vlastnosti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Majetkový cenný papír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Dluhopis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</a:rPr>
                        <a:t>dlužnický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cenný papír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86725"/>
                  </a:ext>
                </a:extLst>
              </a:tr>
              <a:tr h="511386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Emitent 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Akciová společnost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Každá právnická osoba (</a:t>
                      </a:r>
                      <a:r>
                        <a:rPr lang="en-GB" sz="1600" b="0" i="0" u="none" strike="noStrike" baseline="0" dirty="0" err="1">
                          <a:solidFill>
                            <a:srgbClr val="307871"/>
                          </a:solidFill>
                        </a:rPr>
                        <a:t>vláda</a:t>
                      </a:r>
                      <a:r>
                        <a:rPr lang="cs-CZ" sz="1600" b="0" i="0" u="none" strike="noStrike" baseline="0" dirty="0">
                          <a:solidFill>
                            <a:srgbClr val="307871"/>
                          </a:solidFill>
                        </a:rPr>
                        <a:t>, </a:t>
                      </a:r>
                      <a:r>
                        <a:rPr lang="en-GB" sz="1600" b="0" i="0" u="none" strike="noStrike" baseline="0" dirty="0" err="1">
                          <a:solidFill>
                            <a:srgbClr val="307871"/>
                          </a:solidFill>
                        </a:rPr>
                        <a:t>měst</a:t>
                      </a:r>
                      <a:r>
                        <a:rPr lang="cs-CZ" sz="1600" b="0" i="0" u="none" strike="noStrike" baseline="0" dirty="0">
                          <a:solidFill>
                            <a:srgbClr val="307871"/>
                          </a:solidFill>
                        </a:rPr>
                        <a:t>a, obcí, </a:t>
                      </a:r>
                      <a:r>
                        <a:rPr lang="en-GB" sz="1600" b="0" i="0" u="none" strike="noStrike" baseline="0" dirty="0">
                          <a:solidFill>
                            <a:srgbClr val="307871"/>
                          </a:solidFill>
                        </a:rPr>
                        <a:t>bank</a:t>
                      </a:r>
                      <a:r>
                        <a:rPr lang="cs-CZ" sz="1600" b="0" i="0" u="none" strike="noStrike" baseline="0" dirty="0">
                          <a:solidFill>
                            <a:srgbClr val="307871"/>
                          </a:solidFill>
                        </a:rPr>
                        <a:t>y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47827"/>
                  </a:ext>
                </a:extLst>
              </a:tr>
              <a:tr h="264640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Formovaný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kapitál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Vlastní kapitál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Cizí kapitál (dluh)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30081"/>
                  </a:ext>
                </a:extLst>
              </a:tr>
              <a:tr h="436080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Právnická (fyzická) osoba, která koupila cenný papír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Vlastník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akcionář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akcie = 1 hlas na valné hromadě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Kreditor (věřitel), žádné právo vlastnosti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38094"/>
                  </a:ext>
                </a:extLst>
              </a:tr>
              <a:tr h="31322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Doba splatnosti 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Nekonečná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Většinou, dlouhá doba, ale vždy je omezená (konečná) 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rok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3, 5, 10…)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36037"/>
                  </a:ext>
                </a:extLst>
              </a:tr>
              <a:tr h="724464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Příjem</a:t>
                      </a:r>
                    </a:p>
                    <a:p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Type of profit for the entity, who bought the security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Dividend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 </a:t>
                      </a:r>
                    </a:p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 růst ceny akcií (v případě prodeje - kladný rozdíl mezi prodejní a kupní cenou)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Kuponová platba a nominální hodnota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3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Akcie</a:t>
            </a:r>
            <a:r>
              <a:rPr lang="en-US" b="1" dirty="0"/>
              <a:t> &amp; </a:t>
            </a:r>
            <a:r>
              <a:rPr lang="cs-CZ" b="1" dirty="0"/>
              <a:t>obligace (dluhopis)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2CBC96-5AAD-43B4-A02A-C0563EB3F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481"/>
              </p:ext>
            </p:extLst>
          </p:nvPr>
        </p:nvGraphicFramePr>
        <p:xfrm>
          <a:off x="395536" y="733547"/>
          <a:ext cx="8352928" cy="397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33265316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5480155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384230731"/>
                    </a:ext>
                  </a:extLst>
                </a:gridCol>
              </a:tblGrid>
              <a:tr h="298309">
                <a:tc>
                  <a:txBody>
                    <a:bodyPr/>
                    <a:lstStyle/>
                    <a:p>
                      <a:pPr algn="ctr"/>
                      <a:r>
                        <a:rPr lang="cs-CZ" sz="1500" noProof="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Vlastnosti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Majetkový cenný papír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Dluhopis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</a:rPr>
                        <a:t>dlužnický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cenný papír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86725"/>
                  </a:ext>
                </a:extLst>
              </a:tr>
              <a:tr h="224048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Druhy cenného papíru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Běžné (kmenové) akcie, Prioritní akcie (omezené hlasovací právo, ale dividenda </a:t>
                      </a:r>
                      <a:r>
                        <a:rPr lang="pt-BR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se vyplácejí 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pt-BR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první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řadě), Zaměstnanecké akcie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baseline="0" dirty="0" err="1">
                          <a:solidFill>
                            <a:srgbClr val="307871"/>
                          </a:solidFill>
                          <a:latin typeface="+mn-lt"/>
                        </a:rPr>
                        <a:t>Státní</a:t>
                      </a:r>
                      <a:r>
                        <a:rPr lang="cs-CZ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,</a:t>
                      </a:r>
                      <a:r>
                        <a:rPr lang="en-GB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 </a:t>
                      </a:r>
                      <a:r>
                        <a:rPr lang="en-GB" sz="1500" b="0" i="0" u="none" strike="noStrike" baseline="0" dirty="0" err="1">
                          <a:solidFill>
                            <a:srgbClr val="307871"/>
                          </a:solidFill>
                          <a:latin typeface="+mn-lt"/>
                        </a:rPr>
                        <a:t>Komunální</a:t>
                      </a:r>
                      <a:r>
                        <a:rPr lang="cs-CZ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,</a:t>
                      </a:r>
                      <a:r>
                        <a:rPr lang="en-GB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 </a:t>
                      </a:r>
                      <a:r>
                        <a:rPr lang="cs-CZ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B</a:t>
                      </a:r>
                      <a:r>
                        <a:rPr lang="en-GB" sz="1500" b="0" i="0" u="none" strike="noStrike" baseline="0" dirty="0" err="1">
                          <a:solidFill>
                            <a:srgbClr val="307871"/>
                          </a:solidFill>
                          <a:latin typeface="+mn-lt"/>
                        </a:rPr>
                        <a:t>ankovní</a:t>
                      </a:r>
                      <a:r>
                        <a:rPr lang="cs-CZ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,</a:t>
                      </a:r>
                      <a:r>
                        <a:rPr lang="en-GB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 </a:t>
                      </a:r>
                      <a:r>
                        <a:rPr lang="cs-CZ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P</a:t>
                      </a:r>
                      <a:r>
                        <a:rPr lang="en-GB" sz="1500" b="0" i="0" u="none" strike="noStrike" baseline="0" dirty="0" err="1">
                          <a:solidFill>
                            <a:srgbClr val="307871"/>
                          </a:solidFill>
                          <a:latin typeface="+mn-lt"/>
                        </a:rPr>
                        <a:t>odnikové</a:t>
                      </a:r>
                      <a:r>
                        <a:rPr lang="en-GB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 </a:t>
                      </a:r>
                      <a:r>
                        <a:rPr lang="cs-CZ" sz="1500" b="0" dirty="0">
                          <a:solidFill>
                            <a:srgbClr val="307871"/>
                          </a:solidFill>
                          <a:latin typeface="+mn-lt"/>
                        </a:rPr>
                        <a:t> </a:t>
                      </a:r>
                      <a:r>
                        <a:rPr lang="en-GB" sz="1500" b="0" i="0" u="none" strike="noStrike" baseline="0" dirty="0" err="1">
                          <a:solidFill>
                            <a:srgbClr val="307871"/>
                          </a:solidFill>
                          <a:latin typeface="+mn-lt"/>
                        </a:rPr>
                        <a:t>dluhopisy</a:t>
                      </a:r>
                      <a:r>
                        <a:rPr lang="cs-CZ" sz="1500" b="0" i="0" u="none" strike="noStrike" baseline="0" dirty="0">
                          <a:solidFill>
                            <a:srgbClr val="307871"/>
                          </a:solidFill>
                          <a:latin typeface="+mn-lt"/>
                        </a:rPr>
                        <a:t>, </a:t>
                      </a:r>
                      <a:r>
                        <a:rPr lang="cs-CZ" sz="1500" b="0" dirty="0">
                          <a:solidFill>
                            <a:srgbClr val="307871"/>
                          </a:solidFill>
                          <a:latin typeface="+mn-lt"/>
                        </a:rPr>
                        <a:t>Dluhopisy s nulovým kuponem, Dluhopisy s p</a:t>
                      </a:r>
                      <a:r>
                        <a:rPr lang="cs-CZ" altLang="cs-CZ" sz="1500" b="0" dirty="0">
                          <a:solidFill>
                            <a:srgbClr val="307871"/>
                          </a:solidFill>
                          <a:latin typeface="+mn-lt"/>
                        </a:rPr>
                        <a:t>evnou a pohyblivou kupónovou sazbou</a:t>
                      </a:r>
                      <a:endParaRPr lang="en-US" sz="1500" b="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77075"/>
                  </a:ext>
                </a:extLst>
              </a:tr>
              <a:tr h="724464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Zdroj pro výplatu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Čistý zisk = výnosy – náklady – daň z příjmů právnických osob 21%.</a:t>
                      </a:r>
                    </a:p>
                    <a:p>
                      <a:endParaRPr lang="cs-CZ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Pokud není čistý zisk, nejsou dividendy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Kuponová platba je pro emitenta nákladem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13906"/>
                  </a:ext>
                </a:extLst>
              </a:tr>
              <a:tr h="724464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Postup platby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příjmů vlastníkům cenného papíru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Akcionáři jsou </a:t>
                      </a:r>
                      <a:r>
                        <a:rPr lang="pl-PL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na konci fronty za všemi věřiteli, majiteli prioritních akcií</a:t>
                      </a:r>
                      <a:endParaRPr lang="cs-CZ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Vlastníci dluhopisů jsou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první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frontě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věřitelů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8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6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996"/>
            <a:ext cx="1226716" cy="1011503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Akcie</a:t>
            </a:r>
            <a:r>
              <a:rPr lang="en-US" b="1" dirty="0"/>
              <a:t> &amp; </a:t>
            </a:r>
            <a:r>
              <a:rPr lang="cs-CZ" b="1" dirty="0"/>
              <a:t>obligace (dluhopis)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2CBC96-5AAD-43B4-A02A-C0563EB3F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28469"/>
              </p:ext>
            </p:extLst>
          </p:nvPr>
        </p:nvGraphicFramePr>
        <p:xfrm>
          <a:off x="395536" y="733547"/>
          <a:ext cx="835292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33265316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5480155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384230731"/>
                    </a:ext>
                  </a:extLst>
                </a:gridCol>
              </a:tblGrid>
              <a:tr h="298309">
                <a:tc>
                  <a:txBody>
                    <a:bodyPr/>
                    <a:lstStyle/>
                    <a:p>
                      <a:pPr algn="ctr"/>
                      <a:r>
                        <a:rPr lang="cs-CZ" sz="1500" noProof="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Vlastnosti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Majetkový cenný papír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Dluhopis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</a:rPr>
                        <a:t>dlužnický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cenný papír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86725"/>
                  </a:ext>
                </a:extLst>
              </a:tr>
              <a:tr h="224048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Získání peněz (majetku) zpět v případě zkrachovaní podniku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Akcionáři jsou </a:t>
                      </a:r>
                      <a:r>
                        <a:rPr lang="pl-PL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na konci fronty za všemi věřiteli, majiteli prioritních akcií</a:t>
                      </a:r>
                      <a:endParaRPr lang="cs-CZ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Mimo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frontu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všech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věřitelů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vlastníků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protože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emise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dluhopis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ů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zajištěn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majetkem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podniku 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(100%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peněz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bude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vráceno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77075"/>
                  </a:ext>
                </a:extLst>
              </a:tr>
              <a:tr h="724464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Vliv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daňové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úspory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Dividend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y jsou placeny z čistého zisku: </a:t>
                      </a:r>
                    </a:p>
                    <a:p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Zisk = výnosy – náklady </a:t>
                      </a:r>
                    </a:p>
                    <a:p>
                      <a:endParaRPr lang="cs-CZ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Čistý zisk = zisk – zisk*daň z příjmů právnických osob 21%.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Takže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dividendy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nesníží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daň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a neovlivňuje daňovou úsporu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Kuponová platba je pro emitenta nákladem: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cs-CZ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daň z příjmů právnických osob = 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 * 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Zisk = 21%* (výnosy – náklady, včetně kuponová platba)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Takže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kuponová platba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sníží</a:t>
                      </a:r>
                      <a:r>
                        <a:rPr lang="en-US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daň</a:t>
                      </a:r>
                      <a:r>
                        <a:rPr lang="cs-CZ" sz="1500" dirty="0">
                          <a:solidFill>
                            <a:srgbClr val="30787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a ovlivňuje daňovou úsporu </a:t>
                      </a:r>
                      <a:endParaRPr lang="en-US" sz="1500" dirty="0">
                        <a:solidFill>
                          <a:srgbClr val="30787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1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19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663538"/>
            <a:ext cx="8568952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hodnota akcie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Způsobů stanovení vnitřní hodnoty je několik a výrazně se odlišují.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Principem základního způsobu výpočtu je stanovení, zda je cenný papír na kapitálovém trhu </a:t>
            </a:r>
            <a:r>
              <a:rPr lang="cs-CZ" sz="18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podhodnocen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správně oceněn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sz="18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nadhodnocen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analýza vychází z předpokladu, že cenný papír má svou vnitřní hodnotu, kterou lze vypočítat.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cenného papíru pak neustále kolem této vnitřní hodnoty osciluje, přičemž nové kurzotvorné informace posouvají vnitřní hodnotu na novou vyšší, nebo nižší úroveň. </a:t>
            </a:r>
          </a:p>
          <a:p>
            <a:pPr algn="just"/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hodnota akcie</a:t>
            </a:r>
          </a:p>
          <a:p>
            <a:pPr lvl="1" algn="just"/>
            <a:r>
              <a:rPr lang="cs-CZ" sz="1800" u="sng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Gordonův</a:t>
            </a:r>
            <a:r>
              <a:rPr lang="cs-CZ" sz="18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dividendový diskontní model (DDM)</a:t>
            </a:r>
          </a:p>
          <a:p>
            <a:pPr lvl="1" algn="just"/>
            <a:r>
              <a:rPr lang="cs-CZ" sz="18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Zisková (výnosová) metoda</a:t>
            </a:r>
          </a:p>
          <a:p>
            <a:pPr marL="457200" lvl="1" indent="0" algn="just">
              <a:buNone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76064"/>
          </a:xfrm>
        </p:spPr>
        <p:txBody>
          <a:bodyPr/>
          <a:lstStyle/>
          <a:p>
            <a:r>
              <a:rPr lang="cs-CZ" b="1" dirty="0"/>
              <a:t>Hodnota a cena akcie</a:t>
            </a:r>
          </a:p>
        </p:txBody>
      </p:sp>
    </p:spTree>
    <p:extLst>
      <p:ext uri="{BB962C8B-B14F-4D97-AF65-F5344CB8AC3E}">
        <p14:creationId xmlns:p14="http://schemas.microsoft.com/office/powerpoint/2010/main" val="282577883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1531</Words>
  <Application>Microsoft Office PowerPoint</Application>
  <PresentationFormat>Předvádění na obrazovce (16:9)</PresentationFormat>
  <Paragraphs>198</Paragraphs>
  <Slides>17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Enriqueta</vt:lpstr>
      <vt:lpstr>Times New Roman</vt:lpstr>
      <vt:lpstr>Wingdings</vt:lpstr>
      <vt:lpstr>SLU</vt:lpstr>
      <vt:lpstr>Prezentace aplikace PowerPoint</vt:lpstr>
      <vt:lpstr>Dlužnické cenné papíry CP</vt:lpstr>
      <vt:lpstr>Dluhopis</vt:lpstr>
      <vt:lpstr>Majetkové cenné papíry</vt:lpstr>
      <vt:lpstr>Akcie</vt:lpstr>
      <vt:lpstr>Prezentace aplikace PowerPoint</vt:lpstr>
      <vt:lpstr>Prezentace aplikace PowerPoint</vt:lpstr>
      <vt:lpstr>Prezentace aplikace PowerPoint</vt:lpstr>
      <vt:lpstr>Hodnota a cena akcie</vt:lpstr>
      <vt:lpstr>Stanovení současné hodnoty (vnitřní hodnoty) akcie</vt:lpstr>
      <vt:lpstr>Vnitřní hodnota akcie: Dividendový diskontní model </vt:lpstr>
      <vt:lpstr>Vnitřní hodnota akcie: Dividendový diskontní model</vt:lpstr>
      <vt:lpstr>Vnitřní hodnota akcie: Dividendový diskontní model</vt:lpstr>
      <vt:lpstr>Investiční pravidlo</vt:lpstr>
      <vt:lpstr>Hodnota a cena akcie: Zisková (výnosová) metoda </vt:lpstr>
      <vt:lpstr>Investiční pravidlo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193</cp:revision>
  <dcterms:created xsi:type="dcterms:W3CDTF">2016-07-06T15:42:34Z</dcterms:created>
  <dcterms:modified xsi:type="dcterms:W3CDTF">2024-04-11T19:28:53Z</dcterms:modified>
</cp:coreProperties>
</file>