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4"/>
  </p:sldMasterIdLst>
  <p:notesMasterIdLst>
    <p:notesMasterId r:id="rId38"/>
  </p:notesMasterIdLst>
  <p:handoutMasterIdLst>
    <p:handoutMasterId r:id="rId39"/>
  </p:handoutMasterIdLst>
  <p:sldIdLst>
    <p:sldId id="895" r:id="rId5"/>
    <p:sldId id="1488" r:id="rId6"/>
    <p:sldId id="1464" r:id="rId7"/>
    <p:sldId id="991" r:id="rId8"/>
    <p:sldId id="917" r:id="rId9"/>
    <p:sldId id="1490" r:id="rId10"/>
    <p:sldId id="1477" r:id="rId11"/>
    <p:sldId id="1478" r:id="rId12"/>
    <p:sldId id="1479" r:id="rId13"/>
    <p:sldId id="1491" r:id="rId14"/>
    <p:sldId id="918" r:id="rId15"/>
    <p:sldId id="919" r:id="rId16"/>
    <p:sldId id="1455" r:id="rId17"/>
    <p:sldId id="1452" r:id="rId18"/>
    <p:sldId id="1492" r:id="rId19"/>
    <p:sldId id="920" r:id="rId20"/>
    <p:sldId id="1454" r:id="rId21"/>
    <p:sldId id="1475" r:id="rId22"/>
    <p:sldId id="1484" r:id="rId23"/>
    <p:sldId id="1485" r:id="rId24"/>
    <p:sldId id="1486" r:id="rId25"/>
    <p:sldId id="1487" r:id="rId26"/>
    <p:sldId id="1494" r:id="rId27"/>
    <p:sldId id="1493" r:id="rId28"/>
    <p:sldId id="997" r:id="rId29"/>
    <p:sldId id="999" r:id="rId30"/>
    <p:sldId id="1480" r:id="rId31"/>
    <p:sldId id="1483" r:id="rId32"/>
    <p:sldId id="1476" r:id="rId33"/>
    <p:sldId id="1472" r:id="rId34"/>
    <p:sldId id="1489" r:id="rId35"/>
    <p:sldId id="1451" r:id="rId36"/>
    <p:sldId id="916" r:id="rId37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61" userDrawn="1">
          <p15:clr>
            <a:srgbClr val="A4A3A4"/>
          </p15:clr>
        </p15:guide>
        <p15:guide id="2" orient="horz" pos="3944">
          <p15:clr>
            <a:srgbClr val="A4A3A4"/>
          </p15:clr>
        </p15:guide>
        <p15:guide id="11" orient="horz" pos="3117" userDrawn="1">
          <p15:clr>
            <a:srgbClr val="A4A3A4"/>
          </p15:clr>
        </p15:guide>
        <p15:guide id="13" orient="horz" pos="1688" userDrawn="1">
          <p15:clr>
            <a:srgbClr val="A4A3A4"/>
          </p15:clr>
        </p15:guide>
        <p15:guide id="18" pos="1678" userDrawn="1">
          <p15:clr>
            <a:srgbClr val="A4A3A4"/>
          </p15:clr>
        </p15:guide>
        <p15:guide id="25" pos="2132" userDrawn="1">
          <p15:clr>
            <a:srgbClr val="A4A3A4"/>
          </p15:clr>
        </p15:guide>
        <p15:guide id="26" orient="horz" pos="2663" userDrawn="1">
          <p15:clr>
            <a:srgbClr val="A4A3A4"/>
          </p15:clr>
        </p15:guide>
        <p15:guide id="27" orient="horz" pos="441" userDrawn="1">
          <p15:clr>
            <a:srgbClr val="A4A3A4"/>
          </p15:clr>
        </p15:guide>
        <p15:guide id="28" pos="483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jbl Bronislav (KBPS)" initials="LB(" lastIdx="1" clrIdx="0">
    <p:extLst>
      <p:ext uri="{19B8F6BF-5375-455C-9EA6-DF929625EA0E}">
        <p15:presenceInfo xmlns:p15="http://schemas.microsoft.com/office/powerpoint/2012/main" userId="S::D_BLAJBL@DS.KB.CZ::1c6f43b9-766f-4063-b3ce-cdebf5ee73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EBEBEB"/>
    <a:srgbClr val="E8E8E8"/>
    <a:srgbClr val="FBE4E1"/>
    <a:srgbClr val="FCECEA"/>
    <a:srgbClr val="F2F2F2"/>
    <a:srgbClr val="E2E2E2"/>
    <a:srgbClr val="FCEEEE"/>
    <a:srgbClr val="422259"/>
    <a:srgbClr val="C54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70749" autoAdjust="0"/>
  </p:normalViewPr>
  <p:slideViewPr>
    <p:cSldViewPr snapToGrid="0">
      <p:cViewPr varScale="1">
        <p:scale>
          <a:sx n="50" d="100"/>
          <a:sy n="50" d="100"/>
        </p:scale>
        <p:origin x="1350" y="42"/>
      </p:cViewPr>
      <p:guideLst>
        <p:guide orient="horz" pos="1461"/>
        <p:guide orient="horz" pos="3944"/>
        <p:guide orient="horz" pos="3117"/>
        <p:guide orient="horz" pos="1688"/>
        <p:guide pos="1678"/>
        <p:guide pos="2132"/>
        <p:guide orient="horz" pos="2663"/>
        <p:guide orient="horz" pos="441"/>
        <p:guide pos="483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590" y="87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200" b="0" i="0" baseline="0">
                <a:effectLst/>
              </a:rPr>
              <a:t>Porovnání nákladovosti DPS s produkty PRIPs, u který nese investiční riziko klient, dle ukazatele RIY (rok 2021)</a:t>
            </a:r>
            <a:endParaRPr lang="cs-CZ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AF-44BA-9311-78FEF29E070F}"/>
              </c:ext>
            </c:extLst>
          </c:dPt>
          <c:cat>
            <c:strRef>
              <c:f>srovníní!$B$3:$B$14</c:f>
              <c:strCache>
                <c:ptCount val="12"/>
                <c:pt idx="0">
                  <c:v>Austria</c:v>
                </c:pt>
                <c:pt idx="1">
                  <c:v>Belgium</c:v>
                </c:pt>
                <c:pt idx="2">
                  <c:v>Czech Rep.</c:v>
                </c:pt>
                <c:pt idx="3">
                  <c:v>Estonia</c:v>
                </c:pt>
                <c:pt idx="4">
                  <c:v>Germany</c:v>
                </c:pt>
                <c:pt idx="5">
                  <c:v>Hungary</c:v>
                </c:pt>
                <c:pt idx="6">
                  <c:v>Ireland</c:v>
                </c:pt>
                <c:pt idx="7">
                  <c:v>Italy</c:v>
                </c:pt>
                <c:pt idx="8">
                  <c:v>Norway</c:v>
                </c:pt>
                <c:pt idx="9">
                  <c:v>Poland</c:v>
                </c:pt>
                <c:pt idx="10">
                  <c:v>Portugal</c:v>
                </c:pt>
                <c:pt idx="11">
                  <c:v>Slovenia</c:v>
                </c:pt>
              </c:strCache>
            </c:strRef>
          </c:cat>
          <c:val>
            <c:numRef>
              <c:f>srovníní!$C$3:$C$14</c:f>
              <c:numCache>
                <c:formatCode>0.00%</c:formatCode>
                <c:ptCount val="12"/>
                <c:pt idx="0">
                  <c:v>2.3E-2</c:v>
                </c:pt>
                <c:pt idx="1">
                  <c:v>0.03</c:v>
                </c:pt>
                <c:pt idx="2">
                  <c:v>1.0999999999999999E-2</c:v>
                </c:pt>
                <c:pt idx="3">
                  <c:v>1.9E-2</c:v>
                </c:pt>
                <c:pt idx="4">
                  <c:v>1.4999999999999999E-2</c:v>
                </c:pt>
                <c:pt idx="5">
                  <c:v>2.9000000000000001E-2</c:v>
                </c:pt>
                <c:pt idx="6">
                  <c:v>2.1999999999999999E-2</c:v>
                </c:pt>
                <c:pt idx="7">
                  <c:v>2.4E-2</c:v>
                </c:pt>
                <c:pt idx="8">
                  <c:v>3.0000000000000001E-3</c:v>
                </c:pt>
                <c:pt idx="9">
                  <c:v>2.1999999999999999E-2</c:v>
                </c:pt>
                <c:pt idx="10">
                  <c:v>1.9E-2</c:v>
                </c:pt>
                <c:pt idx="11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AF-44BA-9311-78FEF29E07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598384"/>
        <c:axId val="1466600048"/>
      </c:barChart>
      <c:catAx>
        <c:axId val="146659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6600048"/>
        <c:crosses val="autoZero"/>
        <c:auto val="1"/>
        <c:lblAlgn val="ctr"/>
        <c:lblOffset val="100"/>
        <c:noMultiLvlLbl val="0"/>
      </c:catAx>
      <c:valAx>
        <c:axId val="146660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6659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4477109-FA8D-4822-B368-F924F7BA27AC}" type="datetime1">
              <a:rPr lang="en-GB" smtClean="0"/>
              <a:t>19/04/2024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820602F-4F05-45D9-805B-E85885946F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567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6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849F58B-522D-43AE-9196-6FF1A84B551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894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/index.php?title=Starobn%C3%AD_d%C5%AFchod&amp;action=edit&amp;section=2" TargetMode="External"/><Relationship Id="rId13" Type="http://schemas.openxmlformats.org/officeDocument/2006/relationships/hyperlink" Target="https://cs.wikipedia.org/wiki/St%C5%99edn%C3%AD_d%C3%A9lka_%C5%BEivota" TargetMode="External"/><Relationship Id="rId3" Type="http://schemas.openxmlformats.org/officeDocument/2006/relationships/hyperlink" Target="https://cs.wikipedia.org/wiki/1889" TargetMode="External"/><Relationship Id="rId7" Type="http://schemas.openxmlformats.org/officeDocument/2006/relationships/hyperlink" Target="https://cs.wikipedia.org/w/index.php?title=Starobn%C3%AD_d%C5%AFchod&amp;veaction=edit&amp;section=2" TargetMode="External"/><Relationship Id="rId12" Type="http://schemas.openxmlformats.org/officeDocument/2006/relationships/hyperlink" Target="https://cs.wikipedia.org/wiki/Starobn%C3%AD_d%C5%AFchod#cite_note-uradvlady-3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20._stolet%C3%AD" TargetMode="External"/><Relationship Id="rId11" Type="http://schemas.openxmlformats.org/officeDocument/2006/relationships/hyperlink" Target="https://cs.wikipedia.org/wiki/%C4%8Ceskoslovensko" TargetMode="External"/><Relationship Id="rId5" Type="http://schemas.openxmlformats.org/officeDocument/2006/relationships/hyperlink" Target="https://cs.wikipedia.org/wiki/Otto_von_Bismarck" TargetMode="External"/><Relationship Id="rId10" Type="http://schemas.openxmlformats.org/officeDocument/2006/relationships/hyperlink" Target="https://cs.wikipedia.org/wiki/Starobn%C3%AD_d%C5%AFchod#cite_note-2" TargetMode="External"/><Relationship Id="rId4" Type="http://schemas.openxmlformats.org/officeDocument/2006/relationships/hyperlink" Target="https://cs.wikipedia.org/wiki/N%C4%9Bmeck%C3%BD_kancl%C3%A9%C5%99" TargetMode="External"/><Relationship Id="rId9" Type="http://schemas.openxmlformats.org/officeDocument/2006/relationships/hyperlink" Target="https://cs.wikipedia.org/wiki/Starobn%C3%AD_d%C5%AFchod#cite_note-1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9927E-5D07-4AD3-832A-32A450308E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C2D34E-2F6A-42F9-836A-177BD6CD5E7C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235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Doplňkové penzijní spoření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indent="-180340" algn="just">
              <a:tabLst>
                <a:tab pos="18034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Určenou osobu uvádět jen v případě, pokud účastník nechce, aby prostředky získal zákonný dědic.</a:t>
            </a:r>
          </a:p>
          <a:p>
            <a:pPr marL="180340" indent="-180340" algn="just">
              <a:tabLst>
                <a:tab pos="18034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Při jednání s účastníkem, který má uvedenu určenou osobou zkontrolovat, zda si je vědom daňového znevýhodnění určené osoby oproti dědici a přesto trvá na ponechání určené osoby ve smlouvě.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0340" indent="-180340" algn="just">
              <a:tabLst>
                <a:tab pos="18034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V případě, že je uvedena určená osoba, musí být řádně identifikována.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Doplňkového penzijního spoření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pozůstalostní penze neexistuje a při úmrtí účastníka je dědici nebo určené osobě vyplacena stejná dávka, na kterou by měl v dané době nárok účastník (odbytné nebo jednorázové vyrovnání). Rozdíl je však v tom, že dědic, na rozdíl od určené osoby, nedaní příspěvky od zaměstnavatele ani výnosy. Tato daňová výhoda pro dědice platí i v případě, že zemřelý účastník byl příjemcem penze na určenou dobu.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17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3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1" i="1" dirty="0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DPS - </a:t>
            </a:r>
            <a:r>
              <a:rPr lang="cs-CZ" sz="1800" i="1" dirty="0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nákladovost dle </a:t>
            </a:r>
            <a:r>
              <a:rPr lang="cs-CZ" sz="1800" i="1" dirty="0" err="1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reduction</a:t>
            </a:r>
            <a:r>
              <a:rPr lang="cs-CZ" sz="1800" i="1" dirty="0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cs-CZ" sz="1800" i="1" dirty="0" err="1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yield</a:t>
            </a:r>
            <a:r>
              <a:rPr lang="cs-CZ" sz="1800" i="1" dirty="0">
                <a:solidFill>
                  <a:srgbClr val="BFBFB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(RIY, 2021); poplatek za obhospodařování stanoven jako vážený průměr dle struktury účastnických fondů k 31/12/2021 (37% konzervativní fond, 32% vyvážené fondy a 31% dynamické fondy); výkonnostní poplatek stanoven na základě rozložení prostředků k 31/12/2021 a průměrného výnosu daných typů fondů za posledních 10 let.</a:t>
            </a:r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Komentář k nákladům v ČR</a:t>
            </a:r>
          </a:p>
          <a:p>
            <a:r>
              <a:rPr lang="cs-CZ" sz="1200" dirty="0"/>
              <a:t>Relativně nízké náklady DPS (u produktu, kde nese investiční riziko klient) jsou z části důsledkem volby konzervativnějších strategií klienty. V případě, že by bylo investováno z 50% do dynamických fondů a z 50% do vyvážených fondů, nákladovost měřený (RIY) by se zvýšila na 1,46%, ale i tak by byla jedna z nejnižších v rámci sledovaného vzorku.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4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463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73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státních příspěvků</a:t>
            </a:r>
          </a:p>
          <a:p>
            <a:r>
              <a:rPr lang="cs-CZ" dirty="0"/>
              <a:t>Možnost účasti jak v TF tak v DPS </a:t>
            </a:r>
          </a:p>
          <a:p>
            <a:r>
              <a:rPr lang="cs-CZ" dirty="0"/>
              <a:t>Existence DIP 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92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u="sng" dirty="0">
                <a:cs typeface="Arial" charset="0"/>
              </a:rPr>
              <a:t>Státem vyplácený důchod v budoucnosti nebude stačit pro pokrytí základních životních potřeb</a:t>
            </a:r>
          </a:p>
          <a:p>
            <a:pPr marL="210010" lvl="1" indent="0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None/>
              <a:defRPr/>
            </a:pPr>
            <a:endParaRPr lang="cs-CZ" sz="1125" u="sng" dirty="0">
              <a:cs typeface="Arial" charset="0"/>
            </a:endParaRPr>
          </a:p>
          <a:p>
            <a:pPr algn="just">
              <a:lnSpc>
                <a:spcPts val="1410"/>
              </a:lnSpc>
              <a:spcBef>
                <a:spcPct val="0"/>
              </a:spcBef>
              <a:spcAft>
                <a:spcPts val="788"/>
              </a:spcAft>
              <a:buClr>
                <a:srgbClr val="C00000"/>
              </a:buClr>
              <a:buSzPct val="100000"/>
              <a:defRPr/>
            </a:pPr>
            <a:r>
              <a:rPr lang="cs-CZ" sz="1125" dirty="0">
                <a:cs typeface="Arial" charset="0"/>
              </a:rPr>
              <a:t>Proč nám odvody na sociální pojištění nezaručí dostatečný důchod?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dirty="0">
                <a:cs typeface="Arial" charset="0"/>
              </a:rPr>
              <a:t>Státní systém důchodového zabezpečení v ČR funguje metodou průběžného financování. To znamená, že dnešní pracující odvádějí část svého výdělku formou sociálního pojištění do státního rozpočtu a vybraná suma je ihned rozdělena mezi současné penzisty. Tento systém skrývá dvě zásadní úskalí: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b="1" dirty="0">
                <a:cs typeface="Arial" charset="0"/>
              </a:rPr>
              <a:t>Počet pracujících neroste a vzhledem k nízké porodnosti se nebude výrazněji zvyšovat</a:t>
            </a:r>
            <a:r>
              <a:rPr lang="cs-CZ" sz="1125" dirty="0">
                <a:cs typeface="Arial" charset="0"/>
              </a:rPr>
              <a:t>. Nižší počet pracujících tak musí zajistit finanční prostředky většímu počtu důchodců. Logickým řešením je sice posouvání věkové hranice pro odchod do důchodu a zvyšování odvodů do státního rozpočtu, ale oba tyto kroky mají své limity. 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b="1" dirty="0">
                <a:cs typeface="Arial" charset="0"/>
              </a:rPr>
              <a:t>Vlivem změny životního stylu, aktivnějším přístupem k životu a také rozvojem zdravotní péče se dožíváme vyššího věku než v minulosti.</a:t>
            </a:r>
            <a:r>
              <a:rPr lang="cs-CZ" sz="1125" dirty="0">
                <a:cs typeface="Arial" charset="0"/>
              </a:rPr>
              <a:t> Naše populace stárne a ze státního rozpočtu musí být vyplácen vyšší objem prostředků na důchody většímu počtu penzistů.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dirty="0">
                <a:cs typeface="Arial" charset="0"/>
              </a:rPr>
              <a:t>Minimální důstojná mzda ? 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6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I.</a:t>
            </a:r>
            <a:r>
              <a:rPr lang="cs-CZ" baseline="0" dirty="0"/>
              <a:t> </a:t>
            </a:r>
            <a:r>
              <a:rPr lang="cs-CZ" sz="1200" b="0" dirty="0">
                <a:latin typeface="Century Gothic" panose="020B0502020202020204" pitchFamily="34" charset="0"/>
              </a:rPr>
              <a:t>Zaměstnanci i zaměstnavatelé platí povinné odvody na důchodové pojištění do společného státního důchodového účtu v celkové výši </a:t>
            </a:r>
            <a:r>
              <a:rPr lang="cs-CZ" sz="1200" b="1" dirty="0">
                <a:latin typeface="Century Gothic" panose="020B0502020202020204" pitchFamily="34" charset="0"/>
              </a:rPr>
              <a:t>28 %</a:t>
            </a:r>
            <a:r>
              <a:rPr lang="cs-CZ" sz="1200" dirty="0">
                <a:latin typeface="Century Gothic" panose="020B0502020202020204" pitchFamily="34" charset="0"/>
              </a:rPr>
              <a:t> hrubé mzdy</a:t>
            </a:r>
            <a:r>
              <a:rPr lang="cs-CZ" sz="1200" b="0" dirty="0">
                <a:latin typeface="Century Gothic" panose="020B0502020202020204" pitchFamily="34" charset="0"/>
              </a:rPr>
              <a:t> (</a:t>
            </a:r>
            <a:r>
              <a:rPr lang="cs-CZ" sz="1200" b="1" dirty="0">
                <a:latin typeface="Century Gothic" panose="020B0502020202020204" pitchFamily="34" charset="0"/>
              </a:rPr>
              <a:t>6,5%</a:t>
            </a:r>
            <a:r>
              <a:rPr lang="cs-CZ" sz="1200" b="0" dirty="0">
                <a:latin typeface="Century Gothic" panose="020B0502020202020204" pitchFamily="34" charset="0"/>
              </a:rPr>
              <a:t> odvod zaměstnance + </a:t>
            </a:r>
            <a:r>
              <a:rPr lang="cs-CZ" sz="1200" b="1" dirty="0">
                <a:latin typeface="Century Gothic" panose="020B0502020202020204" pitchFamily="34" charset="0"/>
              </a:rPr>
              <a:t>21,5%</a:t>
            </a:r>
            <a:r>
              <a:rPr lang="cs-CZ" sz="1200" b="0" dirty="0">
                <a:latin typeface="Century Gothic" panose="020B0502020202020204" pitchFamily="34" charset="0"/>
              </a:rPr>
              <a:t> odvod zaměstnavatele).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cs-CZ" sz="1200" b="0" dirty="0">
                <a:latin typeface="Century Gothic" panose="020B0502020202020204" pitchFamily="34" charset="0"/>
              </a:rPr>
              <a:t>založen na principu solidarity a průběžné metodě financování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cs-CZ" sz="1200" b="0" dirty="0">
                <a:latin typeface="Century Gothic" panose="020B0502020202020204" pitchFamily="34" charset="0"/>
              </a:rPr>
              <a:t>jedná se o státní důchodový účet</a:t>
            </a:r>
          </a:p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cs-CZ" sz="1200" b="0" dirty="0">
                <a:latin typeface="Century Gothic" panose="020B0502020202020204" pitchFamily="34" charset="0"/>
              </a:rPr>
              <a:t>správcem je ČSSZ, OSSZ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Před zavedením penzijních systémů museli lidé ve stáří spoléhat na své úspory nebo na pomoc svých potomků. S rostoucí roli států a zároveň s prodlužováním průměrné délky života získali jistoty v podobě průběžných systémů, kdy pracující generace transferuje část produkce těm, co už nemohou pracovat. Roku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1889"/>
              </a:rPr>
              <a:t>1889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zavedl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4" tooltip="Německý kancléř"/>
              </a:rPr>
              <a:t>německý kancléř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5" tooltip="Otto von Bismarck"/>
              </a:rPr>
              <a:t>Otto von Bismarck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důchodový systém sociálního pojištění (dnes známý průběžný systém). Starobní důchod se ale ve většině zemí začal zavádět až počátkem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6" tooltip="20. století"/>
              </a:rPr>
              <a:t>20. století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 to pro státní zaměstnance (tzv. </a:t>
            </a:r>
            <a:r>
              <a:rPr lang="cs-CZ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výslužné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</a:t>
            </a:r>
          </a:p>
          <a:p>
            <a:pPr algn="l"/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 roku 1945</a:t>
            </a:r>
            <a:r>
              <a:rPr lang="cs-CZ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7" tooltip="Editace sekce: Do roku 1945"/>
              </a:rPr>
              <a:t>editovat</a:t>
            </a:r>
            <a:r>
              <a:rPr lang="cs-CZ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 |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8" tooltip="Edit section's source code: Do roku 1945"/>
              </a:rPr>
              <a:t>editovat zdroj</a:t>
            </a:r>
            <a:r>
              <a:rPr lang="cs-CZ" b="0" i="0" dirty="0">
                <a:solidFill>
                  <a:srgbClr val="54595D"/>
                </a:solidFill>
                <a:effectLst/>
                <a:latin typeface="Arial" panose="020B0604020202020204" pitchFamily="34" charset="0"/>
              </a:rPr>
              <a:t>]</a:t>
            </a:r>
            <a:endParaRPr lang="cs-CZ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Rakousko–Uherský penzijní systém zajišťoval i vdovský a sirotčí důchod, státní zaměstnanci a učitelé platili do penzijního systému 3% svého základního platu.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9"/>
              </a:rPr>
              <a:t>[1]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Např. penzijní systém pro poštovní úředníky byl v Rakousko–Uhersku zaveden zákonem z roku 1903.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0"/>
              </a:rPr>
              <a:t>[2]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Prvorepublikové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1" tooltip="Československo"/>
              </a:rPr>
              <a:t>Československo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převzalo 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rakousko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–uherský sociální systém, v roce 1924 uzákonilo (s platností od roku 1926) starobní a invalidní pojištění dělnictva.</a:t>
            </a:r>
            <a:r>
              <a:rPr lang="cs-CZ" b="0" i="0" u="none" strike="noStrike" baseline="30000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2"/>
              </a:rPr>
              <a:t>[3]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Věk odchodu do důchodu byl stanoven na 65 let, přestože byla </a:t>
            </a:r>
            <a:r>
              <a:rPr lang="cs-CZ" b="0" i="0" u="none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13" tooltip="Střední délka života"/>
              </a:rPr>
              <a:t>střední délka života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menší.</a:t>
            </a:r>
          </a:p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97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9927E-5D07-4AD3-832A-32A450308E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C2D34E-2F6A-42F9-836A-177BD6CD5E7C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11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buFont typeface="Arial" pitchFamily="34" charset="0"/>
              <a:buNone/>
            </a:pPr>
            <a:endParaRPr lang="fr-F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9927E-5D07-4AD3-832A-32A450308E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0C2D34E-2F6A-42F9-836A-177BD6CD5E7C}" type="datetime1">
              <a:rPr lang="en-GB" smtClean="0"/>
              <a:t>19/04/2024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38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00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16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Penzijní připojištění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tabLst>
                <a:tab pos="18034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	Vždy sjednat pozůstalostní penzi a uvést oprávněnou osobu (řádně identifikovanou RČ/datum narození).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rámci změny smlouvy kontrolovat, zda je sjednána pozůstalostní penze a uvedena a řádně identifikována oprávněná osoba pro tuto penzi. V kladném případě kontrolovat, zda je tato osoba pro účastníka stále aktuální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Penzijního připojištění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sjednání pozůstalostní penze a uvedení oprávněné osoby důležité, protože jedině takto je možno v rámci pozůstalostní penze vyplatit i státní příspěvky. Výplata zákonným dědicům státní příspěvky nikdy neobsahuje.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0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B92CC3B-E8E8-4D55-9078-AD4D20428DB8}" type="datetime1">
              <a:rPr lang="en-GB" smtClean="0"/>
              <a:t>19/04/2024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49F58B-522D-43AE-9196-6FF1A84B551E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2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05EA31-1F26-44D6-99A8-702D0F52951F}"/>
              </a:ext>
            </a:extLst>
          </p:cNvPr>
          <p:cNvSpPr/>
          <p:nvPr userDrawn="1"/>
        </p:nvSpPr>
        <p:spPr>
          <a:xfrm>
            <a:off x="0" y="0"/>
            <a:ext cx="360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</a:endParaRPr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cs-CZ" noProof="0"/>
              <a:t>Kliknutím vložíte název prezentace</a:t>
            </a:r>
            <a:endParaRPr lang="fr-FR" noProof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127363" y="156532"/>
            <a:ext cx="1694375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/>
              <a:t>ÚROVEŇ ZABEZPEČENÍ</a:t>
            </a:r>
            <a:endParaRPr lang="fr-FR" noProof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64226"/>
            <a:ext cx="5338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/>
              <a:t>DATUM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C103AA-93E6-4C23-9DA4-9FEBE6A55434}"/>
              </a:ext>
            </a:extLst>
          </p:cNvPr>
          <p:cNvSpPr/>
          <p:nvPr userDrawn="1"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3463387B-82BD-458F-8306-2502801235EE}"/>
              </a:ext>
            </a:extLst>
          </p:cNvPr>
          <p:cNvGrpSpPr/>
          <p:nvPr userDrawn="1"/>
        </p:nvGrpSpPr>
        <p:grpSpPr>
          <a:xfrm>
            <a:off x="3842598" y="4422006"/>
            <a:ext cx="3282630" cy="721494"/>
            <a:chOff x="3736541" y="4308863"/>
            <a:chExt cx="3282630" cy="721494"/>
          </a:xfrm>
        </p:grpSpPr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B18839A7-1DEE-45C2-85AC-47D085922F85}"/>
                </a:ext>
              </a:extLst>
            </p:cNvPr>
            <p:cNvSpPr/>
            <p:nvPr/>
          </p:nvSpPr>
          <p:spPr>
            <a:xfrm>
              <a:off x="3736541" y="4424366"/>
              <a:ext cx="3282630" cy="605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cs-CZ" sz="1200">
                <a:ea typeface="Source Sans Pro" pitchFamily="34" charset="0"/>
              </a:endParaRPr>
            </a:p>
          </p:txBody>
        </p:sp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00369B19-B3E3-480F-80CF-97D554C39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541" y="4308863"/>
              <a:ext cx="3137905" cy="5554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816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Righ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54742"/>
            <a:ext cx="5578475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5579911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5580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i="0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4D5E082-19E9-4D8D-9F6C-D1503B0154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50" y="1150938"/>
            <a:ext cx="5580000" cy="13111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/>
              <a:t>Kliknutím změníte styl masky textu</a:t>
            </a:r>
            <a:endParaRPr lang="fr-FR" noProof="0"/>
          </a:p>
          <a:p>
            <a:pPr lvl="1"/>
            <a:r>
              <a:rPr lang="cs-CZ" noProof="0"/>
              <a:t>Druhá úroveň</a:t>
            </a:r>
            <a:endParaRPr lang="fr-FR" noProof="0"/>
          </a:p>
          <a:p>
            <a:pPr lvl="2"/>
            <a:r>
              <a:rPr lang="cs-CZ" noProof="0"/>
              <a:t>Třetí úroveň</a:t>
            </a:r>
            <a:endParaRPr lang="fr-FR" noProof="0"/>
          </a:p>
          <a:p>
            <a:pPr lvl="3"/>
            <a:r>
              <a:rPr lang="cs-CZ" noProof="0"/>
              <a:t>Čtvrtá úroveň</a:t>
            </a:r>
            <a:endParaRPr lang="fr-FR" noProof="0"/>
          </a:p>
          <a:p>
            <a:pPr lvl="4"/>
            <a:r>
              <a:rPr lang="cs-CZ" noProof="0"/>
              <a:t>PÁTÁ ÚROVEŇ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12831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Left side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52925" y="4500000"/>
            <a:ext cx="52704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B620084-3877-4EDA-8E7A-9F6B0576B8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51338" y="1150938"/>
            <a:ext cx="52704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/>
              <a:t>Kliknutím změníte styl masky textu</a:t>
            </a:r>
            <a:endParaRPr lang="fr-FR" noProof="0"/>
          </a:p>
          <a:p>
            <a:pPr lvl="1"/>
            <a:r>
              <a:rPr lang="cs-CZ" noProof="0"/>
              <a:t>Druhá úroveň</a:t>
            </a:r>
            <a:endParaRPr lang="fr-FR" noProof="0"/>
          </a:p>
          <a:p>
            <a:pPr lvl="2"/>
            <a:r>
              <a:rPr lang="cs-CZ" noProof="0"/>
              <a:t>Třetí úroveň</a:t>
            </a:r>
            <a:endParaRPr lang="fr-FR" noProof="0"/>
          </a:p>
          <a:p>
            <a:pPr lvl="3"/>
            <a:r>
              <a:rPr lang="cs-CZ" noProof="0"/>
              <a:t>Čtvrtá úroveň</a:t>
            </a:r>
            <a:endParaRPr lang="fr-FR" noProof="0"/>
          </a:p>
          <a:p>
            <a:pPr lvl="4"/>
            <a:r>
              <a:rPr lang="cs-CZ" noProof="0"/>
              <a:t>PÁTÁ ÚROVEŇ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6220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" name="ToC Title"/>
          <p:cNvSpPr>
            <a:spLocks noGrp="1"/>
          </p:cNvSpPr>
          <p:nvPr>
            <p:ph type="title" hasCustomPrompt="1"/>
          </p:nvPr>
        </p:nvSpPr>
        <p:spPr>
          <a:xfrm>
            <a:off x="325438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5" name="ToC Content"/>
          <p:cNvSpPr>
            <a:spLocks noGrp="1"/>
          </p:cNvSpPr>
          <p:nvPr>
            <p:ph idx="1" hasCustomPrompt="1"/>
          </p:nvPr>
        </p:nvSpPr>
        <p:spPr>
          <a:xfrm>
            <a:off x="325438" y="1152000"/>
            <a:ext cx="8497887" cy="494494"/>
          </a:xfrm>
          <a:prstGeom prst="rect">
            <a:avLst/>
          </a:prstGeom>
        </p:spPr>
        <p:txBody>
          <a:bodyPr rIns="0">
            <a:spAutoFit/>
          </a:bodyPr>
          <a:lstStyle>
            <a:lvl1pPr marL="360000" indent="-360000">
              <a:spcBef>
                <a:spcPts val="1000"/>
              </a:spcBef>
              <a:spcAft>
                <a:spcPts val="200"/>
              </a:spcAft>
              <a:buClr>
                <a:srgbClr val="E60028"/>
              </a:buClr>
              <a:buSzPct val="100000"/>
              <a:buFont typeface="+mj-lt"/>
              <a:buNone/>
              <a:tabLst>
                <a:tab pos="8429625" algn="r"/>
              </a:tabLst>
              <a:defRPr sz="1800" b="1" cap="all" baseline="0">
                <a:solidFill>
                  <a:srgbClr val="E6002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20000" indent="-360000">
              <a:spcBef>
                <a:spcPts val="200"/>
              </a:spcBef>
              <a:buClrTx/>
              <a:buSzPct val="100000"/>
              <a:buFont typeface="+mj-lt"/>
              <a:buAutoNum type="alphaUcPeriod"/>
              <a:tabLst>
                <a:tab pos="8429625" algn="r"/>
              </a:tabLst>
              <a:defRPr sz="1400" cap="none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60000" indent="0">
              <a:spcBef>
                <a:spcPts val="2800"/>
              </a:spcBef>
              <a:buNone/>
              <a:tabLst>
                <a:tab pos="8429625" algn="r"/>
              </a:tabLst>
              <a:defRPr sz="1400" b="0" cap="all" baseline="0">
                <a:solidFill>
                  <a:srgbClr val="E60028"/>
                </a:solidFill>
              </a:defRPr>
            </a:lvl3pPr>
            <a:lvl4pPr marL="720000" indent="-360000">
              <a:spcBef>
                <a:spcPts val="200"/>
              </a:spcBef>
              <a:buClrTx/>
              <a:buFont typeface="+mj-lt"/>
              <a:buAutoNum type="alphaUcPeriod"/>
              <a:tabLst>
                <a:tab pos="8429625" algn="r"/>
              </a:tabLst>
              <a:defRPr sz="1200" cap="none" baseline="0"/>
            </a:lvl4pPr>
            <a:lvl5pPr marL="540000" indent="0">
              <a:buNone/>
              <a:tabLst>
                <a:tab pos="7988300" algn="r"/>
              </a:tabLst>
              <a:defRPr sz="800" cap="all" baseline="0"/>
            </a:lvl5pPr>
          </a:lstStyle>
          <a:p>
            <a:pPr lvl="0"/>
            <a:r>
              <a:rPr lang="cs-CZ" noProof="0"/>
              <a:t>KLIKNUTÍM VLOŽÍTE NÁZEV ODDÍLU</a:t>
            </a:r>
            <a:endParaRPr lang="en-US" noProof="0"/>
          </a:p>
          <a:p>
            <a:pPr lvl="1"/>
            <a:r>
              <a:rPr lang="cs-CZ" noProof="0"/>
              <a:t>Přidat další sekci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2E0767-2C7B-4A8B-88C1-F85FEC17A762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7" name="Disclaimer Text"/>
          <p:cNvSpPr>
            <a:spLocks noGrp="1"/>
          </p:cNvSpPr>
          <p:nvPr>
            <p:ph type="body" sz="quarter" idx="14" hasCustomPrompt="1"/>
          </p:nvPr>
        </p:nvSpPr>
        <p:spPr>
          <a:xfrm>
            <a:off x="325438" y="1150938"/>
            <a:ext cx="8497887" cy="131574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900" b="0" i="0">
                <a:solidFill>
                  <a:schemeClr val="tx1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 marL="180000" indent="-180000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b="0" i="1">
                <a:solidFill>
                  <a:schemeClr val="tx1"/>
                </a:solidFill>
              </a:defRPr>
            </a:lvl2pPr>
            <a:lvl3pPr marL="360000" indent="-180000">
              <a:spcBef>
                <a:spcPts val="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Arial" pitchFamily="34" charset="0"/>
              <a:buChar char="-"/>
              <a:defRPr sz="1100" i="1"/>
            </a:lvl3pPr>
            <a:lvl4pPr marL="252000" indent="-108000">
              <a:spcBef>
                <a:spcPts val="100"/>
              </a:spcBef>
              <a:buClr>
                <a:schemeClr val="tx2"/>
              </a:buClr>
              <a:buSzPct val="90000"/>
              <a:buFont typeface="Arial" pitchFamily="34" charset="0"/>
              <a:buChar char="●"/>
              <a:defRPr sz="1100" i="1"/>
            </a:lvl4pPr>
            <a:lvl5pPr marL="360000" indent="-108000">
              <a:spcBef>
                <a:spcPts val="100"/>
              </a:spcBef>
              <a:buClr>
                <a:schemeClr val="tx2"/>
              </a:buClr>
              <a:buSzPct val="90000"/>
              <a:buFont typeface="Wingdings 3" pitchFamily="18" charset="2"/>
              <a:buChar char=""/>
              <a:defRPr sz="1100" i="1"/>
            </a:lvl5pPr>
          </a:lstStyle>
          <a:p>
            <a:pPr lvl="0"/>
            <a:r>
              <a:rPr lang="cs-CZ" noProof="0"/>
              <a:t>Kliknutím upravte hlavní styl textu</a:t>
            </a:r>
            <a:endParaRPr lang="en-US" noProof="0"/>
          </a:p>
        </p:txBody>
      </p:sp>
      <p:sp>
        <p:nvSpPr>
          <p:cNvPr id="5" name="Disclaimer Title"/>
          <p:cNvSpPr>
            <a:spLocks noGrp="1"/>
          </p:cNvSpPr>
          <p:nvPr>
            <p:ph type="title" hasCustomPrompt="1"/>
          </p:nvPr>
        </p:nvSpPr>
        <p:spPr>
          <a:xfrm>
            <a:off x="325438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9" name="Sources">
            <a:extLst>
              <a:ext uri="{FF2B5EF4-FFF2-40B4-BE49-F238E27FC236}">
                <a16:creationId xmlns:a16="http://schemas.microsoft.com/office/drawing/2014/main" id="{66CDEB1D-B8F5-47BA-8571-0C6D5BB9DF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1BBD5-C468-4B07-AEDC-B9D783237610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028CE914-7CF7-4DCC-A723-597AC87BF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1" y="1734153"/>
            <a:ext cx="7988595" cy="141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1F034F37-62D0-4546-ABE2-158B2CC791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1684533"/>
            <a:ext cx="7676707" cy="13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681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_Re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171FF0DA-E84B-4128-A76F-FC4B914073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21" y="1656180"/>
            <a:ext cx="8031125" cy="142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">
            <a:extLst>
              <a:ext uri="{FF2B5EF4-FFF2-40B4-BE49-F238E27FC236}">
                <a16:creationId xmlns:a16="http://schemas.microsoft.com/office/drawing/2014/main" id="{2EF15FF5-02DC-489F-B615-26E24897311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360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/>
              <a:t>Kliknutím vložíte obrázek</a:t>
            </a:r>
            <a:endParaRPr lang="en-US"/>
          </a:p>
        </p:txBody>
      </p:sp>
      <p:sp>
        <p:nvSpPr>
          <p:cNvPr id="14" name="Cover Subtitle"/>
          <p:cNvSpPr>
            <a:spLocks noGrp="1"/>
          </p:cNvSpPr>
          <p:nvPr>
            <p:ph type="subTitle" idx="1" hasCustomPrompt="1"/>
          </p:nvPr>
        </p:nvSpPr>
        <p:spPr>
          <a:xfrm>
            <a:off x="3816000" y="3240000"/>
            <a:ext cx="5005738" cy="2492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spcBef>
                <a:spcPts val="9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GB" sz="1800" b="0" kern="1200" cap="none" spc="0" baseline="0" dirty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6" name="Cover Title"/>
          <p:cNvSpPr>
            <a:spLocks noGrp="1"/>
          </p:cNvSpPr>
          <p:nvPr>
            <p:ph type="ctrTitle" hasCustomPrompt="1"/>
          </p:nvPr>
        </p:nvSpPr>
        <p:spPr>
          <a:xfrm>
            <a:off x="3816000" y="2040956"/>
            <a:ext cx="5005738" cy="8371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lvl1pPr marL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None/>
              <a:defRPr lang="en-GB" sz="3200" b="1" kern="1200" spc="0" baseline="0" dirty="0">
                <a:solidFill>
                  <a:schemeClr val="bg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cs-CZ" noProof="0"/>
              <a:t>Kliknutím vložíte název prezentace</a:t>
            </a:r>
            <a:endParaRPr lang="en-US" noProof="0"/>
          </a:p>
        </p:txBody>
      </p:sp>
      <p:sp>
        <p:nvSpPr>
          <p:cNvPr id="25" name="Privacy"/>
          <p:cNvSpPr>
            <a:spLocks noGrp="1"/>
          </p:cNvSpPr>
          <p:nvPr>
            <p:ph type="body" sz="quarter" idx="15" hasCustomPrompt="1"/>
          </p:nvPr>
        </p:nvSpPr>
        <p:spPr>
          <a:xfrm>
            <a:off x="7140187" y="156532"/>
            <a:ext cx="1681551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 err="1"/>
              <a:t>ÚRoVEŇ</a:t>
            </a:r>
            <a:r>
              <a:rPr lang="cs-CZ" noProof="0"/>
              <a:t> ZABEZPEČENÍ</a:t>
            </a:r>
            <a:endParaRPr lang="fr-FR" noProof="0"/>
          </a:p>
        </p:txBody>
      </p:sp>
      <p:sp>
        <p:nvSpPr>
          <p:cNvPr id="12" name="DatePresent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816000" y="164226"/>
            <a:ext cx="533800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1000" b="0" kern="1200" cap="all" spc="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cs-CZ" noProof="0"/>
              <a:t>DATUM</a:t>
            </a:r>
            <a:endParaRPr lang="en-US" noProof="0"/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2698D87-9F41-4F49-B39F-E5EA15FF2BCA}"/>
              </a:ext>
            </a:extLst>
          </p:cNvPr>
          <p:cNvGrpSpPr/>
          <p:nvPr userDrawn="1"/>
        </p:nvGrpSpPr>
        <p:grpSpPr>
          <a:xfrm>
            <a:off x="3842598" y="4422006"/>
            <a:ext cx="3282630" cy="721494"/>
            <a:chOff x="3736541" y="4308863"/>
            <a:chExt cx="3282630" cy="721494"/>
          </a:xfrm>
        </p:grpSpPr>
        <p:sp>
          <p:nvSpPr>
            <p:cNvPr id="11" name="Obdélník 10">
              <a:extLst>
                <a:ext uri="{FF2B5EF4-FFF2-40B4-BE49-F238E27FC236}">
                  <a16:creationId xmlns:a16="http://schemas.microsoft.com/office/drawing/2014/main" id="{716764C0-48BA-455B-9DC4-74D5B7A31FA0}"/>
                </a:ext>
              </a:extLst>
            </p:cNvPr>
            <p:cNvSpPr/>
            <p:nvPr/>
          </p:nvSpPr>
          <p:spPr>
            <a:xfrm>
              <a:off x="3736541" y="4424366"/>
              <a:ext cx="3282630" cy="6059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Bef>
                  <a:spcPts val="1200"/>
                </a:spcBef>
              </a:pPr>
              <a:endParaRPr lang="cs-CZ" sz="1200">
                <a:ea typeface="Source Sans Pro" pitchFamily="34" charset="0"/>
              </a:endParaRPr>
            </a:p>
          </p:txBody>
        </p:sp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15F404CE-0E75-42D0-B8EA-F2418F12E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541" y="4308863"/>
              <a:ext cx="3137905" cy="555409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0979"/>
            <a:ext cx="3960000" cy="75328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/>
              <a:t>KLIKNUTÍM</a:t>
            </a:r>
            <a:br>
              <a:rPr lang="cs-CZ" noProof="0"/>
            </a:br>
            <a:r>
              <a:rPr lang="cs-CZ" noProof="0"/>
              <a:t>VLOŽÍTE </a:t>
            </a:r>
            <a:r>
              <a:rPr lang="cs-CZ" noProof="0" err="1"/>
              <a:t>NadPIS</a:t>
            </a:r>
            <a:endParaRPr lang="en-US" noProof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0434"/>
            <a:ext cx="559449" cy="87043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715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248614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7C0E765-4A95-49ED-9951-F296A952FC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3" y="4489479"/>
            <a:ext cx="1494140" cy="5935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008000" y="2512800"/>
            <a:ext cx="3960000" cy="753283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>
              <a:defRPr lang="fr-FR" sz="3200" b="1" spc="0" noProof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marL="0" lvl="0"/>
            <a:r>
              <a:rPr lang="cs-CZ" noProof="0"/>
              <a:t>KLIKNUTÍM </a:t>
            </a:r>
            <a:br>
              <a:rPr lang="cs-CZ" noProof="0"/>
            </a:br>
            <a:r>
              <a:rPr lang="cs-CZ" noProof="0"/>
              <a:t>VLOŽÍTE NADPIS</a:t>
            </a:r>
            <a:endParaRPr lang="en-US" noProof="0"/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1" hasCustomPrompt="1"/>
          </p:nvPr>
        </p:nvSpPr>
        <p:spPr>
          <a:xfrm>
            <a:off x="1008000" y="1371682"/>
            <a:ext cx="559449" cy="870431"/>
          </a:xfrm>
          <a:prstGeom prst="rect">
            <a:avLst/>
          </a:prstGeom>
          <a:noFill/>
        </p:spPr>
        <p:txBody>
          <a:bodyPr vert="horz" wrap="none" lIns="0" tIns="0" rIns="0" bIns="0" rtlCol="0" anchor="b">
            <a:spAutoFit/>
          </a:bodyPr>
          <a:lstStyle>
            <a:lvl1pPr marL="0" indent="0">
              <a:buNone/>
              <a:defRPr lang="fr-FR" sz="6600" cap="all" spc="0" noProof="0" dirty="0">
                <a:solidFill>
                  <a:schemeClr val="bg2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505800" lvl="0" indent="-685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noProof="0"/>
              <a:t>#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8000" y="3628800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92FE1E90-E065-4F26-BC40-02F0B35BAE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/>
              <a:t>Kliknutím vložíte obrázek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ECD16C-E48C-4DCB-935B-92C3364296CA}"/>
              </a:ext>
            </a:extLst>
          </p:cNvPr>
          <p:cNvSpPr/>
          <p:nvPr userDrawn="1"/>
        </p:nvSpPr>
        <p:spPr>
          <a:xfrm>
            <a:off x="387653" y="2250000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781253F-5EDA-4F87-BF41-BF3909A053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3" y="4489479"/>
            <a:ext cx="1494140" cy="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295566"/>
            <a:ext cx="3960000" cy="1117037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fr-FR" sz="3200" b="1" spc="0" noProof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cs-CZ" noProof="0"/>
              <a:t>kliknutím </a:t>
            </a:r>
            <a:br>
              <a:rPr lang="cs-CZ" noProof="0"/>
            </a:br>
            <a:r>
              <a:rPr lang="cs-CZ" noProof="0"/>
              <a:t>vložíte</a:t>
            </a:r>
            <a:br>
              <a:rPr lang="cs-CZ" noProof="0"/>
            </a:br>
            <a:r>
              <a:rPr lang="cs-CZ" noProof="0"/>
              <a:t>nadpis</a:t>
            </a:r>
            <a:endParaRPr lang="en-US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016"/>
            <a:ext cx="396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BE19C-1469-4296-A028-12303FE1AB84}"/>
              </a:ext>
            </a:extLst>
          </p:cNvPr>
          <p:cNvSpPr/>
          <p:nvPr userDrawn="1"/>
        </p:nvSpPr>
        <p:spPr>
          <a:xfrm>
            <a:off x="5184000" y="0"/>
            <a:ext cx="3960000" cy="51444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21A9E0-8BC8-4711-81B6-F5BEB3131FAF}"/>
              </a:ext>
            </a:extLst>
          </p:cNvPr>
          <p:cNvSpPr/>
          <p:nvPr userDrawn="1"/>
        </p:nvSpPr>
        <p:spPr>
          <a:xfrm>
            <a:off x="387653" y="2491988"/>
            <a:ext cx="5218281" cy="90000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61457D2-95B9-4A89-8128-DB237A5D8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2" y="4480468"/>
            <a:ext cx="1494140" cy="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1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92000" y="1666247"/>
            <a:ext cx="4140000" cy="74770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>
              <a:defRPr lang="en-US" sz="3200" b="1" spc="0" noProof="0" dirty="0">
                <a:solidFill>
                  <a:schemeClr val="bg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2000" y="2728800"/>
            <a:ext cx="4140000" cy="249299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 defTabSz="914400" rtl="0" eaLnBrk="1" latinLnBrk="0" hangingPunct="1">
              <a:spcBef>
                <a:spcPts val="4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>
              <a:spcBef>
                <a:spcPts val="400"/>
              </a:spcBef>
              <a:buNone/>
              <a:defRPr lang="en-GB" sz="1800" b="1" kern="1200" dirty="0">
                <a:solidFill>
                  <a:schemeClr val="bg2"/>
                </a:solidFill>
                <a:latin typeface="Source Sans Pro" panose="020B0503030403020204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F5A6D089-4F00-427C-9F3B-72C8307ECF3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4000" y="0"/>
            <a:ext cx="3960000" cy="5143500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algn="ctr">
              <a:buNone/>
              <a:defRPr b="0" i="1" baseline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cs-CZ"/>
              <a:t>Kliknutím vložíte obrázek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1B06B8-7F22-434A-89FB-73B49A1E30CF}"/>
              </a:ext>
            </a:extLst>
          </p:cNvPr>
          <p:cNvSpPr/>
          <p:nvPr userDrawn="1"/>
        </p:nvSpPr>
        <p:spPr>
          <a:xfrm>
            <a:off x="387653" y="2491988"/>
            <a:ext cx="3204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74D4746-F35B-490A-A2C7-AC978D386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32" y="4421778"/>
            <a:ext cx="1494140" cy="59350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BFE25B5-70A0-42F7-BCCA-774B57403D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83" y="4489479"/>
            <a:ext cx="1494140" cy="5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0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7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8E765-7214-4A36-B32A-D18CCEC2BFC9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4000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6" name="Sources">
            <a:extLst>
              <a:ext uri="{FF2B5EF4-FFF2-40B4-BE49-F238E27FC236}">
                <a16:creationId xmlns:a16="http://schemas.microsoft.com/office/drawing/2014/main" id="{44691C9B-787E-48C1-BDA5-A310AD5E3E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4000" y="4500000"/>
            <a:ext cx="8496000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C0168931-F605-4E53-922E-B5DE7077265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788D0F-DDF7-4033-A15A-D24B8AE8FA21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BAF0065-3D22-49D7-BC76-C12278469D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50938"/>
            <a:ext cx="8496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buFont typeface="Wingdings" panose="05000000000000000000" pitchFamily="2" charset="2"/>
              <a:buChar char="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buFont typeface="Source Sans Pro" panose="020B0503030403020204" pitchFamily="34" charset="0"/>
              <a:buChar char="–"/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/>
              <a:t>Kliknutím změníte styl masky textu</a:t>
            </a:r>
            <a:endParaRPr lang="fr-FR" noProof="0"/>
          </a:p>
          <a:p>
            <a:pPr lvl="1"/>
            <a:r>
              <a:rPr lang="cs-CZ" noProof="0"/>
              <a:t>Druhá úroveň</a:t>
            </a:r>
            <a:endParaRPr lang="fr-FR" noProof="0"/>
          </a:p>
          <a:p>
            <a:pPr lvl="2"/>
            <a:r>
              <a:rPr lang="cs-CZ" noProof="0"/>
              <a:t>Třetí úroveň</a:t>
            </a:r>
            <a:endParaRPr lang="fr-FR" noProof="0"/>
          </a:p>
          <a:p>
            <a:pPr lvl="3"/>
            <a:r>
              <a:rPr lang="cs-CZ" noProof="0"/>
              <a:t>Čtvrtá úroveň</a:t>
            </a:r>
            <a:endParaRPr lang="fr-FR" noProof="0"/>
          </a:p>
          <a:p>
            <a:pPr lvl="4"/>
            <a:r>
              <a:rPr lang="cs-CZ" noProof="0"/>
              <a:t>PÁTÁ ÚROVEŇ</a:t>
            </a:r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 not remove" hidden="1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9525"/>
          </a:xfrm>
          <a:prstGeom prst="octagon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Calibri" panose="020F0502020204030204" pitchFamily="34" charset="0"/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325436" y="354742"/>
            <a:ext cx="8496302" cy="24070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>
              <a:lnSpc>
                <a:spcPct val="75000"/>
              </a:lnSpc>
              <a:defRPr lang="fr-FR" noProof="0" dirty="0"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noProof="0"/>
              <a:t>Kliknutím vložíte nadpis</a:t>
            </a:r>
            <a:endParaRPr lang="en-US" noProof="0"/>
          </a:p>
        </p:txBody>
      </p:sp>
      <p:sp>
        <p:nvSpPr>
          <p:cNvPr id="5" name="Sources">
            <a:extLst>
              <a:ext uri="{FF2B5EF4-FFF2-40B4-BE49-F238E27FC236}">
                <a16:creationId xmlns:a16="http://schemas.microsoft.com/office/drawing/2014/main" id="{EDF8D696-937F-42D0-A2BB-5AE856EF92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999" y="4500000"/>
            <a:ext cx="8497439" cy="144073"/>
          </a:xfrm>
          <a:prstGeom prst="rect">
            <a:avLst/>
          </a:prstGeom>
        </p:spPr>
        <p:txBody>
          <a:bodyPr tIns="0" rIns="0" bIns="36000" anchor="b" anchorCtr="0"/>
          <a:lstStyle>
            <a:lvl1pPr marL="1588" indent="-1588">
              <a:spcBef>
                <a:spcPts val="0"/>
              </a:spcBef>
              <a:buNone/>
              <a:defRPr sz="700" b="0" i="1" baseline="0">
                <a:solidFill>
                  <a:schemeClr val="tx1"/>
                </a:solidFill>
              </a:defRPr>
            </a:lvl1pPr>
            <a:lvl2pPr marL="180000" indent="-180000">
              <a:spcBef>
                <a:spcPts val="0"/>
              </a:spcBef>
              <a:buNone/>
              <a:defRPr sz="700" i="1" baseline="0"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1"/>
            <a:r>
              <a:rPr lang="cs-CZ" noProof="0"/>
              <a:t>Klikněte pro přidání zdrojů</a:t>
            </a:r>
            <a:endParaRPr lang="en-GB" noProof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145554-7D16-47DF-A0A5-E6986D7FF91A}"/>
              </a:ext>
            </a:extLst>
          </p:cNvPr>
          <p:cNvSpPr/>
          <p:nvPr userDrawn="1"/>
        </p:nvSpPr>
        <p:spPr>
          <a:xfrm>
            <a:off x="144000" y="648000"/>
            <a:ext cx="2016000" cy="54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noProof="0">
              <a:latin typeface="Quicksand Light" pitchFamily="2" charset="0"/>
            </a:endParaRP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E686FAEA-0798-4A94-A949-6314EA6C5F9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5438" y="756000"/>
            <a:ext cx="8496000" cy="1938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  <a:defRPr lang="fr-FR" sz="1400" b="1" kern="1200" baseline="0" noProof="0" dirty="0">
                <a:solidFill>
                  <a:schemeClr val="bg2"/>
                </a:solidFill>
                <a:latin typeface="Calibri" panose="020F0502020204030204" pitchFamily="34" charset="0"/>
                <a:ea typeface="Source Sans Pro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SzPct val="90000"/>
              <a:buFontTx/>
              <a:buNone/>
            </a:pPr>
            <a:r>
              <a:rPr lang="cs-CZ" noProof="0"/>
              <a:t>Kliknutím vložíte podnadpis</a:t>
            </a:r>
            <a:endParaRPr lang="en-US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63BCE-CCCF-4B8F-8FB1-E4FA8101B55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789438" y="1159405"/>
            <a:ext cx="4032000" cy="30744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vert="horz" wrap="square" lIns="36000" tIns="36000" rIns="36000" bIns="36000" rtlCol="0">
            <a:noAutofit/>
          </a:bodyPr>
          <a:lstStyle>
            <a:lvl1pPr marL="72000" indent="-72000" algn="l" defTabSz="914400" rtl="0" eaLnBrk="1" latinLnBrk="0" hangingPunct="1">
              <a:spcBef>
                <a:spcPts val="4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Source Sans Pro" panose="020B0503030403020204" pitchFamily="34" charset="0"/>
              <a:buChar char="_"/>
              <a:defRPr lang="en-US" sz="1100" b="1" kern="1200" baseline="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>
              <a:defRPr lang="en-US" sz="1100" dirty="0" smtClean="0"/>
            </a:lvl2pPr>
            <a:lvl3pPr>
              <a:defRPr lang="en-US" sz="1100" dirty="0" smtClean="0"/>
            </a:lvl3pPr>
            <a:lvl4pPr>
              <a:defRPr lang="en-US" sz="1100" dirty="0" smtClean="0"/>
            </a:lvl4pPr>
            <a:lvl5pPr>
              <a:defRPr lang="en-US" sz="1400" dirty="0"/>
            </a:lvl5pPr>
          </a:lstStyle>
          <a:p>
            <a:pPr marL="144000" lvl="0" indent="-144000">
              <a:lnSpc>
                <a:spcPct val="90000"/>
              </a:lnSpc>
              <a:buClrTx/>
              <a:buSzPct val="100000"/>
              <a:buFont typeface="Wingdings" panose="05000000000000000000" pitchFamily="2" charset="2"/>
              <a:buChar char=""/>
            </a:pPr>
            <a:r>
              <a:rPr lang="cs-CZ"/>
              <a:t>Kliknutím změníte styl masky textu</a:t>
            </a:r>
            <a:endParaRPr lang="fr-FR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008761F-CD57-48A0-B67A-B7F82D1E66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50938"/>
            <a:ext cx="4140000" cy="13552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15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459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603450" indent="-171450">
              <a:defRPr lang="en-US" sz="12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cs-CZ" noProof="0"/>
              <a:t>Kliknutím změníte styl masky textu</a:t>
            </a:r>
            <a:endParaRPr lang="fr-FR" noProof="0"/>
          </a:p>
          <a:p>
            <a:pPr lvl="1"/>
            <a:r>
              <a:rPr lang="cs-CZ" noProof="0"/>
              <a:t>Druhá úroveň</a:t>
            </a:r>
            <a:endParaRPr lang="fr-FR" noProof="0"/>
          </a:p>
          <a:p>
            <a:pPr lvl="2"/>
            <a:r>
              <a:rPr lang="cs-CZ" noProof="0"/>
              <a:t>Třetí úroveň</a:t>
            </a:r>
            <a:endParaRPr lang="fr-FR" noProof="0"/>
          </a:p>
          <a:p>
            <a:pPr lvl="3"/>
            <a:r>
              <a:rPr lang="cs-CZ" noProof="0"/>
              <a:t>Čtvrtá úroveň</a:t>
            </a:r>
            <a:endParaRPr lang="fr-FR" noProof="0"/>
          </a:p>
          <a:p>
            <a:pPr lvl="4"/>
            <a:r>
              <a:rPr lang="cs-CZ" noProof="0"/>
              <a:t>PÁTÁ ÚROVEŇ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27942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AB486E8D-FAF6-4B70-BB2A-65E482344F4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5" y="4559711"/>
            <a:ext cx="1153239" cy="458094"/>
          </a:xfrm>
          <a:prstGeom prst="rect">
            <a:avLst/>
          </a:prstGeom>
        </p:spPr>
      </p:pic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324000" y="354742"/>
            <a:ext cx="8496000" cy="24070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/>
          <a:p>
            <a:r>
              <a:rPr lang="cs-CZ" noProof="0"/>
              <a:t>Kliknutím vložíte nadpis</a:t>
            </a:r>
            <a:endParaRPr lang="fr-FR" noProof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79F76B3-F79E-4FEA-864E-A44B5ACD2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50939"/>
            <a:ext cx="8496000" cy="13997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noProof="0"/>
              <a:t>Kliknutím změníte styl masky textu</a:t>
            </a:r>
            <a:endParaRPr lang="fr-FR" noProof="0"/>
          </a:p>
          <a:p>
            <a:pPr lvl="1"/>
            <a:r>
              <a:rPr lang="cs-CZ" noProof="0"/>
              <a:t>Druhá úroveň</a:t>
            </a:r>
            <a:endParaRPr lang="fr-FR" noProof="0"/>
          </a:p>
          <a:p>
            <a:pPr lvl="2"/>
            <a:r>
              <a:rPr lang="cs-CZ" noProof="0"/>
              <a:t>Třetí úroveň</a:t>
            </a:r>
            <a:endParaRPr lang="fr-FR" noProof="0"/>
          </a:p>
          <a:p>
            <a:pPr lvl="3"/>
            <a:r>
              <a:rPr lang="cs-CZ" noProof="0"/>
              <a:t>Čtvrtá úroveň</a:t>
            </a:r>
            <a:endParaRPr lang="fr-FR" noProof="0"/>
          </a:p>
          <a:p>
            <a:pPr lvl="4"/>
            <a:r>
              <a:rPr lang="cs-CZ" noProof="0"/>
              <a:t>PÁTÁ ÚROVEŇ</a:t>
            </a:r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869" r:id="rId2"/>
    <p:sldLayoutId id="2147483875" r:id="rId3"/>
    <p:sldLayoutId id="2147484025" r:id="rId4"/>
    <p:sldLayoutId id="2147484024" r:id="rId5"/>
    <p:sldLayoutId id="2147483967" r:id="rId6"/>
    <p:sldLayoutId id="2147483856" r:id="rId7"/>
    <p:sldLayoutId id="2147483855" r:id="rId8"/>
    <p:sldLayoutId id="2147484020" r:id="rId9"/>
    <p:sldLayoutId id="2147484012" r:id="rId10"/>
    <p:sldLayoutId id="2147484013" r:id="rId11"/>
    <p:sldLayoutId id="2147483867" r:id="rId12"/>
    <p:sldLayoutId id="2147483830" r:id="rId13"/>
    <p:sldLayoutId id="2147483878" r:id="rId14"/>
    <p:sldLayoutId id="2147484021" r:id="rId15"/>
    <p:sldLayoutId id="2147484026" r:id="rId16"/>
    <p:sldLayoutId id="2147484023" r:id="rId17"/>
  </p:sldLayoutIdLst>
  <p:hf hdr="0" ftr="0"/>
  <p:txStyles>
    <p:titleStyle>
      <a:lvl1pPr algn="l" defTabSz="914400" rtl="0" eaLnBrk="1" fontAlgn="base" latinLnBrk="0" hangingPunct="1">
        <a:lnSpc>
          <a:spcPct val="75000"/>
        </a:lnSpc>
        <a:spcBef>
          <a:spcPct val="0"/>
        </a:spcBef>
        <a:spcAft>
          <a:spcPct val="0"/>
        </a:spcAft>
        <a:buNone/>
        <a:defRPr lang="fr-FR" sz="2000" b="0" kern="1200" cap="all" baseline="0" noProof="0" dirty="0">
          <a:solidFill>
            <a:schemeClr val="bg2"/>
          </a:solidFill>
          <a:latin typeface="Arial Black" panose="020B0A0402010202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90000"/>
        <a:buFont typeface="Arial" pitchFamily="34" charset="0"/>
        <a:buNone/>
        <a:defRPr lang="en-US" sz="1200" b="1" kern="1200" baseline="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88000" indent="-144000" algn="l" defTabSz="914400" rtl="0" eaLnBrk="1" latinLnBrk="0" hangingPunct="1">
        <a:lnSpc>
          <a:spcPct val="90000"/>
        </a:lnSpc>
        <a:spcBef>
          <a:spcPts val="600"/>
        </a:spcBef>
        <a:buClrTx/>
        <a:buSzPct val="100000"/>
        <a:buFont typeface="Wingdings" panose="05000000000000000000" pitchFamily="2" charset="2"/>
        <a:buChar char="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32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100000"/>
        <a:buFont typeface="Source Sans Pro" panose="020B0503030403020204" pitchFamily="34" charset="0"/>
        <a:buChar char="–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576000" indent="-144000" algn="l" defTabSz="914400" rtl="0" eaLnBrk="1" latinLnBrk="0" hangingPunct="1">
        <a:lnSpc>
          <a:spcPct val="90000"/>
        </a:lnSpc>
        <a:spcBef>
          <a:spcPts val="400"/>
        </a:spcBef>
        <a:buClrTx/>
        <a:buFont typeface="Source Sans Pro" panose="020B0503030403020204" pitchFamily="34" charset="0"/>
        <a:buChar char="-"/>
        <a:defRPr lang="en-US" sz="1200" kern="1200" noProof="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0" indent="0" algn="l" defTabSz="914400" rtl="0" eaLnBrk="1" latinLnBrk="0" hangingPunct="1">
        <a:spcBef>
          <a:spcPts val="2000"/>
        </a:spcBef>
        <a:buClr>
          <a:schemeClr val="tx2"/>
        </a:buClr>
        <a:buFontTx/>
        <a:buNone/>
        <a:defRPr lang="en-US" sz="1200" b="1" kern="1200" cap="all" baseline="0" noProof="0" dirty="0">
          <a:solidFill>
            <a:schemeClr val="bg2"/>
          </a:solidFill>
          <a:latin typeface="Calibri" panose="020F0502020204030204" pitchFamily="34" charset="0"/>
          <a:ea typeface="Source Sans Pro Black" panose="020B080303040302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31" userDrawn="1">
          <p15:clr>
            <a:srgbClr val="000000"/>
          </p15:clr>
        </p15:guide>
        <p15:guide id="2" pos="204" userDrawn="1">
          <p15:clr>
            <a:srgbClr val="000000"/>
          </p15:clr>
        </p15:guide>
        <p15:guide id="3" pos="5556" userDrawn="1">
          <p15:clr>
            <a:srgbClr val="000000"/>
          </p15:clr>
        </p15:guide>
        <p15:guide id="4" orient="horz" pos="725" userDrawn="1">
          <p15:clr>
            <a:srgbClr val="000000"/>
          </p15:clr>
        </p15:guide>
        <p15:guide id="5" pos="2880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N9S3kkS2U0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youtu.be/tYcZWEHCIBs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hyperlink" Target="https://www.iloveduchod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583B483-E7DF-4A88-A814-900473B201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10112" r="16878"/>
          <a:stretch/>
        </p:blipFill>
        <p:spPr>
          <a:xfrm>
            <a:off x="0" y="0"/>
            <a:ext cx="3600000" cy="51435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999" y="2037493"/>
            <a:ext cx="5150383" cy="840615"/>
          </a:xfrm>
        </p:spPr>
        <p:txBody>
          <a:bodyPr/>
          <a:lstStyle/>
          <a:p>
            <a:r>
              <a:rPr lang="cs-CZ" err="1">
                <a:latin typeface="Arial Black" panose="020B0A04020102020204" pitchFamily="34" charset="0"/>
              </a:rPr>
              <a:t>Kb</a:t>
            </a:r>
            <a:r>
              <a:rPr lang="cs-CZ">
                <a:latin typeface="Arial Black" panose="020B0A04020102020204" pitchFamily="34" charset="0"/>
              </a:rPr>
              <a:t> penzijní společnost 	</a:t>
            </a:r>
            <a:endParaRPr lang="en-US"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AE4532-E608-4551-85E5-96EBA44D70A4}"/>
              </a:ext>
            </a:extLst>
          </p:cNvPr>
          <p:cNvSpPr/>
          <p:nvPr/>
        </p:nvSpPr>
        <p:spPr>
          <a:xfrm>
            <a:off x="7749376" y="2980800"/>
            <a:ext cx="1288362" cy="19340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6CB45B-8E6B-42FE-BD01-2CC481594724}"/>
              </a:ext>
            </a:extLst>
          </p:cNvPr>
          <p:cNvSpPr/>
          <p:nvPr/>
        </p:nvSpPr>
        <p:spPr>
          <a:xfrm>
            <a:off x="7558601" y="4308863"/>
            <a:ext cx="1263073" cy="77519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CEF303-B882-4BA8-92CA-73A567763640}"/>
              </a:ext>
            </a:extLst>
          </p:cNvPr>
          <p:cNvSpPr/>
          <p:nvPr/>
        </p:nvSpPr>
        <p:spPr>
          <a:xfrm>
            <a:off x="7749376" y="4505296"/>
            <a:ext cx="1072298" cy="51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64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583B483-E7DF-4A88-A814-900473B201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10112" r="16878"/>
          <a:stretch/>
        </p:blipFill>
        <p:spPr>
          <a:xfrm>
            <a:off x="0" y="0"/>
            <a:ext cx="3600000" cy="51435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999" y="1200341"/>
            <a:ext cx="5150383" cy="1677767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Penzijní připojištění – doplňkové penzijní spoření 	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AE4532-E608-4551-85E5-96EBA44D70A4}"/>
              </a:ext>
            </a:extLst>
          </p:cNvPr>
          <p:cNvSpPr/>
          <p:nvPr/>
        </p:nvSpPr>
        <p:spPr>
          <a:xfrm>
            <a:off x="7749376" y="2980800"/>
            <a:ext cx="1288362" cy="19340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6CB45B-8E6B-42FE-BD01-2CC481594724}"/>
              </a:ext>
            </a:extLst>
          </p:cNvPr>
          <p:cNvSpPr/>
          <p:nvPr/>
        </p:nvSpPr>
        <p:spPr>
          <a:xfrm>
            <a:off x="7558601" y="4308863"/>
            <a:ext cx="1263073" cy="77519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CEF303-B882-4BA8-92CA-73A567763640}"/>
              </a:ext>
            </a:extLst>
          </p:cNvPr>
          <p:cNvSpPr/>
          <p:nvPr/>
        </p:nvSpPr>
        <p:spPr>
          <a:xfrm>
            <a:off x="7749376" y="4505296"/>
            <a:ext cx="1072298" cy="51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6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BEB1E6-D258-4ABE-8536-D3CE2FFA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parametry 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A00FB72-E947-44AB-9A48-38F48D8DB03A}"/>
              </a:ext>
            </a:extLst>
          </p:cNvPr>
          <p:cNvSpPr/>
          <p:nvPr/>
        </p:nvSpPr>
        <p:spPr>
          <a:xfrm>
            <a:off x="1042416" y="1016406"/>
            <a:ext cx="25362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>
                <a:ln/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Arial CE" pitchFamily="34" charset="-18"/>
                <a:cs typeface="Arial" charset="0"/>
              </a:rPr>
              <a:t>PŘÍSPĚVKY</a:t>
            </a:r>
            <a:endParaRPr lang="cs-CZ" b="1" dirty="0">
              <a:ln/>
              <a:solidFill>
                <a:srgbClr val="000000">
                  <a:lumMod val="95000"/>
                  <a:lumOff val="5000"/>
                </a:srgbClr>
              </a:solidFill>
              <a:effectLst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  <a:latin typeface="Arial CE" pitchFamily="34" charset="-18"/>
              <a:cs typeface="Arial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F4DE8F84-62F3-49E5-B7B8-50976043E46B}"/>
              </a:ext>
            </a:extLst>
          </p:cNvPr>
          <p:cNvCxnSpPr/>
          <p:nvPr/>
        </p:nvCxnSpPr>
        <p:spPr bwMode="auto">
          <a:xfrm>
            <a:off x="850321" y="1704341"/>
            <a:ext cx="2920462" cy="126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D680CB06-DAB8-4C08-8CBE-CC0B2504A140}"/>
              </a:ext>
            </a:extLst>
          </p:cNvPr>
          <p:cNvSpPr/>
          <p:nvPr/>
        </p:nvSpPr>
        <p:spPr>
          <a:xfrm>
            <a:off x="1244257" y="1820200"/>
            <a:ext cx="20489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ÚČASTNÍKA</a:t>
            </a:r>
            <a:r>
              <a:rPr lang="cs-CZ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cs-CZ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3D07D97-8554-4A48-AE55-F18B7022C9C8}"/>
              </a:ext>
            </a:extLst>
          </p:cNvPr>
          <p:cNvCxnSpPr/>
          <p:nvPr/>
        </p:nvCxnSpPr>
        <p:spPr bwMode="auto">
          <a:xfrm>
            <a:off x="850321" y="2385025"/>
            <a:ext cx="2920462" cy="126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72503107-E2C1-4DB7-A49F-269DEE022FEC}"/>
              </a:ext>
            </a:extLst>
          </p:cNvPr>
          <p:cNvSpPr/>
          <p:nvPr/>
        </p:nvSpPr>
        <p:spPr>
          <a:xfrm>
            <a:off x="1620962" y="2500884"/>
            <a:ext cx="1295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STÁTNÍ</a:t>
            </a:r>
            <a:endParaRPr lang="cs-CZ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F8A31E69-4B3B-438B-888D-49AA011BA836}"/>
              </a:ext>
            </a:extLst>
          </p:cNvPr>
          <p:cNvCxnSpPr/>
          <p:nvPr/>
        </p:nvCxnSpPr>
        <p:spPr bwMode="auto">
          <a:xfrm>
            <a:off x="850321" y="3065709"/>
            <a:ext cx="2920462" cy="126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>
            <a:extLst>
              <a:ext uri="{FF2B5EF4-FFF2-40B4-BE49-F238E27FC236}">
                <a16:creationId xmlns:a16="http://schemas.microsoft.com/office/drawing/2014/main" id="{37428F73-1431-4E13-910A-9DBA174804BD}"/>
              </a:ext>
            </a:extLst>
          </p:cNvPr>
          <p:cNvSpPr/>
          <p:nvPr/>
        </p:nvSpPr>
        <p:spPr>
          <a:xfrm>
            <a:off x="730719" y="3181568"/>
            <a:ext cx="30400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ZAMĚSTNAVATELE</a:t>
            </a:r>
            <a:endParaRPr lang="cs-CZ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2E17F75-4C17-AE88-8811-79B51C368E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498" y="793147"/>
            <a:ext cx="5022826" cy="36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E1089-6529-4046-BB26-40573FD19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Společné parametry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5741276-71AC-4178-8DF3-D6750E470C35}"/>
              </a:ext>
            </a:extLst>
          </p:cNvPr>
          <p:cNvSpPr/>
          <p:nvPr/>
        </p:nvSpPr>
        <p:spPr>
          <a:xfrm>
            <a:off x="171775" y="966947"/>
            <a:ext cx="43052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DAŇOVÉ VÝHODY</a:t>
            </a:r>
            <a:endParaRPr lang="cs-CZ" sz="18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1E5560B-DDDB-49DA-A538-07CA178E09F6}"/>
              </a:ext>
            </a:extLst>
          </p:cNvPr>
          <p:cNvCxnSpPr/>
          <p:nvPr/>
        </p:nvCxnSpPr>
        <p:spPr bwMode="auto">
          <a:xfrm>
            <a:off x="573423" y="1551722"/>
            <a:ext cx="3502002" cy="235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28FB6161-9EBC-46B4-AFE8-D72EDE0C9AFA}"/>
              </a:ext>
            </a:extLst>
          </p:cNvPr>
          <p:cNvSpPr/>
          <p:nvPr/>
        </p:nvSpPr>
        <p:spPr>
          <a:xfrm>
            <a:off x="1982022" y="1553888"/>
            <a:ext cx="6848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1800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PRO</a:t>
            </a:r>
            <a:endParaRPr lang="cs-CZ" sz="1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0A6D476E-37EA-4595-939D-3BE2CE6443F1}"/>
              </a:ext>
            </a:extLst>
          </p:cNvPr>
          <p:cNvSpPr/>
          <p:nvPr/>
        </p:nvSpPr>
        <p:spPr>
          <a:xfrm>
            <a:off x="1299944" y="1923220"/>
            <a:ext cx="20489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ÚČASTNÍKA</a:t>
            </a:r>
            <a:r>
              <a:rPr lang="cs-CZ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cs-CZ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C8C8C97-0153-4DE8-8F28-E3904D2A7D77}"/>
              </a:ext>
            </a:extLst>
          </p:cNvPr>
          <p:cNvCxnSpPr/>
          <p:nvPr/>
        </p:nvCxnSpPr>
        <p:spPr bwMode="auto">
          <a:xfrm>
            <a:off x="864192" y="2458670"/>
            <a:ext cx="2920462" cy="126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1CA64647-5EEF-441E-AA1A-6BFCC7B02760}"/>
              </a:ext>
            </a:extLst>
          </p:cNvPr>
          <p:cNvSpPr/>
          <p:nvPr/>
        </p:nvSpPr>
        <p:spPr>
          <a:xfrm>
            <a:off x="1495473" y="2571750"/>
            <a:ext cx="1811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48.000 Kč</a:t>
            </a:r>
            <a:endParaRPr lang="cs-CZ" sz="32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E2B5A5EE-9F31-489C-9F56-5EC5FC3820A0}"/>
              </a:ext>
            </a:extLst>
          </p:cNvPr>
          <p:cNvSpPr/>
          <p:nvPr/>
        </p:nvSpPr>
        <p:spPr>
          <a:xfrm>
            <a:off x="804391" y="3256906"/>
            <a:ext cx="30400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ZAMĚSTNAVATELE</a:t>
            </a:r>
            <a:endParaRPr lang="cs-CZ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E0E6B9B8-9A50-4EAE-9338-B3EA1C327D8E}"/>
              </a:ext>
            </a:extLst>
          </p:cNvPr>
          <p:cNvCxnSpPr/>
          <p:nvPr/>
        </p:nvCxnSpPr>
        <p:spPr bwMode="auto">
          <a:xfrm>
            <a:off x="941099" y="3705872"/>
            <a:ext cx="2920462" cy="126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>
            <a:extLst>
              <a:ext uri="{FF2B5EF4-FFF2-40B4-BE49-F238E27FC236}">
                <a16:creationId xmlns:a16="http://schemas.microsoft.com/office/drawing/2014/main" id="{0575C063-014B-411C-8031-EE5AA88C4D39}"/>
              </a:ext>
            </a:extLst>
          </p:cNvPr>
          <p:cNvSpPr/>
          <p:nvPr/>
        </p:nvSpPr>
        <p:spPr>
          <a:xfrm>
            <a:off x="1361801" y="3795327"/>
            <a:ext cx="2074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2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50.000 Kč</a:t>
            </a:r>
            <a:endParaRPr lang="cs-CZ" sz="32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B198AF2-E195-4278-FD40-29ECFC1F6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486" y="1262007"/>
            <a:ext cx="4869723" cy="2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0366A-A0C1-444D-B428-2838E89D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Transformované fondy (PP)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A0A0394-8490-4DF6-92F8-4716D5C3A09F}"/>
              </a:ext>
            </a:extLst>
          </p:cNvPr>
          <p:cNvSpPr txBox="1"/>
          <p:nvPr/>
        </p:nvSpPr>
        <p:spPr>
          <a:xfrm>
            <a:off x="741144" y="973438"/>
            <a:ext cx="7430703" cy="337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Transformovaný fond KB PS 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– dále jen „TF“ </a:t>
            </a:r>
            <a:r>
              <a:rPr kumimoji="0" lang="cs-CZ" alt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vznikl 1.1.2013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vyčleněním majetku účastníků penzijního připojištění u PF KB do zákonem definovaného samostatného fondu, který je majetkem účastníků, nikoliv penzijní společnosti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penzijní připojištění se řídí zákonem </a:t>
            </a:r>
            <a:r>
              <a:rPr kumimoji="0" lang="cs-CZ" alt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č. 42/1994 Sb., 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tj. Zákon o penzijním připojištění se státním příspěvkem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TF není samostatnou právnickou osobou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TF v KB PS se řídí současnými penzijními plány 1, 3 a 4, které jsou upraveny podle zákona o DPS a zachovávají i nadále současné podmínky penzijního připojištění.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nelze mít více aktivních smluv TF a zároveň ani DPS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100000"/>
              </a:spcBef>
              <a:spcAft>
                <a:spcPct val="50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poplatky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jsou zákonem „</a:t>
            </a: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zastropované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za obhospodaření </a:t>
            </a:r>
            <a:r>
              <a:rPr kumimoji="0" lang="cs-CZ" alt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0,8 %*</a:t>
            </a:r>
            <a:r>
              <a:rPr kumimoji="0" lang="cs-CZ" altLang="cs-C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za zhodnocení </a:t>
            </a:r>
            <a:r>
              <a:rPr kumimoji="0" lang="cs-CZ" altLang="cs-CZ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10 %</a:t>
            </a:r>
          </a:p>
        </p:txBody>
      </p:sp>
    </p:spTree>
    <p:extLst>
      <p:ext uri="{BB962C8B-B14F-4D97-AF65-F5344CB8AC3E}">
        <p14:creationId xmlns:p14="http://schemas.microsoft.com/office/powerpoint/2010/main" val="569940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E0366A-A0C1-444D-B428-2838E89D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Transformované fondy (PP)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5457F6-BE2F-4EBE-838B-82A7FE3C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789271"/>
            <a:ext cx="6743700" cy="425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BB58D-14E6-1971-D1BD-138082490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Penzijní plány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C0FAE5DB-63ED-EC37-6E33-910C46B24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11918"/>
              </p:ext>
            </p:extLst>
          </p:nvPr>
        </p:nvGraphicFramePr>
        <p:xfrm>
          <a:off x="1043853" y="740820"/>
          <a:ext cx="7056294" cy="40479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2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1424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cs-CZ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Podmínky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53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 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Penz. plán č.1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Penz. plán č.3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+mn-lt"/>
                        </a:rPr>
                        <a:t>Penz. plán č.4</a:t>
                      </a:r>
                      <a:endParaRPr lang="cs-CZ" sz="11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405">
                <a:tc row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Penze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Starobní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./50 let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60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./60 let nebo nárok na starobní důchod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60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./60 let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01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Výsluhová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180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180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180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920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+mn-lt"/>
                        </a:rPr>
                        <a:t>Invalidní</a:t>
                      </a:r>
                      <a:endParaRPr lang="cs-CZ" sz="1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částečná invalidita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(invalidita1. a 2. stupně)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plná invalidita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(invalidita 3. stupně)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invalidita 3. stupně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8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Pozůstalostní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36 </a:t>
                      </a:r>
                      <a:r>
                        <a:rPr lang="cs-CZ" sz="1100" dirty="0" err="1">
                          <a:effectLst/>
                          <a:latin typeface="+mn-lt"/>
                        </a:rPr>
                        <a:t>měs</a:t>
                      </a:r>
                      <a:r>
                        <a:rPr lang="cs-CZ" sz="1100" dirty="0">
                          <a:effectLst/>
                          <a:latin typeface="+mn-lt"/>
                        </a:rPr>
                        <a:t>.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7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Výplata penzí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doživotní, dočasné</a:t>
                      </a:r>
                      <a:endParaRPr lang="cs-CZ" sz="1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doživotní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doživotní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75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Účastník s trvalým pobytem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ČR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ČR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ČR nebo cizinec s bydlištěm v EU;  platí soc. nebo zdrav. pojištění v ČR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94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Platnost pro smlouvy sjednané v tomto období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od 1.12.1994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do 30.4.2000</a:t>
                      </a:r>
                      <a:endParaRPr lang="cs-CZ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od 1.5.2000 </a:t>
                      </a:r>
                      <a:br>
                        <a:rPr lang="cs-CZ" sz="1100" dirty="0">
                          <a:effectLst/>
                          <a:latin typeface="+mn-lt"/>
                        </a:rPr>
                      </a:br>
                      <a:r>
                        <a:rPr lang="cs-CZ" sz="1100" dirty="0">
                          <a:effectLst/>
                          <a:latin typeface="+mn-lt"/>
                        </a:rPr>
                        <a:t>do 31.8.2004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od 1.9.2004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+mn-lt"/>
                        </a:rPr>
                        <a:t>do  30.11.2012</a:t>
                      </a:r>
                      <a:endParaRPr lang="cs-CZ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8" marR="685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011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50FF9B-11C0-48FC-9471-9B03C274B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Doplňkové penzijní spoření 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B346765-0E2A-4578-B63F-7074E0DADB2A}"/>
              </a:ext>
            </a:extLst>
          </p:cNvPr>
          <p:cNvSpPr/>
          <p:nvPr/>
        </p:nvSpPr>
        <p:spPr>
          <a:xfrm>
            <a:off x="4572000" y="1188931"/>
            <a:ext cx="28519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/>
              <a:t>- Zákon o DPS 427/2011 Sb.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BFB1C8A-810F-4012-A033-D053D7F99D24}"/>
              </a:ext>
            </a:extLst>
          </p:cNvPr>
          <p:cNvSpPr/>
          <p:nvPr/>
        </p:nvSpPr>
        <p:spPr>
          <a:xfrm>
            <a:off x="4572000" y="1637428"/>
            <a:ext cx="39132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 Oddělením majetku klientů od majetku PS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7B17463-D3E5-4329-9649-75DB0C67DC59}"/>
              </a:ext>
            </a:extLst>
          </p:cNvPr>
          <p:cNvSpPr/>
          <p:nvPr/>
        </p:nvSpPr>
        <p:spPr>
          <a:xfrm>
            <a:off x="4572000" y="2085925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 </a:t>
            </a:r>
            <a:r>
              <a:rPr lang="cs-CZ" sz="1600" dirty="0"/>
              <a:t>Nemají, PS má pouze PS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3F46D02-03FB-42AA-8763-994AF44D7180}"/>
              </a:ext>
            </a:extLst>
          </p:cNvPr>
          <p:cNvSpPr/>
          <p:nvPr/>
        </p:nvSpPr>
        <p:spPr>
          <a:xfrm>
            <a:off x="4572000" y="3785292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-  </a:t>
            </a:r>
            <a:r>
              <a:rPr lang="cs-CZ" sz="1600" dirty="0"/>
              <a:t>Mohu mít pouze 1 aktivní smlouvu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36EA82CB-8364-4597-9493-94A7EA55090B}"/>
              </a:ext>
            </a:extLst>
          </p:cNvPr>
          <p:cNvSpPr/>
          <p:nvPr/>
        </p:nvSpPr>
        <p:spPr>
          <a:xfrm>
            <a:off x="4572000" y="3306017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 Jakmile mám rodný list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CEFE16F-8E3D-4249-8D8B-410C177E9BF9}"/>
              </a:ext>
            </a:extLst>
          </p:cNvPr>
          <p:cNvSpPr/>
          <p:nvPr/>
        </p:nvSpPr>
        <p:spPr>
          <a:xfrm>
            <a:off x="4572000" y="2826742"/>
            <a:ext cx="2525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- Kdokoliv, každý, všichni…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E594B1-726D-49E9-AFC1-39E9C079B1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62" y="818147"/>
            <a:ext cx="4076311" cy="382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41BB03-1028-4354-9A3E-99BA2EC7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fungování </a:t>
            </a:r>
            <a:r>
              <a:rPr lang="cs-CZ" dirty="0" err="1"/>
              <a:t>dps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EB7039-818C-6AC6-9358-DE7BCC89B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287" y="764771"/>
            <a:ext cx="7241425" cy="40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6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BE69A-0D17-CFDE-7D75-DAACD4A8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Předdůchod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BC6E876-D53E-925D-E67B-8AE967750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12" y="745079"/>
            <a:ext cx="4056488" cy="390173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A3431A2-AF5F-3020-EE37-ECBC4063E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503" y="885257"/>
            <a:ext cx="4249438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4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DA010-3409-F016-4CCF-D1DC9DA67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penzijní strategie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D36F464A-BD08-85CD-3F6E-9BA561495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197348"/>
            <a:ext cx="7010400" cy="29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3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EAF4F4C-68A4-1E80-0B8D-17270BFAF7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43978" r="10354" b="1"/>
          <a:stretch/>
        </p:blipFill>
        <p:spPr>
          <a:xfrm>
            <a:off x="20" y="10"/>
            <a:ext cx="3599980" cy="5143490"/>
          </a:xfrm>
          <a:noFill/>
        </p:spPr>
      </p:pic>
      <p:sp>
        <p:nvSpPr>
          <p:cNvPr id="14" name="Title 3">
            <a:extLst>
              <a:ext uri="{FF2B5EF4-FFF2-40B4-BE49-F238E27FC236}">
                <a16:creationId xmlns:a16="http://schemas.microsoft.com/office/drawing/2014/main" id="{6A772C52-3A9C-5B0A-6862-AB834C129A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6000" y="2456069"/>
            <a:ext cx="5005738" cy="422039"/>
          </a:xfrm>
        </p:spPr>
        <p:txBody>
          <a:bodyPr/>
          <a:lstStyle/>
          <a:p>
            <a:r>
              <a:rPr lang="cs-CZ" dirty="0"/>
              <a:t>I love důchod </a:t>
            </a:r>
            <a:endParaRPr lang="en-US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49342BB-8DCE-68FF-9581-2D664260C8A8}"/>
              </a:ext>
            </a:extLst>
          </p:cNvPr>
          <p:cNvSpPr txBox="1"/>
          <p:nvPr/>
        </p:nvSpPr>
        <p:spPr>
          <a:xfrm>
            <a:off x="3816000" y="302918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https://youtu.be/AN9S3kkS2U0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8997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585922-9F38-1AB1-B113-956822802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Zonzervativnění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8A26370-878E-04BF-A2BC-4223EF39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8" y="857198"/>
            <a:ext cx="8208962" cy="171455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E292B71-FEBC-8FE1-357C-271BAA4C2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72" y="2571750"/>
            <a:ext cx="8090093" cy="208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96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C0006-9060-FEE9-4233-EF59D8777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Vyvažování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AC2AB4-7CE6-F88B-BF52-FE2F32089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6" y="729503"/>
            <a:ext cx="7680180" cy="36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3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F1B33-5521-3364-8FBD-6B2CB301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Postupné </a:t>
            </a:r>
            <a:r>
              <a:rPr lang="cs-CZ" dirty="0" err="1"/>
              <a:t>rozinvestování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E63E02-C366-33EC-3939-2B22526E7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65" y="774326"/>
            <a:ext cx="7165463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248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BAF34-BD70-BB43-63EF-F15FB3E8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životního cyklu </a:t>
            </a:r>
          </a:p>
        </p:txBody>
      </p:sp>
      <p:sp>
        <p:nvSpPr>
          <p:cNvPr id="4" name="Zaoblený obdélník 24">
            <a:extLst>
              <a:ext uri="{FF2B5EF4-FFF2-40B4-BE49-F238E27FC236}">
                <a16:creationId xmlns:a16="http://schemas.microsoft.com/office/drawing/2014/main" id="{8DB8BFDB-D8C9-FC30-2951-9C1AABBCE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18" y="789262"/>
            <a:ext cx="2005013" cy="817562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9pPr>
          </a:lstStyle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Růstová</a:t>
            </a:r>
            <a:r>
              <a:rPr lang="cs-CZ" altLang="cs-CZ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cs-CZ" altLang="cs-CZ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strategie životního cyklu</a:t>
            </a:r>
            <a:endParaRPr lang="cs-CZ" altLang="cs-CZ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Zaoblený obdélník 25">
            <a:extLst>
              <a:ext uri="{FF2B5EF4-FFF2-40B4-BE49-F238E27FC236}">
                <a16:creationId xmlns:a16="http://schemas.microsoft.com/office/drawing/2014/main" id="{075DFB2E-CBD6-7BAD-96EB-B670B8FF8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494" y="789261"/>
            <a:ext cx="2005012" cy="817563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9pPr>
          </a:lstStyle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Vyvážená </a:t>
            </a:r>
          </a:p>
          <a:p>
            <a:pPr algn="ctr"/>
            <a:r>
              <a:rPr lang="cs-CZ" altLang="cs-CZ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strategie životního cyklu</a:t>
            </a:r>
            <a:endParaRPr lang="cs-CZ" altLang="cs-CZ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aoblený obdélník 26">
            <a:extLst>
              <a:ext uri="{FF2B5EF4-FFF2-40B4-BE49-F238E27FC236}">
                <a16:creationId xmlns:a16="http://schemas.microsoft.com/office/drawing/2014/main" id="{B9B6A648-8AEE-285B-8F02-A45C018E0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252" y="789260"/>
            <a:ext cx="1992312" cy="817563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 CE" panose="020B0604020202020204" pitchFamily="34" charset="-18"/>
              </a:defRPr>
            </a:lvl9pPr>
          </a:lstStyle>
          <a:p>
            <a:pPr algn="ctr"/>
            <a:r>
              <a:rPr lang="cs-CZ" altLang="cs-CZ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Konzervativní </a:t>
            </a:r>
          </a:p>
          <a:p>
            <a:pPr algn="ctr"/>
            <a:r>
              <a:rPr lang="cs-CZ" altLang="cs-CZ" b="0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strategie životního cyklu</a:t>
            </a:r>
            <a:endParaRPr lang="cs-CZ" altLang="cs-CZ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AE1FE068-75DC-5670-0F5E-4A6E95560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45" y="1800634"/>
            <a:ext cx="8409293" cy="274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912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48F5EF-E296-DC5C-36AC-9D78FDC3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Poplatky </a:t>
            </a:r>
            <a:r>
              <a:rPr lang="cs-CZ" dirty="0" err="1"/>
              <a:t>dps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CF68D6-937A-927A-89FE-20E03EA551F2}"/>
              </a:ext>
            </a:extLst>
          </p:cNvPr>
          <p:cNvPicPr/>
          <p:nvPr/>
        </p:nvPicPr>
        <p:blipFill rotWithShape="1">
          <a:blip r:embed="rId2"/>
          <a:srcRect l="21495" t="38213" r="20469" b="36508"/>
          <a:stretch/>
        </p:blipFill>
        <p:spPr bwMode="auto">
          <a:xfrm>
            <a:off x="281329" y="990107"/>
            <a:ext cx="8540109" cy="2070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33430BB-93AB-6622-EF50-1100A23E2256}"/>
              </a:ext>
            </a:extLst>
          </p:cNvPr>
          <p:cNvSpPr/>
          <p:nvPr/>
        </p:nvSpPr>
        <p:spPr>
          <a:xfrm>
            <a:off x="325438" y="3175109"/>
            <a:ext cx="8139361" cy="1956568"/>
          </a:xfrm>
          <a:prstGeom prst="rect">
            <a:avLst/>
          </a:prstGeom>
        </p:spPr>
        <p:txBody>
          <a:bodyPr/>
          <a:lstStyle/>
          <a:p>
            <a:pPr algn="just">
              <a:defRPr/>
            </a:pPr>
            <a:r>
              <a:rPr lang="cs-CZ" sz="1600" u="sng" dirty="0"/>
              <a:t>*strhává se na týdenní bázi</a:t>
            </a:r>
            <a:r>
              <a:rPr lang="cs-CZ" sz="1600" b="0" dirty="0"/>
              <a:t>, KB PS spočte průměrnou hodnotu jakou měl konkrétní fond od počátku roku a z ní vypočítá dle dané výše poplatku (např. 0,8 % </a:t>
            </a:r>
            <a:r>
              <a:rPr lang="cs-CZ" sz="1600" b="0" dirty="0" err="1"/>
              <a:t>p.a</a:t>
            </a:r>
            <a:r>
              <a:rPr lang="cs-CZ" sz="1600" b="0" dirty="0"/>
              <a:t>.) celkovou alikvotní úplatu, kterou si strhne vůči fondu (poníží se tím hodnota penzijní jednotky – dále jen „PJ“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cs-CZ" sz="1600" b="0" dirty="0"/>
          </a:p>
          <a:p>
            <a:pPr>
              <a:defRPr/>
            </a:pPr>
            <a:r>
              <a:rPr lang="cs-CZ" sz="1600" u="sng" dirty="0"/>
              <a:t>** strhává se jednou ročně</a:t>
            </a:r>
            <a:r>
              <a:rPr lang="cs-CZ" sz="1600" b="0" dirty="0"/>
              <a:t>, ale hodnotu PJ případně snižuje na týdenní bázi, aby na konci roku nedošlo v případě dosaženého zhodnocení ke skokovému poklesu PJ</a:t>
            </a:r>
          </a:p>
        </p:txBody>
      </p:sp>
    </p:spTree>
    <p:extLst>
      <p:ext uri="{BB962C8B-B14F-4D97-AF65-F5344CB8AC3E}">
        <p14:creationId xmlns:p14="http://schemas.microsoft.com/office/powerpoint/2010/main" val="3577250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CA714-8875-41B0-A9B4-164D0A1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Poplatky </a:t>
            </a:r>
            <a:r>
              <a:rPr lang="cs-CZ" dirty="0" err="1"/>
              <a:t>dps</a:t>
            </a:r>
            <a:r>
              <a:rPr lang="cs-CZ" dirty="0"/>
              <a:t>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202E6-F282-4021-9D4C-AEB1A1BC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812326"/>
            <a:ext cx="4545806" cy="3737366"/>
          </a:xfrm>
        </p:spPr>
        <p:txBody>
          <a:bodyPr/>
          <a:lstStyle/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Výkonnost penzijních fondů se snižuje pouze o zákonem daný poplatek: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obhospodařování </a:t>
            </a: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(0,4 % - 1 %)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Courier New" panose="02070309020205020404" pitchFamily="49" charset="0"/>
              <a:buChar char="o"/>
            </a:pPr>
            <a:r>
              <a:rPr lang="cs-CZ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 zhodnocení </a:t>
            </a: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(10 % - 15 % z </a:t>
            </a:r>
            <a:r>
              <a:rPr lang="cs-CZ" sz="1100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high-water</a:t>
            </a: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cs-CZ" sz="1100" dirty="0" err="1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</a:t>
            </a: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Všechny ostatní náklady hradí za své klienty KBPS z vlastních peněz 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DPS nemá žádné jiné skryté poplatky </a:t>
            </a: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(na rozdíl od jiných finančních produktů)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b="1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Další vybrané výhody z hlediska nákladovosti: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Žádné vstupní/výstupní poplatky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Žádné poplatky nebo daně za změnu strategie či převod mezi fondy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Náklady fondů (TER) držených v portfoliu nehradí klient, ale KBPS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0 % daň z příjmů penzijních fondů (vs. 5 % u podílových fondů)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cs-CZ" sz="1100" dirty="0">
                <a:solidFill>
                  <a:srgbClr val="808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Žádné poplatky za předčasné ukončení či jiné správní náklady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cs-CZ" dirty="0"/>
          </a:p>
        </p:txBody>
      </p:sp>
      <p:graphicFrame>
        <p:nvGraphicFramePr>
          <p:cNvPr id="6" name="Chart 10">
            <a:extLst>
              <a:ext uri="{FF2B5EF4-FFF2-40B4-BE49-F238E27FC236}">
                <a16:creationId xmlns:a16="http://schemas.microsoft.com/office/drawing/2014/main" id="{85EE08B8-E888-41AE-9C6B-3A70A8D8A630}"/>
              </a:ext>
            </a:extLst>
          </p:cNvPr>
          <p:cNvGraphicFramePr>
            <a:graphicFrameLocks/>
          </p:cNvGraphicFramePr>
          <p:nvPr/>
        </p:nvGraphicFramePr>
        <p:xfrm>
          <a:off x="4707171" y="739218"/>
          <a:ext cx="4275463" cy="388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1490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881A26-435A-4404-A59C-5A80DD741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Poplatek za zhodnocení majetku </a:t>
            </a:r>
            <a:r>
              <a:rPr lang="cs-CZ" dirty="0" err="1"/>
              <a:t>dps</a:t>
            </a:r>
            <a:r>
              <a:rPr lang="cs-CZ" dirty="0"/>
              <a:t> 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F9FD3807-208E-4FCD-897F-DF1F0386FB69}"/>
              </a:ext>
            </a:extLst>
          </p:cNvPr>
          <p:cNvSpPr/>
          <p:nvPr/>
        </p:nvSpPr>
        <p:spPr>
          <a:xfrm>
            <a:off x="6083422" y="1488027"/>
            <a:ext cx="899160" cy="3606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10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1693C29-9B15-4FA1-B995-583B80F70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13" y="750811"/>
            <a:ext cx="8416887" cy="379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1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F993B2-E743-B23F-DEFF-8B8EC38CD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4742"/>
            <a:ext cx="8496302" cy="240707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Akciový účastnický fond </a:t>
            </a:r>
          </a:p>
        </p:txBody>
      </p:sp>
      <p:pic>
        <p:nvPicPr>
          <p:cNvPr id="11" name="Obrázek 10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8EAE9204-FC1C-3303-353F-C0B08FA40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5" b="-1"/>
          <a:stretch/>
        </p:blipFill>
        <p:spPr>
          <a:xfrm>
            <a:off x="4789438" y="1159405"/>
            <a:ext cx="4032000" cy="3074400"/>
          </a:xfrm>
          <a:prstGeom prst="rect">
            <a:avLst/>
          </a:prstGeom>
          <a:noFill/>
        </p:spPr>
      </p:pic>
      <p:pic>
        <p:nvPicPr>
          <p:cNvPr id="7" name="Obrázek 6" descr="Obsah obrázku text, snímek obrazovky, diagram, Písmo&#10;&#10;Popis byl vytvořen automaticky">
            <a:extLst>
              <a:ext uri="{FF2B5EF4-FFF2-40B4-BE49-F238E27FC236}">
                <a16:creationId xmlns:a16="http://schemas.microsoft.com/office/drawing/2014/main" id="{E8CD3C1B-5E5C-6AC7-FD28-E35D33828F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918" r="10367" b="3"/>
          <a:stretch/>
        </p:blipFill>
        <p:spPr>
          <a:xfrm>
            <a:off x="323850" y="1150938"/>
            <a:ext cx="4140200" cy="296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880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F78BFF-78D2-BD3B-2354-B7F830BA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6" y="354742"/>
            <a:ext cx="8496302" cy="240707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Peněžní účastnický fond </a:t>
            </a:r>
          </a:p>
        </p:txBody>
      </p:sp>
      <p:pic>
        <p:nvPicPr>
          <p:cNvPr id="9" name="Obrázek 8" descr="Obsah obrázku text, snímek obrazovky, diagram, číslo&#10;&#10;Popis byl vytvořen automaticky">
            <a:extLst>
              <a:ext uri="{FF2B5EF4-FFF2-40B4-BE49-F238E27FC236}">
                <a16:creationId xmlns:a16="http://schemas.microsoft.com/office/drawing/2014/main" id="{913CA8A3-78EF-250C-F84F-FDFA13C01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853"/>
          <a:stretch/>
        </p:blipFill>
        <p:spPr>
          <a:xfrm>
            <a:off x="4789438" y="1159405"/>
            <a:ext cx="4032000" cy="3074400"/>
          </a:xfrm>
          <a:prstGeom prst="rect">
            <a:avLst/>
          </a:prstGeom>
          <a:noFill/>
        </p:spPr>
      </p:pic>
      <p:pic>
        <p:nvPicPr>
          <p:cNvPr id="7" name="Obrázek 6" descr="Obsah obrázku Vykreslený graf, řada/pruh, diagram, snímek obrazovky&#10;&#10;Popis byl vytvořen automaticky">
            <a:extLst>
              <a:ext uri="{FF2B5EF4-FFF2-40B4-BE49-F238E27FC236}">
                <a16:creationId xmlns:a16="http://schemas.microsoft.com/office/drawing/2014/main" id="{1D15F776-BF09-C8D1-4875-C60D986289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37" r="28423" b="-1"/>
          <a:stretch/>
        </p:blipFill>
        <p:spPr>
          <a:xfrm>
            <a:off x="323850" y="1150938"/>
            <a:ext cx="4140200" cy="2963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6673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AF4E5-82D4-6021-AD99-AC6AD9170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Zhodnocení účastnických fondů 2023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903F0ECE-2F80-23CC-BF02-B36D10EE8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488765"/>
              </p:ext>
            </p:extLst>
          </p:nvPr>
        </p:nvGraphicFramePr>
        <p:xfrm>
          <a:off x="1170361" y="834950"/>
          <a:ext cx="6803278" cy="3953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8630">
                  <a:extLst>
                    <a:ext uri="{9D8B030D-6E8A-4147-A177-3AD203B41FA5}">
                      <a16:colId xmlns:a16="http://schemas.microsoft.com/office/drawing/2014/main" val="1971189704"/>
                    </a:ext>
                  </a:extLst>
                </a:gridCol>
                <a:gridCol w="1714648">
                  <a:extLst>
                    <a:ext uri="{9D8B030D-6E8A-4147-A177-3AD203B41FA5}">
                      <a16:colId xmlns:a16="http://schemas.microsoft.com/office/drawing/2014/main" val="1205758283"/>
                    </a:ext>
                  </a:extLst>
                </a:gridCol>
              </a:tblGrid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Název fondu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effectLst/>
                        </a:rPr>
                        <a:t>2023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92826449"/>
                  </a:ext>
                </a:extLst>
              </a:tr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PUF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effectLst/>
                        </a:rPr>
                        <a:t>6,3%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64992958"/>
                  </a:ext>
                </a:extLst>
              </a:tr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PKUF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effectLst/>
                        </a:rPr>
                        <a:t>8,2%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3771721"/>
                  </a:ext>
                </a:extLst>
              </a:tr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DLUF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effectLst/>
                        </a:rPr>
                        <a:t>10,6%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56370359"/>
                  </a:ext>
                </a:extLst>
              </a:tr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VUF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effectLst/>
                        </a:rPr>
                        <a:t>14,3%</a:t>
                      </a:r>
                      <a:endParaRPr lang="cs-CZ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85188138"/>
                  </a:ext>
                </a:extLst>
              </a:tr>
              <a:tr h="658968">
                <a:tc>
                  <a:txBody>
                    <a:bodyPr/>
                    <a:lstStyle/>
                    <a:p>
                      <a:r>
                        <a:rPr lang="cs-CZ" sz="3200" dirty="0">
                          <a:effectLst/>
                        </a:rPr>
                        <a:t>AUF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dirty="0">
                          <a:effectLst/>
                        </a:rPr>
                        <a:t>16,7%</a:t>
                      </a:r>
                      <a:endParaRPr lang="cs-CZ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94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03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3181E-0A9F-49AE-ADAE-8B91D725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84461"/>
            <a:ext cx="8496000" cy="471539"/>
          </a:xfrm>
        </p:spPr>
        <p:txBody>
          <a:bodyPr/>
          <a:lstStyle/>
          <a:p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Calibri" panose="020F0502020204030204" pitchFamily="34" charset="0"/>
              </a:rPr>
              <a:t>Proč spořit na penzi ? </a:t>
            </a:r>
            <a:b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10101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6" name="Zástupný symbol pro obsah 1">
            <a:extLst>
              <a:ext uri="{FF2B5EF4-FFF2-40B4-BE49-F238E27FC236}">
                <a16:creationId xmlns:a16="http://schemas.microsoft.com/office/drawing/2014/main" id="{FF353999-B852-40EC-8E78-A39C780B1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0" y="953469"/>
            <a:ext cx="8496300" cy="3236562"/>
          </a:xfrm>
        </p:spPr>
        <p:txBody>
          <a:bodyPr/>
          <a:lstStyle/>
          <a:p>
            <a:r>
              <a:rPr lang="cs-CZ" dirty="0"/>
              <a:t>Proč spořit na penzi ?</a:t>
            </a:r>
          </a:p>
          <a:p>
            <a:pPr algn="just">
              <a:spcBef>
                <a:spcPct val="0"/>
              </a:spcBef>
              <a:buClr>
                <a:srgbClr val="C00000"/>
              </a:buClr>
              <a:buSzPct val="100000"/>
              <a:defRPr/>
            </a:pPr>
            <a:endParaRPr lang="cs-CZ" sz="1125" dirty="0">
              <a:cs typeface="Arial" charset="0"/>
            </a:endParaRP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u="sng" dirty="0">
                <a:cs typeface="Arial" charset="0"/>
              </a:rPr>
              <a:t>Státem vyplácený důchod v budoucnosti nebude stačit pro pokrytí základních životních potřeb</a:t>
            </a:r>
          </a:p>
          <a:p>
            <a:pPr marL="210010" lvl="1" indent="0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None/>
              <a:defRPr/>
            </a:pPr>
            <a:endParaRPr lang="cs-CZ" sz="1125" u="sng" dirty="0">
              <a:cs typeface="Arial" charset="0"/>
            </a:endParaRPr>
          </a:p>
          <a:p>
            <a:pPr algn="just">
              <a:lnSpc>
                <a:spcPts val="1410"/>
              </a:lnSpc>
              <a:spcBef>
                <a:spcPct val="0"/>
              </a:spcBef>
              <a:spcAft>
                <a:spcPts val="788"/>
              </a:spcAft>
              <a:buClr>
                <a:srgbClr val="C00000"/>
              </a:buClr>
              <a:buSzPct val="100000"/>
              <a:defRPr/>
            </a:pPr>
            <a:r>
              <a:rPr lang="cs-CZ" sz="1125" dirty="0">
                <a:cs typeface="Arial" charset="0"/>
              </a:rPr>
              <a:t>Proč nám odvody na sociální pojištění nezaručí dostatečný důchod?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dirty="0">
                <a:cs typeface="Arial" charset="0"/>
              </a:rPr>
              <a:t>Státní systém důchodového zabezpečení v ČR funguje metodou průběžného financování. To znamená, že dnešní pracující odvádějí část svého výdělku formou sociálního pojištění do státního rozpočtu a vybraná suma je ihned rozdělena mezi současné penzisty. Tento systém skrývá dvě zásadní úskalí: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b="1" dirty="0">
                <a:cs typeface="Arial" charset="0"/>
              </a:rPr>
              <a:t>Počet pracujících neroste a vzhledem k nízké porodnosti se nebude výrazněji zvyšovat</a:t>
            </a:r>
            <a:r>
              <a:rPr lang="cs-CZ" sz="1125" dirty="0">
                <a:cs typeface="Arial" charset="0"/>
              </a:rPr>
              <a:t>. Nižší počet pracujících tak musí zajistit finanční prostředky většímu počtu důchodců. Logickým řešením je sice posouvání věkové hranice pro odchod do důchodu a zvyšování odvodů do státního rozpočtu, ale oba tyto kroky mají své limity. </a:t>
            </a: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Arial" panose="020B0604020202020204" pitchFamily="34" charset="0"/>
              <a:buChar char="›"/>
              <a:defRPr/>
            </a:pPr>
            <a:r>
              <a:rPr lang="cs-CZ" sz="1125" b="1" dirty="0">
                <a:cs typeface="Arial" charset="0"/>
              </a:rPr>
              <a:t>Vlivem změny životního stylu, aktivnějším přístupem k životu a také rozvojem zdravotní péče se dožíváme vyššího věku než v minulosti.</a:t>
            </a:r>
            <a:r>
              <a:rPr lang="cs-CZ" sz="1125" dirty="0">
                <a:cs typeface="Arial" charset="0"/>
              </a:rPr>
              <a:t> Naše populace stárne a ze státního rozpočtu musí být vyplácen vyšší objem prostředků na důchody většímu počtu penzistů.</a:t>
            </a:r>
          </a:p>
          <a:p>
            <a:pPr marL="135000" indent="-135731" algn="just">
              <a:lnSpc>
                <a:spcPts val="1410"/>
              </a:lnSpc>
              <a:spcBef>
                <a:spcPct val="0"/>
              </a:spcBef>
              <a:spcAft>
                <a:spcPts val="788"/>
              </a:spcAft>
              <a:buClr>
                <a:srgbClr val="C00000"/>
              </a:buClr>
              <a:buSzPct val="100000"/>
              <a:buFont typeface="Arial" pitchFamily="34" charset="0"/>
              <a:buChar char="›"/>
              <a:defRPr/>
            </a:pPr>
            <a:endParaRPr lang="cs-CZ" sz="1050" b="0" dirty="0">
              <a:cs typeface="Arial" charset="0"/>
            </a:endParaRPr>
          </a:p>
          <a:p>
            <a:pPr marL="135000" indent="-135731" algn="just">
              <a:lnSpc>
                <a:spcPts val="1410"/>
              </a:lnSpc>
              <a:spcBef>
                <a:spcPct val="0"/>
              </a:spcBef>
              <a:spcAft>
                <a:spcPts val="788"/>
              </a:spcAft>
              <a:buClr>
                <a:srgbClr val="C00000"/>
              </a:buClr>
              <a:buSzPct val="100000"/>
              <a:buFont typeface="Arial" pitchFamily="34" charset="0"/>
              <a:buChar char="›"/>
              <a:defRPr/>
            </a:pPr>
            <a:endParaRPr lang="cs-CZ" sz="1050" b="0" dirty="0">
              <a:cs typeface="Arial" charset="0"/>
            </a:endParaRPr>
          </a:p>
          <a:p>
            <a:pPr marL="424322" lvl="1" indent="-214313" algn="just">
              <a:lnSpc>
                <a:spcPts val="1395"/>
              </a:lnSpc>
              <a:spcAft>
                <a:spcPts val="450"/>
              </a:spcAft>
              <a:buClr>
                <a:srgbClr val="C00000"/>
              </a:buClr>
              <a:buSzPct val="90000"/>
              <a:buFont typeface="Calibri" panose="020F0502020204030204" pitchFamily="34" charset="0"/>
              <a:buChar char="•"/>
              <a:defRPr/>
            </a:pPr>
            <a:endParaRPr lang="cs-CZ" sz="105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969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268E8EB-2AC4-45B0-F8D3-2044BF0CE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38" y="790112"/>
            <a:ext cx="3591793" cy="380852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752AAE-C7EA-4713-68C9-3C561211D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81" y="677845"/>
            <a:ext cx="4599681" cy="18192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383B8E-9507-4D08-2BCE-33AF412E6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880" y="2319251"/>
            <a:ext cx="4599681" cy="2552635"/>
          </a:xfrm>
          <a:prstGeom prst="rect">
            <a:avLst/>
          </a:prstGeom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A14E92FA-CFF1-B652-B844-62CC9875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354013"/>
            <a:ext cx="8496300" cy="241300"/>
          </a:xfrm>
        </p:spPr>
        <p:txBody>
          <a:bodyPr/>
          <a:lstStyle/>
          <a:p>
            <a:r>
              <a:rPr lang="cs-CZ" dirty="0"/>
              <a:t>Novinky 2024 </a:t>
            </a:r>
          </a:p>
        </p:txBody>
      </p:sp>
    </p:spTree>
    <p:extLst>
      <p:ext uri="{BB962C8B-B14F-4D97-AF65-F5344CB8AC3E}">
        <p14:creationId xmlns:p14="http://schemas.microsoft.com/office/powerpoint/2010/main" val="202713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37509C-940F-2F31-44BD-EFAF80100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152000"/>
            <a:ext cx="8497887" cy="652486"/>
          </a:xfrm>
        </p:spPr>
        <p:txBody>
          <a:bodyPr/>
          <a:lstStyle/>
          <a:p>
            <a:r>
              <a:rPr lang="cs-CZ" dirty="0">
                <a:hlinkClick r:id="rId2"/>
              </a:rPr>
              <a:t>https://youtu.be/tYcZWEHCIBs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9143C32-E7F2-E36A-ADF1-94562C3D1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06" y="1478243"/>
            <a:ext cx="7494493" cy="291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00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rostorový černý otazník s jedním žlutým otazníkem">
            <a:extLst>
              <a:ext uri="{FF2B5EF4-FFF2-40B4-BE49-F238E27FC236}">
                <a16:creationId xmlns:a16="http://schemas.microsoft.com/office/drawing/2014/main" id="{9C616146-CE7A-4EF5-B7E5-F2C22DD17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1017623"/>
            <a:ext cx="8316227" cy="33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1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klipart&#10;&#10;Popis byl vytvořen automaticky">
            <a:extLst>
              <a:ext uri="{FF2B5EF4-FFF2-40B4-BE49-F238E27FC236}">
                <a16:creationId xmlns:a16="http://schemas.microsoft.com/office/drawing/2014/main" id="{560F935A-0816-4FA9-A223-8B5A2BF86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441"/>
            <a:ext cx="9144000" cy="1618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582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3C47C-980F-40AB-B8DB-317DFFF1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84523"/>
            <a:ext cx="8496000" cy="806825"/>
          </a:xfrm>
        </p:spPr>
        <p:txBody>
          <a:bodyPr/>
          <a:lstStyle/>
          <a:p>
            <a:b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E9041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Calibri" panose="020F0502020204030204" pitchFamily="34" charset="0"/>
              </a:rPr>
              <a:t>Proč spořit na penzi ? </a:t>
            </a:r>
            <a:br>
              <a:rPr lang="cs-CZ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itchFamily="34" charset="0"/>
              </a:rPr>
            </a:b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8084ED2-75F3-4152-99CF-1F0A2086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91348"/>
            <a:ext cx="4884373" cy="3383197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0428291-2D4E-4719-B071-3E49A0DD8E1F}"/>
              </a:ext>
            </a:extLst>
          </p:cNvPr>
          <p:cNvSpPr txBox="1"/>
          <p:nvPr/>
        </p:nvSpPr>
        <p:spPr>
          <a:xfrm>
            <a:off x="5040217" y="891348"/>
            <a:ext cx="37797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4"/>
              </a:rPr>
              <a:t>https://www.iloveduchod.cz/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AC0326C-50F9-4BE7-BADC-538B9067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217" y="1525212"/>
            <a:ext cx="3779783" cy="25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14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955F5-F324-41DD-BDDF-4D12469BD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438" y="123910"/>
            <a:ext cx="8496000" cy="471539"/>
          </a:xfrm>
        </p:spPr>
        <p:txBody>
          <a:bodyPr/>
          <a:lstStyle/>
          <a:p>
            <a:r>
              <a:rPr lang="cs-CZ" dirty="0"/>
              <a:t>Penzijní systém v české republice </a:t>
            </a:r>
            <a:br>
              <a:rPr lang="cs-CZ" dirty="0"/>
            </a:br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215384D-91C9-4182-92BD-59937E446462}"/>
              </a:ext>
            </a:extLst>
          </p:cNvPr>
          <p:cNvCxnSpPr>
            <a:cxnSpLocks/>
          </p:cNvCxnSpPr>
          <p:nvPr/>
        </p:nvCxnSpPr>
        <p:spPr bwMode="auto">
          <a:xfrm>
            <a:off x="4198673" y="806335"/>
            <a:ext cx="0" cy="37317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E57310D-E96A-463B-A95C-A46BAFB3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430" y="601439"/>
            <a:ext cx="1158065" cy="15758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III.</a:t>
            </a:r>
            <a:endParaRPr lang="cs-CZ" sz="4800" cap="none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cs-CZ" sz="48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7B2F798-594F-4543-B316-E2253178C1AF}"/>
              </a:ext>
            </a:extLst>
          </p:cNvPr>
          <p:cNvSpPr/>
          <p:nvPr/>
        </p:nvSpPr>
        <p:spPr>
          <a:xfrm>
            <a:off x="2126787" y="558350"/>
            <a:ext cx="5277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48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Arial CE" pitchFamily="34" charset="-18"/>
                <a:cs typeface="Arial" charset="0"/>
              </a:rPr>
              <a:t>I.</a:t>
            </a:r>
          </a:p>
        </p:txBody>
      </p:sp>
      <p:sp>
        <p:nvSpPr>
          <p:cNvPr id="11" name="Zaoblený obdélník 14">
            <a:extLst>
              <a:ext uri="{FF2B5EF4-FFF2-40B4-BE49-F238E27FC236}">
                <a16:creationId xmlns:a16="http://schemas.microsoft.com/office/drawing/2014/main" id="{44422F5D-B789-49FC-A2D8-0A4D1126A0FD}"/>
              </a:ext>
            </a:extLst>
          </p:cNvPr>
          <p:cNvSpPr/>
          <p:nvPr/>
        </p:nvSpPr>
        <p:spPr bwMode="auto">
          <a:xfrm>
            <a:off x="616438" y="1414821"/>
            <a:ext cx="3265020" cy="742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STÁTNÍ SYSTÉM DŮCHODOVÉHO ZABEZPEČENÍ</a:t>
            </a:r>
            <a:endParaRPr lang="cs-CZ" b="0" dirty="0">
              <a:latin typeface="Century Gothic" panose="020B0502020202020204" pitchFamily="34" charset="0"/>
            </a:endParaRPr>
          </a:p>
        </p:txBody>
      </p:sp>
      <p:sp>
        <p:nvSpPr>
          <p:cNvPr id="12" name="Zaoblený obdélník 3">
            <a:extLst>
              <a:ext uri="{FF2B5EF4-FFF2-40B4-BE49-F238E27FC236}">
                <a16:creationId xmlns:a16="http://schemas.microsoft.com/office/drawing/2014/main" id="{B96EE6EB-516F-4C54-95DB-182C156F09A4}"/>
              </a:ext>
            </a:extLst>
          </p:cNvPr>
          <p:cNvSpPr/>
          <p:nvPr/>
        </p:nvSpPr>
        <p:spPr bwMode="auto">
          <a:xfrm>
            <a:off x="4571999" y="1414821"/>
            <a:ext cx="3955559" cy="7429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latin typeface="+mj-lt"/>
              </a:rPr>
              <a:t>SOUKROMÝ SYSTÉM SPOŘENÍ NA DŮCHOD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E684142C-E781-4EF1-AAA3-551B24DA5F37}"/>
              </a:ext>
            </a:extLst>
          </p:cNvPr>
          <p:cNvSpPr/>
          <p:nvPr/>
        </p:nvSpPr>
        <p:spPr>
          <a:xfrm>
            <a:off x="616438" y="2270753"/>
            <a:ext cx="15888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6,5%</a:t>
            </a:r>
            <a:endParaRPr lang="cs-CZ" sz="48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E174C0E-A076-4360-820F-73A3F2203CA1}"/>
              </a:ext>
            </a:extLst>
          </p:cNvPr>
          <p:cNvSpPr/>
          <p:nvPr/>
        </p:nvSpPr>
        <p:spPr>
          <a:xfrm>
            <a:off x="1351184" y="3101750"/>
            <a:ext cx="19319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21,5%</a:t>
            </a:r>
            <a:endParaRPr lang="cs-CZ" sz="48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1A4E56A-2BBC-468D-9E2E-01A7566E9AC4}"/>
              </a:ext>
            </a:extLst>
          </p:cNvPr>
          <p:cNvSpPr/>
          <p:nvPr/>
        </p:nvSpPr>
        <p:spPr>
          <a:xfrm>
            <a:off x="2248948" y="3947330"/>
            <a:ext cx="14173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28%</a:t>
            </a:r>
            <a:endParaRPr lang="cs-CZ" sz="4800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Zaoblený obdélník 12">
            <a:extLst>
              <a:ext uri="{FF2B5EF4-FFF2-40B4-BE49-F238E27FC236}">
                <a16:creationId xmlns:a16="http://schemas.microsoft.com/office/drawing/2014/main" id="{BB2E704F-5A9F-453D-9F76-4C661F598798}"/>
              </a:ext>
            </a:extLst>
          </p:cNvPr>
          <p:cNvSpPr/>
          <p:nvPr/>
        </p:nvSpPr>
        <p:spPr bwMode="auto">
          <a:xfrm>
            <a:off x="4581563" y="2546350"/>
            <a:ext cx="2159896" cy="1028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+mj-lt"/>
              </a:rPr>
              <a:t>TRANSFORMOVANÝ FOND</a:t>
            </a:r>
          </a:p>
          <a:p>
            <a:pPr algn="ctr">
              <a:defRPr/>
            </a:pPr>
            <a:r>
              <a:rPr lang="cs-CZ" sz="1600" dirty="0">
                <a:latin typeface="+mj-lt"/>
              </a:rPr>
              <a:t> = </a:t>
            </a:r>
          </a:p>
          <a:p>
            <a:pPr algn="ctr">
              <a:defRPr/>
            </a:pPr>
            <a:r>
              <a:rPr lang="cs-CZ" sz="1600" dirty="0">
                <a:latin typeface="+mj-lt"/>
              </a:rPr>
              <a:t>PENZIJNÍ PŘIPOJIŠTĚNÍ</a:t>
            </a:r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55FF54F6-5B60-48BE-80CF-9FBF4F4FBC8D}"/>
              </a:ext>
            </a:extLst>
          </p:cNvPr>
          <p:cNvSpPr/>
          <p:nvPr/>
        </p:nvSpPr>
        <p:spPr bwMode="auto">
          <a:xfrm>
            <a:off x="4581563" y="3848480"/>
            <a:ext cx="2159893" cy="1028699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+mj-lt"/>
              </a:rPr>
              <a:t>DOPLŇKOVÉ PENZIJNÍ SPOŘENÍ</a:t>
            </a:r>
          </a:p>
          <a:p>
            <a:pPr algn="ctr">
              <a:defRPr/>
            </a:pPr>
            <a:r>
              <a:rPr lang="cs-CZ" sz="1600" dirty="0">
                <a:latin typeface="+mj-lt"/>
              </a:rPr>
              <a:t>=</a:t>
            </a:r>
          </a:p>
          <a:p>
            <a:pPr algn="ctr">
              <a:defRPr/>
            </a:pPr>
            <a:r>
              <a:rPr lang="cs-CZ" sz="1600" dirty="0">
                <a:latin typeface="+mj-lt"/>
              </a:rPr>
              <a:t>ÚČASTNICKÉ FONDY</a:t>
            </a:r>
          </a:p>
        </p:txBody>
      </p: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554A32D-DCE4-4737-A29C-83D55A31BB45}"/>
              </a:ext>
            </a:extLst>
          </p:cNvPr>
          <p:cNvCxnSpPr/>
          <p:nvPr/>
        </p:nvCxnSpPr>
        <p:spPr bwMode="auto">
          <a:xfrm flipH="1">
            <a:off x="4299511" y="2414722"/>
            <a:ext cx="4129969" cy="1222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oblený obdélník 12">
            <a:extLst>
              <a:ext uri="{FF2B5EF4-FFF2-40B4-BE49-F238E27FC236}">
                <a16:creationId xmlns:a16="http://schemas.microsoft.com/office/drawing/2014/main" id="{C693A745-4E4C-88E1-000D-E1AF017D7F6E}"/>
              </a:ext>
            </a:extLst>
          </p:cNvPr>
          <p:cNvSpPr/>
          <p:nvPr/>
        </p:nvSpPr>
        <p:spPr bwMode="auto">
          <a:xfrm>
            <a:off x="6992471" y="2546349"/>
            <a:ext cx="2018939" cy="1028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+mj-lt"/>
              </a:rPr>
              <a:t>Životní pojištění </a:t>
            </a:r>
          </a:p>
        </p:txBody>
      </p:sp>
      <p:sp>
        <p:nvSpPr>
          <p:cNvPr id="4" name="Zaoblený obdélník 12">
            <a:extLst>
              <a:ext uri="{FF2B5EF4-FFF2-40B4-BE49-F238E27FC236}">
                <a16:creationId xmlns:a16="http://schemas.microsoft.com/office/drawing/2014/main" id="{9C7D4EB4-4771-0A59-FAA9-02725D53088B}"/>
              </a:ext>
            </a:extLst>
          </p:cNvPr>
          <p:cNvSpPr/>
          <p:nvPr/>
        </p:nvSpPr>
        <p:spPr bwMode="auto">
          <a:xfrm>
            <a:off x="7055223" y="3807108"/>
            <a:ext cx="1956187" cy="102869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>
                <a:latin typeface="+mj-lt"/>
              </a:rPr>
              <a:t>DIP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826F0E5-257A-7930-0773-DA5E6AD74775}"/>
              </a:ext>
            </a:extLst>
          </p:cNvPr>
          <p:cNvCxnSpPr>
            <a:cxnSpLocks/>
          </p:cNvCxnSpPr>
          <p:nvPr/>
        </p:nvCxnSpPr>
        <p:spPr bwMode="auto">
          <a:xfrm>
            <a:off x="6879120" y="2426948"/>
            <a:ext cx="0" cy="21111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9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/>
      <p:bldP spid="14" grpId="0"/>
      <p:bldP spid="15" grpId="0"/>
      <p:bldP spid="16" grpId="0" animBg="1"/>
      <p:bldP spid="17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4583B483-E7DF-4A88-A814-900473B2018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0" t="10112" r="16878"/>
          <a:stretch/>
        </p:blipFill>
        <p:spPr>
          <a:xfrm>
            <a:off x="0" y="0"/>
            <a:ext cx="3600000" cy="51435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939C08A-1407-411B-9061-E1D21D92B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5999" y="1618917"/>
            <a:ext cx="5150383" cy="1259191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Dlouhodobý investiční produkt 	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1450DC-CB97-4897-82D3-BD74D4DE6F7D}"/>
              </a:ext>
            </a:extLst>
          </p:cNvPr>
          <p:cNvSpPr/>
          <p:nvPr/>
        </p:nvSpPr>
        <p:spPr>
          <a:xfrm>
            <a:off x="2125786" y="2980800"/>
            <a:ext cx="3672000" cy="90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Quicksand Light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EAE4532-E608-4551-85E5-96EBA44D70A4}"/>
              </a:ext>
            </a:extLst>
          </p:cNvPr>
          <p:cNvSpPr/>
          <p:nvPr/>
        </p:nvSpPr>
        <p:spPr>
          <a:xfrm>
            <a:off x="7749376" y="2980800"/>
            <a:ext cx="1288362" cy="1934054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E6CB45B-8E6B-42FE-BD01-2CC481594724}"/>
              </a:ext>
            </a:extLst>
          </p:cNvPr>
          <p:cNvSpPr/>
          <p:nvPr/>
        </p:nvSpPr>
        <p:spPr>
          <a:xfrm>
            <a:off x="7558601" y="4308863"/>
            <a:ext cx="1263073" cy="77519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ECEF303-B882-4BA8-92CA-73A567763640}"/>
              </a:ext>
            </a:extLst>
          </p:cNvPr>
          <p:cNvSpPr/>
          <p:nvPr/>
        </p:nvSpPr>
        <p:spPr>
          <a:xfrm>
            <a:off x="7749376" y="4505296"/>
            <a:ext cx="1072298" cy="512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ts val="1200"/>
              </a:spcBef>
            </a:pPr>
            <a:endParaRPr lang="cs-CZ" sz="1200">
              <a:ea typeface="Source Sans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30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8A95A-A2A4-4544-73EC-136711CA7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Dlouhodobý investiční produkt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1A9779-EA0B-CB9A-D79E-7A27053F3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152000"/>
            <a:ext cx="8497887" cy="23606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DIP není produkt, ale daňový režim, ve kterém můžete uzavřít novou investiční smlouvu, nebo do něj převést smlouvu, kterou již máte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Na investice vložené do této investiční smlouvy můžete čerpat daňové úlevy až do výše 48 000 kč ročně v součtu (</a:t>
            </a:r>
            <a:r>
              <a:rPr lang="cs-CZ" dirty="0" err="1">
                <a:solidFill>
                  <a:schemeClr val="tx1"/>
                </a:solidFill>
              </a:rPr>
              <a:t>žp</a:t>
            </a:r>
            <a:r>
              <a:rPr lang="cs-CZ" dirty="0">
                <a:solidFill>
                  <a:schemeClr val="tx1"/>
                </a:solidFill>
              </a:rPr>
              <a:t>, penzijní spoření)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Na dip vám může přispívat zaměstnavatel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50 000 ročně od jednoho zaměstnavatele v součtu (</a:t>
            </a:r>
            <a:r>
              <a:rPr lang="cs-CZ" dirty="0" err="1">
                <a:solidFill>
                  <a:schemeClr val="tx1"/>
                </a:solidFill>
              </a:rPr>
              <a:t>žp</a:t>
            </a:r>
            <a:r>
              <a:rPr lang="cs-CZ" dirty="0">
                <a:solidFill>
                  <a:schemeClr val="tx1"/>
                </a:solidFill>
              </a:rPr>
              <a:t>, penzijní spoření)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76D313-61D5-AA40-A24C-15B1D458C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3284549"/>
            <a:ext cx="6935911" cy="141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64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74A26B-7D88-C2B2-558F-1589A62F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Dlouhodobý investiční produkt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CBD03C-80BC-D441-FCCB-3651FB5D5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152000"/>
            <a:ext cx="8497887" cy="236064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Smlouva musí být uzavřena minimálně na 10 let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Výběr je možný nejdříve 5 let před dosažením důchodové věku (60let)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Pokud dip ukončíte před 60.rokem je nutné dodanit to, co jste si z daní odečetli ,včetně příspěvků zaměstnavatele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Může vzniknout též povinnost zdanění výnosů, které se řídí stejnými pravidly, jako investování do akcií a běžných fondů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Některé fondy vám také mohou účtovat výstupní poplatky </a:t>
            </a:r>
          </a:p>
        </p:txBody>
      </p:sp>
    </p:spTree>
    <p:extLst>
      <p:ext uri="{BB962C8B-B14F-4D97-AF65-F5344CB8AC3E}">
        <p14:creationId xmlns:p14="http://schemas.microsoft.com/office/powerpoint/2010/main" val="321660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83879F-E5E1-FF0A-1739-57AB71309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Dip - vyplatí se 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C81B22-C5B7-6084-725B-D1648196A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38" y="1152000"/>
            <a:ext cx="8497887" cy="38195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Pokud platíte nízké nebo žádné daně z příjmů a ani vám nebude přispívat zaměstnavatel, dip pro vás pravděpodobně nebude vhodný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Dále se nevyplatí do dip posílat více než 48 000 kč ročně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Na rozdíl od doplňkového penzijního spoření nejsou poplatky v dip regulované.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Vysoké vstupní a průběžné poplatky budou mít negativní vliv na výnos vaší investice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Pozor na předplácení poplatků 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Dip nemá státní příspěvky </a:t>
            </a:r>
          </a:p>
          <a:p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171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_LAYOUT_CONST" val="32"/>
</p:tagLst>
</file>

<file path=ppt/theme/theme1.xml><?xml version="1.0" encoding="utf-8"?>
<a:theme xmlns:a="http://schemas.openxmlformats.org/drawingml/2006/main" name="SG Group Identity">
  <a:themeElements>
    <a:clrScheme name="SG Theme Color 2018">
      <a:dk1>
        <a:srgbClr val="010101"/>
      </a:dk1>
      <a:lt1>
        <a:sysClr val="window" lastClr="FFFFFF"/>
      </a:lt1>
      <a:dk2>
        <a:srgbClr val="E55F50"/>
      </a:dk2>
      <a:lt2>
        <a:srgbClr val="E9041E"/>
      </a:lt2>
      <a:accent1>
        <a:srgbClr val="610F15"/>
      </a:accent1>
      <a:accent2>
        <a:srgbClr val="581D39"/>
      </a:accent2>
      <a:accent3>
        <a:srgbClr val="303A3C"/>
      </a:accent3>
      <a:accent4>
        <a:srgbClr val="292D3F"/>
      </a:accent4>
      <a:accent5>
        <a:srgbClr val="4D385E"/>
      </a:accent5>
      <a:accent6>
        <a:srgbClr val="EB2D90"/>
      </a:accent6>
      <a:hlink>
        <a:srgbClr val="E9041E"/>
      </a:hlink>
      <a:folHlink>
        <a:srgbClr val="E9041E"/>
      </a:folHlink>
    </a:clrScheme>
    <a:fontScheme name="SG Group 2018 Theme">
      <a:majorFont>
        <a:latin typeface="Montserrat Extra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spAutoFit/>
      </a:bodyPr>
      <a:lstStyle>
        <a:defPPr>
          <a:spcBef>
            <a:spcPts val="1200"/>
          </a:spcBef>
          <a:defRPr sz="1200" dirty="0">
            <a:ea typeface="Source Sans Pro" pitchFamily="34" charset="0"/>
          </a:defRPr>
        </a:defPPr>
      </a:lstStyle>
    </a:spDef>
    <a:lnDef>
      <a:spPr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9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87BAB0D9-5159-4E83-9D76-58DD4A36B1A3}" vid="{B4C672EE-B86E-4062-9578-F5518E26CF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A9005A73F0434A92A562A8BBA8CF09" ma:contentTypeVersion="2" ma:contentTypeDescription="Create a new document." ma:contentTypeScope="" ma:versionID="0c6351a93f2eb4f5c5df1cb23450324d">
  <xsd:schema xmlns:xsd="http://www.w3.org/2001/XMLSchema" xmlns:xs="http://www.w3.org/2001/XMLSchema" xmlns:p="http://schemas.microsoft.com/office/2006/metadata/properties" xmlns:ns2="281ac5a0-8179-452f-8312-a5fdb277edde" targetNamespace="http://schemas.microsoft.com/office/2006/metadata/properties" ma:root="true" ma:fieldsID="e420134793d21b885d77bb748bfcfbce" ns2:_="">
    <xsd:import namespace="281ac5a0-8179-452f-8312-a5fdb277e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1ac5a0-8179-452f-8312-a5fdb277ed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2DAC0E-FFC8-4BB0-BA07-39014C5E7950}">
  <ds:schemaRefs>
    <ds:schemaRef ds:uri="http://purl.org/dc/terms/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281ac5a0-8179-452f-8312-a5fdb277edd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A130A3-41E6-458B-8571-92B1C68D2D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8B2C2E-CB8A-4491-8CB7-CF3D93E93AF8}">
  <ds:schemaRefs>
    <ds:schemaRef ds:uri="281ac5a0-8179-452f-8312-a5fdb277ed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SG 2018 - Template 16-9 - FR</Template>
  <TotalTime>9166</TotalTime>
  <Words>1971</Words>
  <Application>Microsoft Office PowerPoint</Application>
  <PresentationFormat>Předvádění na obrazovce (16:9)</PresentationFormat>
  <Paragraphs>232</Paragraphs>
  <Slides>33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14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8" baseType="lpstr">
      <vt:lpstr>Arial</vt:lpstr>
      <vt:lpstr>Arial Black</vt:lpstr>
      <vt:lpstr>Arial CE</vt:lpstr>
      <vt:lpstr>Calibri</vt:lpstr>
      <vt:lpstr>Century Gothic</vt:lpstr>
      <vt:lpstr>Courier New</vt:lpstr>
      <vt:lpstr>Montserrat ExtraBold</vt:lpstr>
      <vt:lpstr>Quicksand Light</vt:lpstr>
      <vt:lpstr>Source Sans Pro</vt:lpstr>
      <vt:lpstr>Source Sans Pro Black</vt:lpstr>
      <vt:lpstr>Symbol</vt:lpstr>
      <vt:lpstr>Times New Roman</vt:lpstr>
      <vt:lpstr>Wingdings</vt:lpstr>
      <vt:lpstr>Wingdings 3</vt:lpstr>
      <vt:lpstr>SG Group Identity</vt:lpstr>
      <vt:lpstr>Kb penzijní společnost  </vt:lpstr>
      <vt:lpstr>I love důchod </vt:lpstr>
      <vt:lpstr>Proč spořit na penzi ?  </vt:lpstr>
      <vt:lpstr> Proč spořit na penzi ?  </vt:lpstr>
      <vt:lpstr>Penzijní systém v české republice  </vt:lpstr>
      <vt:lpstr>Dlouhodobý investiční produkt  </vt:lpstr>
      <vt:lpstr>Dlouhodobý investiční produkt </vt:lpstr>
      <vt:lpstr>Dlouhodobý investiční produkt </vt:lpstr>
      <vt:lpstr>Dip - vyplatí se ? </vt:lpstr>
      <vt:lpstr>Penzijní připojištění – doplňkové penzijní spoření  </vt:lpstr>
      <vt:lpstr>Společné parametry </vt:lpstr>
      <vt:lpstr>Společné parametry </vt:lpstr>
      <vt:lpstr>Transformované fondy (PP)</vt:lpstr>
      <vt:lpstr>Transformované fondy (PP)</vt:lpstr>
      <vt:lpstr>Penzijní plány </vt:lpstr>
      <vt:lpstr>Doplňkové penzijní spoření </vt:lpstr>
      <vt:lpstr>Princip fungování dps </vt:lpstr>
      <vt:lpstr>Předdůchod </vt:lpstr>
      <vt:lpstr>Moje penzijní strategie </vt:lpstr>
      <vt:lpstr>Zonzervativnění </vt:lpstr>
      <vt:lpstr>Vyvažování </vt:lpstr>
      <vt:lpstr>Postupné rozinvestování </vt:lpstr>
      <vt:lpstr>Strategie životního cyklu </vt:lpstr>
      <vt:lpstr>Poplatky dps </vt:lpstr>
      <vt:lpstr>Poplatky dps </vt:lpstr>
      <vt:lpstr>Poplatek za zhodnocení majetku dps </vt:lpstr>
      <vt:lpstr>Akciový účastnický fond </vt:lpstr>
      <vt:lpstr>Peněžní účastnický fond </vt:lpstr>
      <vt:lpstr>Zhodnocení účastnických fondů 2023</vt:lpstr>
      <vt:lpstr>Novinky 2024 </vt:lpstr>
      <vt:lpstr>Prezentace aplikace PowerPoint</vt:lpstr>
      <vt:lpstr>Prezentace aplikace PowerPoint</vt:lpstr>
      <vt:lpstr>Prezentace aplikace PowerPoint</vt:lpstr>
    </vt:vector>
  </TitlesOfParts>
  <Company>Komerční banka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prezentace - Komerční banka, 2019</dc:title>
  <dc:subject>SG Group Template</dc:subject>
  <dc:creator>premysl.siffel@artpublishing.cz</dc:creator>
  <cp:keywords>C0 - Public, verze 1.03</cp:keywords>
  <cp:lastModifiedBy>Ing. Roman Hlawiczka, Ph.D.</cp:lastModifiedBy>
  <cp:revision>141</cp:revision>
  <cp:lastPrinted>2018-11-07T13:41:34Z</cp:lastPrinted>
  <dcterms:created xsi:type="dcterms:W3CDTF">2018-11-12T14:00:50Z</dcterms:created>
  <dcterms:modified xsi:type="dcterms:W3CDTF">2024-04-19T18:46:12Z</dcterms:modified>
  <cp:category>Komerční banka, šablony</cp:category>
  <cp:contentStatus>2018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_AssetClass">
    <vt:lpwstr>CORI_UK</vt:lpwstr>
  </property>
  <property fmtid="{D5CDD505-2E9C-101B-9397-08002B2CF9AE}" pid="3" name="FO_TypeTPL">
    <vt:lpwstr>CORI</vt:lpwstr>
  </property>
  <property fmtid="{D5CDD505-2E9C-101B-9397-08002B2CF9AE}" pid="4" name="FO_TPLNew">
    <vt:lpwstr>Yes</vt:lpwstr>
  </property>
  <property fmtid="{D5CDD505-2E9C-101B-9397-08002B2CF9AE}" pid="5" name="docIndexRef">
    <vt:lpwstr>49b380ec-2bde-4a68-bbfd-52de95062198</vt:lpwstr>
  </property>
  <property fmtid="{D5CDD505-2E9C-101B-9397-08002B2CF9AE}" pid="6" name="bjSaver">
    <vt:lpwstr>fB7huj5BR+k1BTBn+ncpwOtJ9ivrYn9l</vt:lpwstr>
  </property>
  <property fmtid="{D5CDD505-2E9C-101B-9397-08002B2CF9AE}" pid="7" name="bjDocumentLabelXML">
    <vt:lpwstr>&lt;?xml version="1.0" encoding="us-ascii"?&gt;&lt;sisl xmlns:xsi="http://www.w3.org/2001/XMLSchema-instance" xmlns:xsd="http://www.w3.org/2001/XMLSchema" sislVersion="0" policy="cd56ee39-2ddd-42dc-ad6e-3cc27c925a9b" origin="userSelected" xmlns="http://www.boldonj</vt:lpwstr>
  </property>
  <property fmtid="{D5CDD505-2E9C-101B-9397-08002B2CF9AE}" pid="8" name="bjDocumentLabelXML-0">
    <vt:lpwstr>ames.com/2008/01/sie/internal/label"&gt;&lt;element uid="id_classification_eurestricted" value="" /&gt;&lt;/sisl&gt;</vt:lpwstr>
  </property>
  <property fmtid="{D5CDD505-2E9C-101B-9397-08002B2CF9AE}" pid="9" name="bjDocumentSecurityLabel">
    <vt:lpwstr>C0 - Public </vt:lpwstr>
  </property>
  <property fmtid="{D5CDD505-2E9C-101B-9397-08002B2CF9AE}" pid="10" name="Classification_DLP">
    <vt:lpwstr>C0_C0</vt:lpwstr>
  </property>
  <property fmtid="{D5CDD505-2E9C-101B-9397-08002B2CF9AE}" pid="11" name="bjLabelHistoryID">
    <vt:lpwstr>{CE37D52D-D983-48DC-9BF1-167A440E7378}</vt:lpwstr>
  </property>
  <property fmtid="{D5CDD505-2E9C-101B-9397-08002B2CF9AE}" pid="12" name="ContentTypeId">
    <vt:lpwstr>0x01010063A9005A73F0434A92A562A8BBA8CF09</vt:lpwstr>
  </property>
  <property fmtid="{D5CDD505-2E9C-101B-9397-08002B2CF9AE}" pid="13" name="MSIP_Label_076d9757-80ae-4c87-b4d7-9ffa7a0710d0_Enabled">
    <vt:lpwstr>true</vt:lpwstr>
  </property>
  <property fmtid="{D5CDD505-2E9C-101B-9397-08002B2CF9AE}" pid="14" name="MSIP_Label_076d9757-80ae-4c87-b4d7-9ffa7a0710d0_SetDate">
    <vt:lpwstr>2024-04-17T08:58:41Z</vt:lpwstr>
  </property>
  <property fmtid="{D5CDD505-2E9C-101B-9397-08002B2CF9AE}" pid="15" name="MSIP_Label_076d9757-80ae-4c87-b4d7-9ffa7a0710d0_Method">
    <vt:lpwstr>Standard</vt:lpwstr>
  </property>
  <property fmtid="{D5CDD505-2E9C-101B-9397-08002B2CF9AE}" pid="16" name="MSIP_Label_076d9757-80ae-4c87-b4d7-9ffa7a0710d0_Name">
    <vt:lpwstr>076d9757-80ae-4c87-b4d7-9ffa7a0710d0</vt:lpwstr>
  </property>
  <property fmtid="{D5CDD505-2E9C-101B-9397-08002B2CF9AE}" pid="17" name="MSIP_Label_076d9757-80ae-4c87-b4d7-9ffa7a0710d0_SiteId">
    <vt:lpwstr>c79e7c80-cff5-4503-b468-3702cea89272</vt:lpwstr>
  </property>
  <property fmtid="{D5CDD505-2E9C-101B-9397-08002B2CF9AE}" pid="18" name="MSIP_Label_076d9757-80ae-4c87-b4d7-9ffa7a0710d0_ActionId">
    <vt:lpwstr>b2896ab6-6dfa-4fb5-bf27-e231b7bde70f</vt:lpwstr>
  </property>
  <property fmtid="{D5CDD505-2E9C-101B-9397-08002B2CF9AE}" pid="19" name="MSIP_Label_076d9757-80ae-4c87-b4d7-9ffa7a0710d0_ContentBits">
    <vt:lpwstr>0</vt:lpwstr>
  </property>
  <property fmtid="{D5CDD505-2E9C-101B-9397-08002B2CF9AE}" pid="20" name="Kod_Duvernosti">
    <vt:lpwstr>KB_C1_INTERNAL_992521</vt:lpwstr>
  </property>
</Properties>
</file>