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6" r:id="rId3"/>
    <p:sldId id="287" r:id="rId4"/>
    <p:sldId id="288" r:id="rId5"/>
    <p:sldId id="296" r:id="rId6"/>
    <p:sldId id="289" r:id="rId7"/>
    <p:sldId id="293" r:id="rId8"/>
    <p:sldId id="265" r:id="rId9"/>
    <p:sldId id="295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>
      <p:cViewPr varScale="1">
        <p:scale>
          <a:sx n="79" d="100"/>
          <a:sy n="79" d="100"/>
        </p:scale>
        <p:origin x="98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23.02.2025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 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1. Východiska mezinárodního finančního managementu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2. Mezinárodní finanční trhy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3. Management devizového rizika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4. Management dlouhodobých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5. Management krátkodobých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6. Analýza rizika země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67853"/>
              </p:ext>
            </p:extLst>
          </p:nvPr>
        </p:nvGraphicFramePr>
        <p:xfrm>
          <a:off x="136830" y="774883"/>
          <a:ext cx="60193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Aplikační otázky (případové studie)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Termín testu:		</a:t>
            </a:r>
            <a:r>
              <a:rPr lang="cs-CZ" sz="2000" b="1" dirty="0">
                <a:solidFill>
                  <a:srgbClr val="C00000"/>
                </a:solidFill>
              </a:rPr>
              <a:t>28/3/2025 </a:t>
            </a: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Forma:		online test v IS SU</a:t>
            </a:r>
          </a:p>
          <a:p>
            <a:r>
              <a:rPr lang="cs-CZ" sz="2000" dirty="0"/>
              <a:t>Obsah testu:                  problematika probraná v rámci Tutoriálu 1 a 2</a:t>
            </a:r>
          </a:p>
          <a:p>
            <a:r>
              <a:rPr lang="cs-CZ" sz="2000" dirty="0"/>
              <a:t>Struktura:	 	příklady  	 3 x 5 b.</a:t>
            </a:r>
          </a:p>
          <a:p>
            <a:pPr marL="0" indent="0">
              <a:buNone/>
            </a:pPr>
            <a:r>
              <a:rPr lang="cs-CZ" sz="2000" dirty="0"/>
              <a:t>                                           </a:t>
            </a:r>
            <a:r>
              <a:rPr lang="cs-CZ" sz="2000" u="sng" dirty="0"/>
              <a:t>testové otázky       5 x 1 b.</a:t>
            </a:r>
          </a:p>
          <a:p>
            <a:pPr marL="0" indent="0">
              <a:buNone/>
            </a:pPr>
            <a:r>
              <a:rPr lang="cs-CZ" sz="2000" dirty="0"/>
              <a:t>                                           celkem      	 20 b. 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	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1800" dirty="0"/>
              <a:t>Jedná se o nepovinnou aktivitu =&gt; nejsou opravní termíny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Náhradní termín průběžného testu bude umožněn pouze řádně omluveným studentům.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  <a:r>
              <a:rPr lang="cs-CZ" b="1" dirty="0"/>
              <a:t> (20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Aplikační otázky (20 bodů)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703189"/>
            <a:ext cx="8856984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Termín:		</a:t>
            </a:r>
            <a:r>
              <a:rPr lang="cs-CZ" sz="2000" b="1" dirty="0">
                <a:solidFill>
                  <a:srgbClr val="C00000"/>
                </a:solidFill>
              </a:rPr>
              <a:t>25 - 27/4/2025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Forma:		online aplikační otázky (případové studie) v IS SU</a:t>
            </a:r>
          </a:p>
          <a:p>
            <a:pPr marL="3086100" lvl="6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307871"/>
                </a:solidFill>
              </a:rPr>
              <a:t>Aplikační otázky budou vygenerovány po otevření </a:t>
            </a:r>
            <a:r>
              <a:rPr lang="cs-CZ" sz="1400" dirty="0" err="1">
                <a:solidFill>
                  <a:srgbClr val="307871"/>
                </a:solidFill>
              </a:rPr>
              <a:t>odpovědníku</a:t>
            </a:r>
            <a:r>
              <a:rPr lang="cs-CZ" sz="1400" dirty="0">
                <a:solidFill>
                  <a:srgbClr val="307871"/>
                </a:solidFill>
              </a:rPr>
              <a:t> v IS SU. 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Úkol: 		V časovém rozsahu dvou hodin popsat stav či problém 			příslušného segmentu mezinárodního finančního 				managementu, vysvětlit konkrétní dopady na podnik a 			navrhnout nejvhodnější řešení v dané případové studii.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Struktura:	 	</a:t>
            </a:r>
            <a:r>
              <a:rPr lang="cs-CZ" sz="2000" u="sng" dirty="0">
                <a:solidFill>
                  <a:srgbClr val="307871"/>
                </a:solidFill>
              </a:rPr>
              <a:t>aplikační otázky (případové studie)  	  2 x 10 b.</a:t>
            </a:r>
          </a:p>
          <a:p>
            <a:pPr lvl="0">
              <a:spcBef>
                <a:spcPct val="20000"/>
              </a:spcBef>
            </a:pPr>
            <a:r>
              <a:rPr lang="cs-CZ" sz="2000" dirty="0">
                <a:solidFill>
                  <a:srgbClr val="307871"/>
                </a:solidFill>
              </a:rPr>
              <a:t>                                           celkem      				        20 b. </a:t>
            </a:r>
          </a:p>
          <a:p>
            <a:pPr lvl="0" algn="ctr">
              <a:spcBef>
                <a:spcPct val="20000"/>
              </a:spcBef>
            </a:pPr>
            <a:endParaRPr lang="cs-CZ" sz="1400" dirty="0">
              <a:solidFill>
                <a:srgbClr val="307871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cs-CZ" sz="1400" dirty="0">
                <a:solidFill>
                  <a:srgbClr val="307871"/>
                </a:solidFill>
              </a:rPr>
              <a:t>Jedná se o nepovinnou aktivitu =&gt; nejsou opravní termíny. Náhradní termín vypracování aplikačních otázek bude umožněn pouze řádně omluveným studentům.</a:t>
            </a:r>
          </a:p>
          <a:p>
            <a:pPr algn="ctr"/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 (60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Termíny:		</a:t>
            </a:r>
            <a:r>
              <a:rPr lang="cs-CZ" sz="2000" dirty="0">
                <a:solidFill>
                  <a:srgbClr val="C00000"/>
                </a:solidFill>
              </a:rPr>
              <a:t>budou vypsány v IS SU s ohledem na termín 				ukončení studia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Obsah testu:   		problematika z celého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	 	testové otázky 	10 x 2 b. = 20 b.</a:t>
            </a:r>
          </a:p>
          <a:p>
            <a:r>
              <a:rPr lang="cs-CZ" sz="2000" dirty="0"/>
              <a:t>			příklady  	2 x 10 b. = 20 b.</a:t>
            </a:r>
          </a:p>
          <a:p>
            <a:pPr lvl="6"/>
            <a:r>
              <a:rPr lang="cs-CZ" sz="2000" u="sng" dirty="0"/>
              <a:t>aplikační otázka 	1 x 20 b. = 20 b.</a:t>
            </a:r>
          </a:p>
          <a:p>
            <a:pPr lvl="6"/>
            <a:r>
              <a:rPr lang="cs-CZ" sz="2000" dirty="0"/>
              <a:t>celkem	   		    60 b.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628689"/>
            <a:ext cx="88209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/>
          </a:p>
          <a:p>
            <a:r>
              <a:rPr lang="cs-CZ" sz="1600" dirty="0"/>
              <a:t>Povinná:</a:t>
            </a:r>
          </a:p>
          <a:p>
            <a:r>
              <a:rPr lang="cs-CZ" sz="1600" dirty="0">
                <a:solidFill>
                  <a:srgbClr val="C00000"/>
                </a:solidFill>
              </a:rPr>
              <a:t>ŠIMÁKOVÁ, J., 2018. </a:t>
            </a:r>
            <a:r>
              <a:rPr lang="cs-CZ" sz="1600" i="1" dirty="0">
                <a:solidFill>
                  <a:srgbClr val="C00000"/>
                </a:solidFill>
              </a:rPr>
              <a:t>Mezinárodní finanční management</a:t>
            </a:r>
            <a:r>
              <a:rPr lang="cs-CZ" sz="1600" dirty="0">
                <a:solidFill>
                  <a:srgbClr val="C00000"/>
                </a:solidFill>
              </a:rPr>
              <a:t>. Karviná: SU OPF. </a:t>
            </a:r>
          </a:p>
          <a:p>
            <a:r>
              <a:rPr lang="cs-CZ" sz="1600" dirty="0"/>
              <a:t>MADURA, J., 2017.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13th </a:t>
            </a:r>
            <a:r>
              <a:rPr lang="cs-CZ" sz="1600" dirty="0" err="1"/>
              <a:t>ed</a:t>
            </a:r>
            <a:r>
              <a:rPr lang="cs-CZ" sz="1600" dirty="0"/>
              <a:t>. Boston: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978-1-337-09973-8.</a:t>
            </a:r>
          </a:p>
          <a:p>
            <a:r>
              <a:rPr lang="cs-CZ" sz="1600" dirty="0"/>
              <a:t>BUTLER, K.C., 2016. </a:t>
            </a:r>
            <a:r>
              <a:rPr lang="cs-CZ" sz="1600" i="1" dirty="0" err="1"/>
              <a:t>Multinational</a:t>
            </a:r>
            <a:r>
              <a:rPr lang="cs-CZ" sz="1600" i="1" dirty="0"/>
              <a:t> Finance: </a:t>
            </a:r>
            <a:r>
              <a:rPr lang="cs-CZ" sz="1600" i="1" dirty="0" err="1"/>
              <a:t>Evaluating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Opportunities</a:t>
            </a:r>
            <a:r>
              <a:rPr lang="cs-CZ" sz="1600" i="1" dirty="0"/>
              <a:t>, </a:t>
            </a:r>
            <a:r>
              <a:rPr lang="cs-CZ" sz="1600" i="1" dirty="0" err="1"/>
              <a:t>Costs</a:t>
            </a:r>
            <a:r>
              <a:rPr lang="cs-CZ" sz="1600" i="1" dirty="0"/>
              <a:t>, and </a:t>
            </a:r>
            <a:r>
              <a:rPr lang="cs-CZ" sz="1600" i="1" dirty="0" err="1"/>
              <a:t>Risks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Operations</a:t>
            </a:r>
            <a:r>
              <a:rPr lang="cs-CZ" sz="1600" i="1" dirty="0"/>
              <a:t>.</a:t>
            </a:r>
            <a:r>
              <a:rPr lang="cs-CZ" sz="1600" dirty="0"/>
              <a:t> 6th </a:t>
            </a:r>
            <a:r>
              <a:rPr lang="cs-CZ" sz="1600" dirty="0" err="1"/>
              <a:t>ed</a:t>
            </a:r>
            <a:r>
              <a:rPr lang="cs-CZ" sz="1600" dirty="0"/>
              <a:t>. New </a:t>
            </a:r>
            <a:r>
              <a:rPr lang="cs-CZ" sz="1600" dirty="0" err="1"/>
              <a:t>Yersey</a:t>
            </a:r>
            <a:r>
              <a:rPr lang="cs-CZ" sz="1600" dirty="0"/>
              <a:t>: John </a:t>
            </a:r>
            <a:r>
              <a:rPr lang="cs-CZ" sz="1600" dirty="0" err="1"/>
              <a:t>Wiley</a:t>
            </a:r>
            <a:r>
              <a:rPr lang="cs-CZ" sz="1600" dirty="0"/>
              <a:t> &amp; </a:t>
            </a:r>
            <a:r>
              <a:rPr lang="cs-CZ" sz="1600" dirty="0" err="1"/>
              <a:t>Sons</a:t>
            </a:r>
            <a:r>
              <a:rPr lang="cs-CZ" sz="1600" dirty="0"/>
              <a:t>. ISBN 978-1-119-21968-2.</a:t>
            </a:r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1600" dirty="0"/>
              <a:t>Doporučená:</a:t>
            </a:r>
          </a:p>
          <a:p>
            <a:r>
              <a:rPr lang="cs-CZ" sz="1600" dirty="0"/>
              <a:t>MADURA, J. a R. FOX, 2016.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4th </a:t>
            </a:r>
            <a:r>
              <a:rPr lang="cs-CZ" sz="1600" dirty="0" err="1"/>
              <a:t>ed</a:t>
            </a:r>
            <a:r>
              <a:rPr lang="cs-CZ" sz="1600" dirty="0"/>
              <a:t>. Hampshire: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978-1-4737-2550-8.</a:t>
            </a:r>
          </a:p>
          <a:p>
            <a:r>
              <a:rPr lang="cs-CZ" sz="1600" dirty="0"/>
              <a:t>RŮČKOVÁ, P. a M. ROUBÍČKOVÁ, 2012. </a:t>
            </a:r>
            <a:r>
              <a:rPr lang="cs-CZ" sz="1600" i="1" dirty="0"/>
              <a:t>Finanční management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978-80-247-4047-8.</a:t>
            </a:r>
          </a:p>
          <a:p>
            <a:r>
              <a:rPr lang="cs-CZ" sz="1600" dirty="0"/>
              <a:t>SHAPIRO, A.C., 2013.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10th </a:t>
            </a:r>
            <a:r>
              <a:rPr lang="cs-CZ" sz="1600" dirty="0" err="1"/>
              <a:t>ed</a:t>
            </a:r>
            <a:r>
              <a:rPr lang="cs-CZ" sz="1600" dirty="0"/>
              <a:t>. </a:t>
            </a:r>
            <a:r>
              <a:rPr lang="cs-CZ" sz="1600" dirty="0" err="1"/>
              <a:t>Wiley</a:t>
            </a:r>
            <a:r>
              <a:rPr lang="cs-CZ" sz="1600" dirty="0"/>
              <a:t>. ISBN 978-1-118-57238-2.</a:t>
            </a:r>
            <a:endParaRPr lang="cs-CZ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305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simakova@opf.slu.cz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pondělí	10:45 – 12:40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čtvrtek	8:00 – 9:00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po předchozí domluvě mailem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8514</TotalTime>
  <Words>820</Words>
  <Application>Microsoft Office PowerPoint</Application>
  <PresentationFormat>Předvádění na obrazovce (16:9)</PresentationFormat>
  <Paragraphs>118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Mezinárodní finanční management</vt:lpstr>
      <vt:lpstr>Obsah kurzu</vt:lpstr>
      <vt:lpstr>Podmínky absolvování předmětu</vt:lpstr>
      <vt:lpstr>Průběžný test (20 bodů)</vt:lpstr>
      <vt:lpstr>Aplikační otázky (20 bodů)</vt:lpstr>
      <vt:lpstr>Zkouška (60 bodů)</vt:lpstr>
      <vt:lpstr>Literatura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160</cp:revision>
  <cp:lastPrinted>2017-02-22T12:09:42Z</cp:lastPrinted>
  <dcterms:created xsi:type="dcterms:W3CDTF">2016-07-06T15:42:34Z</dcterms:created>
  <dcterms:modified xsi:type="dcterms:W3CDTF">2025-02-23T20:13:19Z</dcterms:modified>
</cp:coreProperties>
</file>