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329" r:id="rId3"/>
    <p:sldId id="367" r:id="rId4"/>
    <p:sldId id="369" r:id="rId5"/>
    <p:sldId id="371" r:id="rId6"/>
    <p:sldId id="375" r:id="rId7"/>
    <p:sldId id="374" r:id="rId8"/>
    <p:sldId id="376" r:id="rId9"/>
    <p:sldId id="377" r:id="rId10"/>
    <p:sldId id="378" r:id="rId11"/>
    <p:sldId id="379" r:id="rId12"/>
    <p:sldId id="380" r:id="rId13"/>
    <p:sldId id="383" r:id="rId14"/>
    <p:sldId id="384" r:id="rId15"/>
    <p:sldId id="387" r:id="rId16"/>
    <p:sldId id="368" r:id="rId17"/>
    <p:sldId id="388" r:id="rId18"/>
    <p:sldId id="282" r:id="rId19"/>
    <p:sldId id="273" r:id="rId20"/>
    <p:sldId id="274" r:id="rId21"/>
    <p:sldId id="275" r:id="rId22"/>
    <p:sldId id="276" r:id="rId23"/>
    <p:sldId id="277" r:id="rId24"/>
    <p:sldId id="280" r:id="rId25"/>
    <p:sldId id="278" r:id="rId26"/>
    <p:sldId id="279" r:id="rId27"/>
    <p:sldId id="281" r:id="rId28"/>
    <p:sldId id="286" r:id="rId29"/>
    <p:sldId id="294" r:id="rId30"/>
    <p:sldId id="389" r:id="rId31"/>
    <p:sldId id="330" r:id="rId32"/>
    <p:sldId id="331" r:id="rId33"/>
    <p:sldId id="332" r:id="rId34"/>
    <p:sldId id="335" r:id="rId35"/>
    <p:sldId id="336" r:id="rId36"/>
    <p:sldId id="339" r:id="rId37"/>
    <p:sldId id="340" r:id="rId38"/>
    <p:sldId id="348" r:id="rId39"/>
    <p:sldId id="349" r:id="rId40"/>
    <p:sldId id="350" r:id="rId41"/>
    <p:sldId id="352" r:id="rId42"/>
    <p:sldId id="354" r:id="rId43"/>
    <p:sldId id="356" r:id="rId44"/>
    <p:sldId id="357" r:id="rId45"/>
    <p:sldId id="358" r:id="rId46"/>
    <p:sldId id="359" r:id="rId47"/>
    <p:sldId id="360" r:id="rId48"/>
    <p:sldId id="361" r:id="rId49"/>
    <p:sldId id="363" r:id="rId50"/>
    <p:sldId id="364" r:id="rId51"/>
    <p:sldId id="365" r:id="rId52"/>
    <p:sldId id="295" r:id="rId5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p:cViewPr varScale="1">
        <p:scale>
          <a:sx n="151" d="100"/>
          <a:sy n="151" d="100"/>
        </p:scale>
        <p:origin x="396" y="13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AA2C2EC-02D1-45BE-B2E9-3575D82216E5}" type="datetimeFigureOut">
              <a:rPr lang="cs-CZ" smtClean="0"/>
              <a:t>19.03.2025</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D7B78EF-36C3-4138-A357-245E0C698DFB}" type="slidenum">
              <a:rPr lang="cs-CZ" smtClean="0"/>
              <a:t>‹#›</a:t>
            </a:fld>
            <a:endParaRPr lang="cs-CZ"/>
          </a:p>
        </p:txBody>
      </p:sp>
    </p:spTree>
    <p:extLst>
      <p:ext uri="{BB962C8B-B14F-4D97-AF65-F5344CB8AC3E}">
        <p14:creationId xmlns:p14="http://schemas.microsoft.com/office/powerpoint/2010/main" val="117252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19.03.2025</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1686162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187719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588978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078332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963591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811040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303962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974773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28367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2739993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1507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953646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140428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9041213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3831287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297604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8765863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3884194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0630716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9987245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969242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074858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8492334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118443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7977327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9248045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34311990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6769455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734160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6248415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11053753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1413734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2608330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8542790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23948134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41193092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40733538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3113442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37027593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14261287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17035905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41420463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15453574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2123885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22147071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51</a:t>
            </a:fld>
            <a:endParaRPr lang="cs-CZ"/>
          </a:p>
        </p:txBody>
      </p:sp>
    </p:spTree>
    <p:extLst>
      <p:ext uri="{BB962C8B-B14F-4D97-AF65-F5344CB8AC3E}">
        <p14:creationId xmlns:p14="http://schemas.microsoft.com/office/powerpoint/2010/main" val="37017840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52</a:t>
            </a:fld>
            <a:endParaRPr lang="cs-CZ"/>
          </a:p>
        </p:txBody>
      </p:sp>
    </p:spTree>
    <p:extLst>
      <p:ext uri="{BB962C8B-B14F-4D97-AF65-F5344CB8AC3E}">
        <p14:creationId xmlns:p14="http://schemas.microsoft.com/office/powerpoint/2010/main" val="1651149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854941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454945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70684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988302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gap.cz/cs/egap-v-cislech"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Management krátkodobých mezinárodních aktiv a pasiv</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FIU/MFM</a:t>
            </a:r>
          </a:p>
          <a:p>
            <a:pPr algn="r"/>
            <a:r>
              <a:rPr lang="cs-CZ" altLang="cs-CZ" sz="900" dirty="0">
                <a:solidFill>
                  <a:srgbClr val="307871"/>
                </a:solidFill>
                <a:latin typeface="Times New Roman" panose="02020603050405020304" pitchFamily="18" charset="0"/>
                <a:cs typeface="Times New Roman" panose="02020603050405020304" pitchFamily="18" charset="0"/>
              </a:rPr>
              <a:t>Ing. Jana Šimáková, Ph.D.</a:t>
            </a:r>
          </a:p>
          <a:p>
            <a:pPr algn="r"/>
            <a:r>
              <a:rPr lang="pl-PL" altLang="cs-CZ" sz="9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MNC může financovat zahraniční obchod přes </a:t>
            </a:r>
            <a:r>
              <a:rPr lang="cs-CZ" sz="2000"/>
              <a:t>krátkodobé půjčky. </a:t>
            </a:r>
            <a:endParaRPr lang="cs-CZ" sz="2000" dirty="0"/>
          </a:p>
          <a:p>
            <a:pPr>
              <a:buClr>
                <a:srgbClr val="307871"/>
              </a:buClr>
            </a:pPr>
            <a:endParaRPr lang="cs-CZ" sz="2000" dirty="0"/>
          </a:p>
          <a:p>
            <a:pPr>
              <a:buClr>
                <a:srgbClr val="307871"/>
              </a:buClr>
            </a:pPr>
            <a:r>
              <a:rPr lang="cs-CZ" sz="2000" dirty="0"/>
              <a:t>Výhodou tohoto nástroje je obvykle nižší úroková sazba. </a:t>
            </a:r>
          </a:p>
          <a:p>
            <a:pPr>
              <a:buClr>
                <a:srgbClr val="307871"/>
              </a:buClr>
            </a:pPr>
            <a:endParaRPr lang="cs-CZ" sz="2000" dirty="0"/>
          </a:p>
          <a:p>
            <a:pPr>
              <a:buClr>
                <a:srgbClr val="307871"/>
              </a:buClr>
            </a:pPr>
            <a:r>
              <a:rPr lang="cs-CZ" sz="2000" dirty="0"/>
              <a:t>Tento druh financování je však častokrát dostupný jen pro větší podniky.</a:t>
            </a:r>
          </a:p>
        </p:txBody>
      </p:sp>
      <p:sp>
        <p:nvSpPr>
          <p:cNvPr id="6" name="Nadpis 5"/>
          <p:cNvSpPr>
            <a:spLocks noGrp="1"/>
          </p:cNvSpPr>
          <p:nvPr>
            <p:ph type="title"/>
          </p:nvPr>
        </p:nvSpPr>
        <p:spPr>
          <a:xfrm>
            <a:off x="179512" y="195486"/>
            <a:ext cx="7416824" cy="507703"/>
          </a:xfrm>
        </p:spPr>
        <p:txBody>
          <a:bodyPr/>
          <a:lstStyle/>
          <a:p>
            <a:r>
              <a:rPr lang="cs-CZ" b="1" dirty="0"/>
              <a:t>Půjčky na finančním trhu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184885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Mezi nástroje, které představují kombinaci financování a jisté formy zajištění rizik, patří tzv. dokumentární platby. </a:t>
            </a:r>
          </a:p>
          <a:p>
            <a:pPr>
              <a:buClr>
                <a:srgbClr val="307871"/>
              </a:buClr>
            </a:pPr>
            <a:endParaRPr lang="cs-CZ" sz="2000" dirty="0"/>
          </a:p>
          <a:p>
            <a:pPr>
              <a:buClr>
                <a:srgbClr val="307871"/>
              </a:buClr>
            </a:pPr>
            <a:r>
              <a:rPr lang="cs-CZ" sz="2000" dirty="0"/>
              <a:t>Nejvyužívanějšími nástroji jsou:</a:t>
            </a:r>
          </a:p>
          <a:p>
            <a:pPr lvl="1">
              <a:buClr>
                <a:srgbClr val="307871"/>
              </a:buClr>
            </a:pPr>
            <a:r>
              <a:rPr lang="cs-CZ" sz="1600" dirty="0"/>
              <a:t>dokumentární inkaso </a:t>
            </a:r>
          </a:p>
          <a:p>
            <a:pPr lvl="1">
              <a:buClr>
                <a:srgbClr val="307871"/>
              </a:buClr>
            </a:pPr>
            <a:r>
              <a:rPr lang="cs-CZ" sz="1600" dirty="0"/>
              <a:t>dokumentární akreditiv.</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en-US" b="1" dirty="0" err="1"/>
              <a:t>Platebně-zajišťovací</a:t>
            </a:r>
            <a:r>
              <a:rPr lang="en-US" b="1" dirty="0"/>
              <a:t> </a:t>
            </a:r>
            <a:r>
              <a:rPr lang="en-US" b="1" dirty="0" err="1"/>
              <a:t>nástroje</a:t>
            </a:r>
            <a:r>
              <a:rPr lang="en-US" b="1" dirty="0"/>
              <a:t> </a:t>
            </a:r>
            <a:r>
              <a:rPr lang="en-US" b="1" dirty="0" err="1"/>
              <a:t>financování</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45157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Dokumentární inkaso představuje příkaz klienta (příkazce, prodávajícího) bance, aby pro něj vyinkasovala u kupujícího určité plnění proti předání stanovených dokumentů. </a:t>
            </a:r>
          </a:p>
          <a:p>
            <a:pPr>
              <a:buClr>
                <a:srgbClr val="307871"/>
              </a:buClr>
            </a:pPr>
            <a:endParaRPr lang="cs-CZ" sz="2000" dirty="0"/>
          </a:p>
          <a:p>
            <a:pPr>
              <a:buClr>
                <a:srgbClr val="307871"/>
              </a:buClr>
            </a:pPr>
            <a:r>
              <a:rPr lang="cs-CZ" sz="2000" dirty="0"/>
              <a:t>Je to nástroj s nižším rizikem, jako nástroje založené pouze na hladké platbě, přesto však exportérovi neposkytne jistotu zaplacení kupní ceny, protože inkasující banka nepřebírá žádný závazek. </a:t>
            </a:r>
          </a:p>
          <a:p>
            <a:pPr lvl="1">
              <a:buClr>
                <a:srgbClr val="307871"/>
              </a:buClr>
            </a:pPr>
            <a:r>
              <a:rPr lang="cs-CZ" sz="1600" dirty="0"/>
              <a:t>Dokumentární inkaso je z hlediska míry rizika relativně výhodnější pro importéra, kterému umožňuje platit až při převzetí dokumentů, tzn. většinou po doručení zboží. </a:t>
            </a:r>
          </a:p>
          <a:p>
            <a:pPr lvl="1">
              <a:buClr>
                <a:srgbClr val="307871"/>
              </a:buClr>
            </a:pPr>
            <a:r>
              <a:rPr lang="cs-CZ" sz="1600" dirty="0"/>
              <a:t>Jedná se o středně rizikový nástroj financování zahraničního obchodu vhodný pro méně riziková teritoria a obchodní transakce mezi důvěrně známými obchodními partneři. </a:t>
            </a:r>
          </a:p>
          <a:p>
            <a:pPr lvl="1">
              <a:buClr>
                <a:srgbClr val="307871"/>
              </a:buClr>
            </a:pPr>
            <a:r>
              <a:rPr lang="cs-CZ" sz="1600" dirty="0"/>
              <a:t>Jeho použití je relativně málo nákladné a také jednoduché.</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Dokumentární inkaso</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600192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inkasní pohledávka je pohledávkou klienta (příkazce), banka odpovídá pouze za správné provedení inkasních úkonů,</a:t>
            </a:r>
          </a:p>
          <a:p>
            <a:pPr lvl="0"/>
            <a:r>
              <a:rPr lang="cs-CZ" sz="2000" dirty="0"/>
              <a:t>banka nemá povinnost kontrolovat dokumenty – kontrolována je pouze kompletnost sady inkasních dokumentů,</a:t>
            </a:r>
          </a:p>
          <a:p>
            <a:pPr lvl="0"/>
            <a:r>
              <a:rPr lang="cs-CZ" sz="2000" dirty="0"/>
              <a:t>banka nepřejímá žádnou záruku za zaplacení,</a:t>
            </a:r>
          </a:p>
          <a:p>
            <a:pPr lvl="0"/>
            <a:r>
              <a:rPr lang="cs-CZ" sz="2000" dirty="0"/>
              <a:t>banka vysílající ani banka inkasní nemá možnost plnění vynutit, nelze vyloučit riziko nepřevzetí zboží ani jeho nezaplacení,</a:t>
            </a:r>
          </a:p>
          <a:p>
            <a:pPr lvl="0"/>
            <a:r>
              <a:rPr lang="cs-CZ" sz="2000" dirty="0"/>
              <a:t>dodatečné storno platby ze strany kupujícího je vyloučeno, v případě vadné zásilky zůstává kupujícímu právo uplatnit vůči prodávajícímu reklamaci.</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Omezení dokumentárního inkasa</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543624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Dokumentární akreditiv představuje písemný závazek banky vystavený na základě žádosti jejího klienta (příkazce, kupujícího), že poskytne třetí osobě nebo na její řad určité plnění stanovené akreditivem do výše akreditivní částky proti dokumentům předloženým v rámci platnosti akreditivu a odpovídajícím všem jeho podmínkám, jestliže beneficient předloží včas požadované dokumenty a splní veškeré akreditivní podmínky. </a:t>
            </a:r>
          </a:p>
          <a:p>
            <a:pPr>
              <a:buClr>
                <a:srgbClr val="307871"/>
              </a:buClr>
            </a:pPr>
            <a:r>
              <a:rPr lang="cs-CZ" sz="2000" dirty="0"/>
              <a:t>Pokud exportér splní všechny podmínky dodání zboží, (ve srovnání s dokumentárním inkasem) závazek zaplatit nese banka.  </a:t>
            </a:r>
          </a:p>
          <a:p>
            <a:pPr lvl="1">
              <a:buClr>
                <a:srgbClr val="307871"/>
              </a:buClr>
            </a:pPr>
            <a:r>
              <a:rPr lang="cs-CZ" sz="1600" dirty="0"/>
              <a:t>Exportér má tak jisté zaplacení dohodnuté ceny, proto se tento nástroj využívá v případech, kdy je zvýšené riziko platební neschopnosti nebo nevůle kupujícího. </a:t>
            </a:r>
          </a:p>
          <a:p>
            <a:pPr lvl="1">
              <a:buClr>
                <a:srgbClr val="307871"/>
              </a:buClr>
            </a:pPr>
            <a:r>
              <a:rPr lang="cs-CZ" sz="1600" dirty="0"/>
              <a:t>Pro importéra je výhodný z hlediska toho, že má jistotu, že platba proběhne až po předání vlastnických práv ke zboží a dokumentů stanovených akreditivem. </a:t>
            </a:r>
          </a:p>
          <a:p>
            <a:pPr lvl="1">
              <a:buClr>
                <a:srgbClr val="307871"/>
              </a:buClr>
            </a:pPr>
            <a:r>
              <a:rPr lang="cs-CZ" sz="1600" dirty="0"/>
              <a:t>Nevýhodou je vyšší nákladovost a administrativní náročnost.</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Dokumentární akreditiv</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749142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princip neodvolatelnosti - banky jsou vázány poskytnout plnění, pokud jim budou předloženy řádné dokumenty, které odpovídají akreditivním podmínkám </a:t>
            </a:r>
          </a:p>
          <a:p>
            <a:pPr lvl="0"/>
            <a:endParaRPr lang="cs-CZ" sz="2000" dirty="0"/>
          </a:p>
          <a:p>
            <a:pPr lvl="0"/>
            <a:r>
              <a:rPr lang="cs-CZ" sz="2000" dirty="0"/>
              <a:t>princip nezávislosti na ostatních smluvních vztazích - dokumentární akreditiv je nezávislý na kupní smlouvě, popřípadě na dalších smlouvách, se kterými věcně souvisí</a:t>
            </a:r>
          </a:p>
          <a:p>
            <a:pPr lvl="0"/>
            <a:endParaRPr lang="cs-CZ" sz="2000" dirty="0"/>
          </a:p>
          <a:p>
            <a:pPr lvl="0"/>
            <a:r>
              <a:rPr lang="cs-CZ" sz="2000" dirty="0"/>
              <a:t>vyloučení odpovědnosti bank - banky nepřebírají odpovědnost za formu, přesnost, pravost nebo právní účinnost jakéhokoliv dokumentu</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Principy dokumentárního akreditivu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309045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4294967295"/>
            <p:extLst/>
          </p:nvPr>
        </p:nvGraphicFramePr>
        <p:xfrm>
          <a:off x="1763688" y="678751"/>
          <a:ext cx="5107181" cy="4108961"/>
        </p:xfrm>
        <a:graphic>
          <a:graphicData uri="http://schemas.openxmlformats.org/drawingml/2006/table">
            <a:tbl>
              <a:tblPr firstRow="1" firstCol="1" lastRow="1" lastCol="1" bandRow="1" bandCol="1"/>
              <a:tblGrid>
                <a:gridCol w="1027596">
                  <a:extLst>
                    <a:ext uri="{9D8B030D-6E8A-4147-A177-3AD203B41FA5}">
                      <a16:colId xmlns:a16="http://schemas.microsoft.com/office/drawing/2014/main" val="20000"/>
                    </a:ext>
                  </a:extLst>
                </a:gridCol>
                <a:gridCol w="898797">
                  <a:extLst>
                    <a:ext uri="{9D8B030D-6E8A-4147-A177-3AD203B41FA5}">
                      <a16:colId xmlns:a16="http://schemas.microsoft.com/office/drawing/2014/main" val="20001"/>
                    </a:ext>
                  </a:extLst>
                </a:gridCol>
                <a:gridCol w="1019196">
                  <a:extLst>
                    <a:ext uri="{9D8B030D-6E8A-4147-A177-3AD203B41FA5}">
                      <a16:colId xmlns:a16="http://schemas.microsoft.com/office/drawing/2014/main" val="20002"/>
                    </a:ext>
                  </a:extLst>
                </a:gridCol>
                <a:gridCol w="1041596">
                  <a:extLst>
                    <a:ext uri="{9D8B030D-6E8A-4147-A177-3AD203B41FA5}">
                      <a16:colId xmlns:a16="http://schemas.microsoft.com/office/drawing/2014/main" val="20003"/>
                    </a:ext>
                  </a:extLst>
                </a:gridCol>
                <a:gridCol w="1119996">
                  <a:extLst>
                    <a:ext uri="{9D8B030D-6E8A-4147-A177-3AD203B41FA5}">
                      <a16:colId xmlns:a16="http://schemas.microsoft.com/office/drawing/2014/main" val="20004"/>
                    </a:ext>
                  </a:extLst>
                </a:gridCol>
              </a:tblGrid>
              <a:tr h="184799">
                <a:tc>
                  <a:txBody>
                    <a:bodyPr/>
                    <a:lstStyle/>
                    <a:p>
                      <a:pPr marL="180340" algn="ctr">
                        <a:lnSpc>
                          <a:spcPct val="115000"/>
                        </a:lnSpc>
                        <a:spcAft>
                          <a:spcPts val="0"/>
                        </a:spcAft>
                      </a:pPr>
                      <a:r>
                        <a:rPr lang="cs-CZ" sz="1000" b="1"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Metoda placení</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05410" algn="ctr">
                        <a:lnSpc>
                          <a:spcPct val="97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Čas platby</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44780" algn="ctr">
                        <a:lnSpc>
                          <a:spcPct val="97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Dodávka zboží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Riziko exportéra</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Riziko importéra</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10046">
                <a:tc>
                  <a:txBody>
                    <a:bodyPr/>
                    <a:lstStyle/>
                    <a:p>
                      <a:pPr marL="180340" algn="ctr">
                        <a:lnSpc>
                          <a:spcPct val="115000"/>
                        </a:lnSpc>
                        <a:spcAft>
                          <a:spcPts val="0"/>
                        </a:spcAft>
                      </a:pPr>
                      <a:r>
                        <a:rPr lang="cs-CZ" sz="1000" b="1"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Dodavatelský úvěr</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05410" algn="ctr">
                        <a:lnSpc>
                          <a:spcPct val="97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Závisí od dohody</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44780" algn="ctr">
                        <a:lnSpc>
                          <a:spcPct val="97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Před zaplacením</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Vysoké, závisí na importérovi, zda zaplatí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0046">
                <a:tc>
                  <a:txBody>
                    <a:bodyPr/>
                    <a:lstStyle/>
                    <a:p>
                      <a:pPr marL="180340" algn="ctr">
                        <a:lnSpc>
                          <a:spcPct val="115000"/>
                        </a:lnSpc>
                        <a:spcAft>
                          <a:spcPts val="0"/>
                        </a:spcAft>
                      </a:pPr>
                      <a:r>
                        <a:rPr lang="cs-CZ" sz="1000" b="1"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Odběratelský úvěr</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Před odesláním zboží</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Závisí výhradně na exportérovi, zda a jak dodá zboží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7614">
                <a:tc>
                  <a:txBody>
                    <a:bodyPr/>
                    <a:lstStyle/>
                    <a:p>
                      <a:pPr marL="180340"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Zásilka</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 čase dalšího prodeje zboží importérem </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Před zaplacením</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Vyšší, povoluje další prodej zboží před zaplacením exportérovi</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51421">
                <a:tc>
                  <a:txBody>
                    <a:bodyPr/>
                    <a:lstStyle/>
                    <a:p>
                      <a:pPr marL="180340" algn="ctr">
                        <a:lnSpc>
                          <a:spcPct val="96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Směnka</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 čase splatnosti směnky</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Může být před i po realizaci platby</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ts val="965"/>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Riziko nezaplacení směnky</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Stejné jako předcházející, importér však může očekávat dodávku i před zaplacením</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0031">
                <a:tc>
                  <a:txBody>
                    <a:bodyPr/>
                    <a:lstStyle/>
                    <a:p>
                      <a:pPr marL="180340"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Dokumentární inkaso</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Při odeslání zboží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Nižší</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Velmi nízké</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09517">
                <a:tc>
                  <a:txBody>
                    <a:bodyPr/>
                    <a:lstStyle/>
                    <a:p>
                      <a:pPr marL="180340"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Dokumentární akreditiv</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Při odeslání zboží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Velmi nízké nebo žádné, závislé na podmínkách úvěru</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Žádné riziko odeslání zboží, ale riziko přepravy zboží závislé na exportérovi</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Nadpis 5"/>
          <p:cNvSpPr>
            <a:spLocks noGrp="1"/>
          </p:cNvSpPr>
          <p:nvPr>
            <p:ph type="title"/>
          </p:nvPr>
        </p:nvSpPr>
        <p:spPr>
          <a:xfrm>
            <a:off x="179512" y="195486"/>
            <a:ext cx="8964488" cy="507703"/>
          </a:xfrm>
        </p:spPr>
        <p:txBody>
          <a:bodyPr/>
          <a:lstStyle/>
          <a:p>
            <a:r>
              <a:rPr lang="cs-CZ" b="1" dirty="0"/>
              <a:t>Platební </a:t>
            </a:r>
            <a:r>
              <a:rPr lang="en-US" b="1" dirty="0" err="1"/>
              <a:t>metod</a:t>
            </a:r>
            <a:r>
              <a:rPr lang="cs-CZ" b="1" dirty="0"/>
              <a:t>y</a:t>
            </a:r>
            <a:r>
              <a:rPr lang="en-US" b="1" dirty="0"/>
              <a:t> </a:t>
            </a:r>
            <a:r>
              <a:rPr lang="en-US" b="1" dirty="0" err="1"/>
              <a:t>za</a:t>
            </a:r>
            <a:r>
              <a:rPr lang="en-US" b="1" dirty="0"/>
              <a:t> </a:t>
            </a:r>
            <a:r>
              <a:rPr lang="en-US" b="1" dirty="0" err="1"/>
              <a:t>dodávku</a:t>
            </a:r>
            <a:r>
              <a:rPr lang="en-US" b="1" dirty="0"/>
              <a:t> v </a:t>
            </a:r>
            <a:r>
              <a:rPr lang="en-US" b="1" dirty="0" err="1"/>
              <a:t>rámci</a:t>
            </a:r>
            <a:r>
              <a:rPr lang="en-US" b="1" dirty="0"/>
              <a:t> </a:t>
            </a:r>
            <a:r>
              <a:rPr lang="en-US" b="1" dirty="0" err="1"/>
              <a:t>zahraničního</a:t>
            </a:r>
            <a:r>
              <a:rPr lang="en-US" b="1" dirty="0"/>
              <a:t> </a:t>
            </a:r>
            <a:r>
              <a:rPr lang="en-US" b="1" dirty="0" err="1"/>
              <a:t>obchodu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054615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703189"/>
            <a:ext cx="8856984" cy="3672408"/>
          </a:xfrm>
          <a:prstGeom prst="rect">
            <a:avLst/>
          </a:prstGeom>
        </p:spPr>
        <p:txBody>
          <a:bodyPr>
            <a:noAutofit/>
          </a:bodyPr>
          <a:lstStyle/>
          <a:p>
            <a:pPr lvl="0"/>
            <a:r>
              <a:rPr lang="cs-CZ" sz="2000" dirty="0"/>
              <a:t>Exportní/importní banka 	</a:t>
            </a:r>
          </a:p>
          <a:p>
            <a:pPr lvl="1"/>
            <a:r>
              <a:rPr lang="cs-CZ" sz="1600" dirty="0"/>
              <a:t>poskytuje půjčky malým a středním podnikům. Financování exportní bankou nesmí přesáhnout 50 –85 % hodnoty exportu. </a:t>
            </a:r>
          </a:p>
          <a:p>
            <a:pPr lvl="1"/>
            <a:r>
              <a:rPr lang="cs-CZ" sz="1600" dirty="0"/>
              <a:t>Doba splatnosti úvěru bývá delší než jeden  rok. </a:t>
            </a:r>
          </a:p>
          <a:p>
            <a:pPr lvl="1"/>
            <a:r>
              <a:rPr lang="cs-CZ" sz="1600" dirty="0"/>
              <a:t>Úvěr je poskytován pouze podnikům, které nemohou získat kapitál z jiných zdrojů. </a:t>
            </a:r>
          </a:p>
          <a:p>
            <a:pPr lvl="1"/>
            <a:r>
              <a:rPr lang="cs-CZ" sz="1600" dirty="0"/>
              <a:t>Poskytnutí úvěru je podmíněno pojištěním exportu. </a:t>
            </a:r>
          </a:p>
          <a:p>
            <a:endParaRPr lang="cs-CZ" sz="2000" dirty="0"/>
          </a:p>
          <a:p>
            <a:r>
              <a:rPr lang="cs-CZ" sz="2000" dirty="0"/>
              <a:t>Pojišťovna exportních úvěrů </a:t>
            </a:r>
          </a:p>
          <a:p>
            <a:pPr lvl="1"/>
            <a:r>
              <a:rPr lang="cs-CZ" sz="1600" dirty="0"/>
              <a:t>chrání před nepříznivými dopady politických, teritoriálních a komerčních rizik</a:t>
            </a:r>
          </a:p>
          <a:p>
            <a:pPr lvl="0"/>
            <a:endParaRPr lang="cs-CZ" sz="2000" dirty="0"/>
          </a:p>
          <a:p>
            <a:pPr lvl="0"/>
            <a:r>
              <a:rPr lang="cs-CZ" sz="2000" dirty="0"/>
              <a:t>Exportní agentura </a:t>
            </a:r>
          </a:p>
          <a:p>
            <a:pPr lvl="1"/>
            <a:r>
              <a:rPr lang="cs-CZ" sz="1600" dirty="0"/>
              <a:t>neposkytuje přímé finanční prostředky, ale podporuje export přes poradenství ohledně záruk, pojištění, znalostí situace na vybraném trhu, atd.</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Instituce podporující zahraniční obchod</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046227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fontAlgn="base"/>
            <a:r>
              <a:rPr lang="cs-CZ" sz="1800" dirty="0"/>
              <a:t>Přímá podpora</a:t>
            </a:r>
          </a:p>
          <a:p>
            <a:pPr lvl="1" fontAlgn="base"/>
            <a:r>
              <a:rPr lang="cs-CZ" sz="1400" dirty="0"/>
              <a:t>Financování a pojišťování exportu se státní podporou.</a:t>
            </a:r>
          </a:p>
          <a:p>
            <a:pPr lvl="1" fontAlgn="base"/>
            <a:r>
              <a:rPr lang="cs-CZ" sz="1400" dirty="0"/>
              <a:t>EGAP, ČEB</a:t>
            </a:r>
          </a:p>
          <a:p>
            <a:pPr marL="0" indent="0" fontAlgn="base">
              <a:buNone/>
            </a:pPr>
            <a:r>
              <a:rPr lang="cs-CZ" sz="1800" dirty="0"/>
              <a:t> </a:t>
            </a:r>
          </a:p>
          <a:p>
            <a:pPr fontAlgn="base"/>
            <a:r>
              <a:rPr lang="cs-CZ" sz="1800" dirty="0"/>
              <a:t>Nepřímá podpora</a:t>
            </a:r>
          </a:p>
          <a:p>
            <a:pPr lvl="1" fontAlgn="base"/>
            <a:r>
              <a:rPr lang="cs-CZ" sz="1400" dirty="0"/>
              <a:t>Nefinanční pomoc, zejména poskytování informací, zjišťování obchodních příležitostí, asistence v zahraničí, poradenství, monitorování zahraničního trhu a obchodních podmínek nebo zprostředkování kontaktů s potenciálními obchodními partnery. </a:t>
            </a:r>
          </a:p>
          <a:p>
            <a:pPr lvl="1" fontAlgn="base"/>
            <a:r>
              <a:rPr lang="cs-CZ" sz="1400" dirty="0" err="1"/>
              <a:t>CzechTrade</a:t>
            </a:r>
            <a:endParaRPr lang="cs-CZ" sz="1800"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Podpora exportu v České republice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10273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Ministerstvo průmyslu a obchodu (MPO)</a:t>
            </a:r>
          </a:p>
          <a:p>
            <a:r>
              <a:rPr lang="cs-CZ" sz="1800" dirty="0"/>
              <a:t>Česká exportní banka (ČEB)</a:t>
            </a:r>
          </a:p>
          <a:p>
            <a:r>
              <a:rPr lang="cs-CZ" sz="1800" dirty="0"/>
              <a:t>Exportní garanční a pojišťovací společnost (EGAP)</a:t>
            </a:r>
          </a:p>
          <a:p>
            <a:r>
              <a:rPr lang="cs-CZ" sz="1800" dirty="0" err="1"/>
              <a:t>CzechTrade</a:t>
            </a:r>
            <a:endParaRPr lang="cs-CZ" sz="1800" dirty="0"/>
          </a:p>
          <a:p>
            <a:endParaRPr lang="cs-CZ" sz="1800" b="1" dirty="0"/>
          </a:p>
          <a:p>
            <a:endParaRPr lang="cs-CZ" sz="1800" b="1"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Stěžejní instituce pro podporu exportu v České republice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84598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Management financování zahraničního obchodu</a:t>
            </a:r>
          </a:p>
          <a:p>
            <a:pPr>
              <a:buClr>
                <a:srgbClr val="307871"/>
              </a:buClr>
            </a:pPr>
            <a:endParaRPr lang="cs-CZ" sz="2000" dirty="0"/>
          </a:p>
          <a:p>
            <a:pPr>
              <a:buClr>
                <a:srgbClr val="307871"/>
              </a:buClr>
            </a:pPr>
            <a:r>
              <a:rPr lang="cs-CZ" sz="2000" dirty="0"/>
              <a:t>Management krátkodobého financování na mezinárodních finančních trzích</a:t>
            </a:r>
          </a:p>
          <a:p>
            <a:pPr>
              <a:buClr>
                <a:srgbClr val="307871"/>
              </a:buClr>
            </a:pPr>
            <a:endParaRPr lang="cs-CZ" sz="2000" dirty="0"/>
          </a:p>
          <a:p>
            <a:pPr>
              <a:buClr>
                <a:srgbClr val="307871"/>
              </a:buClr>
            </a:pPr>
            <a:r>
              <a:rPr lang="cs-CZ" sz="2000" dirty="0"/>
              <a:t>Mezinárodní cash management</a:t>
            </a:r>
          </a:p>
        </p:txBody>
      </p:sp>
      <p:sp>
        <p:nvSpPr>
          <p:cNvPr id="6" name="Nadpis 5"/>
          <p:cNvSpPr>
            <a:spLocks noGrp="1"/>
          </p:cNvSpPr>
          <p:nvPr>
            <p:ph type="title"/>
          </p:nvPr>
        </p:nvSpPr>
        <p:spPr>
          <a:xfrm>
            <a:off x="179512" y="195486"/>
            <a:ext cx="8136904" cy="507703"/>
          </a:xfrm>
        </p:spPr>
        <p:txBody>
          <a:bodyPr/>
          <a:lstStyle/>
          <a:p>
            <a:r>
              <a:rPr lang="en-US" b="1" dirty="0"/>
              <a:t>Management </a:t>
            </a:r>
            <a:r>
              <a:rPr lang="en-US" b="1" dirty="0" err="1"/>
              <a:t>krátkodobých</a:t>
            </a:r>
            <a:r>
              <a:rPr lang="en-US" b="1" dirty="0"/>
              <a:t> </a:t>
            </a:r>
            <a:r>
              <a:rPr lang="en-US" b="1" dirty="0" err="1"/>
              <a:t>mezinárodních</a:t>
            </a:r>
            <a:r>
              <a:rPr lang="en-US" b="1" dirty="0"/>
              <a:t> </a:t>
            </a:r>
            <a:r>
              <a:rPr lang="en-US" b="1" dirty="0" err="1"/>
              <a:t>aktiv</a:t>
            </a:r>
            <a:r>
              <a:rPr lang="en-US" b="1" dirty="0"/>
              <a:t> a </a:t>
            </a:r>
            <a:r>
              <a:rPr lang="en-US" b="1" dirty="0" err="1"/>
              <a:t>pasiv</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137641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Hlavní řídící orgán systému proexportní politiky a podpory vývozu v ČR</a:t>
            </a:r>
          </a:p>
          <a:p>
            <a:r>
              <a:rPr lang="cs-CZ" sz="1800" dirty="0"/>
              <a:t>Spolupráce s dalšími orgány státní správy</a:t>
            </a:r>
          </a:p>
          <a:p>
            <a:pPr lvl="1"/>
            <a:r>
              <a:rPr lang="cs-CZ" sz="1400" dirty="0"/>
              <a:t>Ministerstvo financí –  zajišťuje pojištění a zprostředkovává financování vývozu</a:t>
            </a:r>
          </a:p>
          <a:p>
            <a:pPr lvl="1"/>
            <a:r>
              <a:rPr lang="cs-CZ" sz="1400" dirty="0"/>
              <a:t>Ministerstvo zahraničních věcí </a:t>
            </a:r>
          </a:p>
          <a:p>
            <a:pPr lvl="1"/>
            <a:r>
              <a:rPr lang="cs-CZ" sz="1400" dirty="0"/>
              <a:t>Okrajové také Ministerstvo zemědělství nebo Ministerstvo pro místní rozvoj</a:t>
            </a:r>
          </a:p>
          <a:p>
            <a:r>
              <a:rPr lang="cs-CZ" sz="1800" dirty="0"/>
              <a:t>Koncepční dokumenty MPO (směr, vize, cíle a přístupy k proexportní politice státu)</a:t>
            </a:r>
          </a:p>
          <a:p>
            <a:pPr lvl="1"/>
            <a:r>
              <a:rPr lang="cs-CZ" sz="1400" dirty="0"/>
              <a:t>Koncepce proexportní strategie</a:t>
            </a:r>
          </a:p>
          <a:p>
            <a:pPr lvl="1"/>
            <a:r>
              <a:rPr lang="cs-CZ" sz="1400" dirty="0"/>
              <a:t>Exportní strategie pro dané období</a:t>
            </a:r>
          </a:p>
          <a:p>
            <a:pPr lvl="1"/>
            <a:r>
              <a:rPr lang="cs-CZ" sz="1400" dirty="0"/>
              <a:t>analýzy a jiné přípravné dokumenty k sestavení nové exportní strategie</a:t>
            </a:r>
          </a:p>
          <a:p>
            <a:pPr lvl="1"/>
            <a:r>
              <a:rPr lang="cs-CZ" sz="1400" dirty="0"/>
              <a:t>„Export v kostce“</a:t>
            </a:r>
          </a:p>
          <a:p>
            <a:r>
              <a:rPr lang="cs-CZ" sz="1800" dirty="0"/>
              <a:t> Informační kanály </a:t>
            </a:r>
          </a:p>
          <a:p>
            <a:pPr lvl="1"/>
            <a:r>
              <a:rPr lang="cs-CZ" sz="1400" dirty="0"/>
              <a:t>Zelená linka pro export</a:t>
            </a:r>
          </a:p>
          <a:p>
            <a:pPr lvl="1"/>
            <a:r>
              <a:rPr lang="cs-CZ" sz="1400" dirty="0"/>
              <a:t>Businessinfo.cz</a:t>
            </a:r>
          </a:p>
          <a:p>
            <a:endParaRPr lang="cs-CZ" sz="1800" dirty="0"/>
          </a:p>
          <a:p>
            <a:endParaRPr lang="cs-CZ" sz="1800" dirty="0"/>
          </a:p>
          <a:p>
            <a:endParaRPr lang="cs-CZ" sz="1800" b="1"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Ministerstvo průmyslu a obchodu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pic>
        <p:nvPicPr>
          <p:cNvPr id="1026" name="Picture 2" descr="Zelená linka pro export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3867894"/>
            <a:ext cx="1754138" cy="804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008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Specializovaná bankovní instituce zaměřená na zajištění dlouhodobého financování objemově významných vývozních kontraktů českých exportérů za podmínek zvýhodněných oproti tržním podmínkám, zejména z hlediska doby splatnosti závazků a výše úrokových sazeb.</a:t>
            </a:r>
          </a:p>
          <a:p>
            <a:pPr lvl="1"/>
            <a:r>
              <a:rPr lang="cs-CZ" sz="1400" dirty="0"/>
              <a:t>Je možné financovat také vývoz do rizikových teritorií.</a:t>
            </a:r>
          </a:p>
          <a:p>
            <a:r>
              <a:rPr lang="cs-CZ" sz="1800" dirty="0"/>
              <a:t>Právní rámec</a:t>
            </a:r>
          </a:p>
          <a:p>
            <a:pPr lvl="1"/>
            <a:r>
              <a:rPr lang="cs-CZ" sz="1400" dirty="0"/>
              <a:t>Zákona č. 21/1992 Sb. o bankách</a:t>
            </a:r>
          </a:p>
          <a:p>
            <a:pPr lvl="1"/>
            <a:r>
              <a:rPr lang="cs-CZ" sz="1400" dirty="0"/>
              <a:t>Zákon č. 58/1995 Sb.  o financování a pojišťování vývozu se státní podporou</a:t>
            </a:r>
          </a:p>
          <a:p>
            <a:pPr lvl="1"/>
            <a:r>
              <a:rPr lang="pl-PL" sz="1400" dirty="0"/>
              <a:t>§ 123 zákona č</a:t>
            </a:r>
            <a:r>
              <a:rPr lang="pl-PL" sz="1400"/>
              <a:t>. 256/2004 </a:t>
            </a:r>
            <a:r>
              <a:rPr lang="pl-PL" sz="1400" dirty="0"/>
              <a:t>Sb., o podnikání na kapitálovém trhu</a:t>
            </a:r>
            <a:endParaRPr lang="cs-CZ" sz="1400" dirty="0"/>
          </a:p>
          <a:p>
            <a:pPr lvl="1"/>
            <a:r>
              <a:rPr lang="cs-CZ" sz="1400" dirty="0"/>
              <a:t>Konsenzus OECD, pravidla WTO, legislativa EU</a:t>
            </a:r>
            <a:endParaRPr lang="cs-CZ" sz="1800" dirty="0"/>
          </a:p>
          <a:p>
            <a:r>
              <a:rPr lang="cs-CZ" sz="1800" dirty="0"/>
              <a:t>ČEB je akciová společnost vlastněna státem, akcionářskými právy disponují různé orgány státní správy a stát ručí za veškeré závazky banky. </a:t>
            </a:r>
          </a:p>
        </p:txBody>
      </p:sp>
      <p:sp>
        <p:nvSpPr>
          <p:cNvPr id="6" name="Nadpis 5"/>
          <p:cNvSpPr>
            <a:spLocks noGrp="1"/>
          </p:cNvSpPr>
          <p:nvPr>
            <p:ph type="title"/>
          </p:nvPr>
        </p:nvSpPr>
        <p:spPr>
          <a:xfrm>
            <a:off x="179512" y="195486"/>
            <a:ext cx="7848872" cy="507703"/>
          </a:xfrm>
        </p:spPr>
        <p:txBody>
          <a:bodyPr/>
          <a:lstStyle/>
          <a:p>
            <a:r>
              <a:rPr lang="cs-CZ" b="1" dirty="0"/>
              <a:t>Česká exportní banka (ČEB)</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12644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Financování</a:t>
            </a:r>
          </a:p>
          <a:p>
            <a:pPr lvl="1"/>
            <a:r>
              <a:rPr lang="cs-CZ" sz="1600" dirty="0" err="1"/>
              <a:t>předexportní</a:t>
            </a:r>
            <a:r>
              <a:rPr lang="cs-CZ" sz="1600" dirty="0"/>
              <a:t> financování</a:t>
            </a:r>
          </a:p>
          <a:p>
            <a:pPr lvl="1"/>
            <a:r>
              <a:rPr lang="cs-CZ" sz="1600" dirty="0"/>
              <a:t>odběratelský úvěr</a:t>
            </a:r>
          </a:p>
          <a:p>
            <a:pPr lvl="1"/>
            <a:r>
              <a:rPr lang="cs-CZ" sz="1600" dirty="0"/>
              <a:t>dodavatelský úvěr</a:t>
            </a:r>
          </a:p>
          <a:p>
            <a:endParaRPr lang="cs-CZ" sz="1400" dirty="0"/>
          </a:p>
          <a:p>
            <a:r>
              <a:rPr lang="cs-CZ" sz="1800" dirty="0" err="1"/>
              <a:t>Trade</a:t>
            </a:r>
            <a:r>
              <a:rPr lang="cs-CZ" sz="1800" dirty="0"/>
              <a:t> finance</a:t>
            </a:r>
          </a:p>
          <a:p>
            <a:pPr lvl="1"/>
            <a:r>
              <a:rPr lang="cs-CZ" sz="1600" dirty="0"/>
              <a:t>dokumentární platby</a:t>
            </a:r>
          </a:p>
          <a:p>
            <a:pPr lvl="1"/>
            <a:r>
              <a:rPr lang="cs-CZ" sz="1600" dirty="0"/>
              <a:t>bankovní záruky</a:t>
            </a:r>
          </a:p>
          <a:p>
            <a:pPr lvl="1"/>
            <a:r>
              <a:rPr lang="cs-CZ" sz="1600" dirty="0"/>
              <a:t>odkup pohledávek</a:t>
            </a:r>
          </a:p>
          <a:p>
            <a:pPr lvl="1"/>
            <a:endParaRPr lang="cs-CZ" sz="1600" dirty="0"/>
          </a:p>
          <a:p>
            <a:r>
              <a:rPr lang="cs-CZ" sz="1800" dirty="0"/>
              <a:t>Jednou z podmínek využití podpory ČEB je uzavření pojištění s institucí EGAP</a:t>
            </a:r>
          </a:p>
          <a:p>
            <a:pPr lvl="1"/>
            <a:r>
              <a:rPr lang="cs-CZ" sz="1400" dirty="0"/>
              <a:t>ČEB a EGAP plní roli tzv. Export </a:t>
            </a:r>
            <a:r>
              <a:rPr lang="cs-CZ" sz="1400" dirty="0" err="1"/>
              <a:t>Credit</a:t>
            </a:r>
            <a:r>
              <a:rPr lang="cs-CZ" sz="1400" dirty="0"/>
              <a:t> </a:t>
            </a:r>
            <a:r>
              <a:rPr lang="cs-CZ" sz="1400" dirty="0" err="1"/>
              <a:t>Agency</a:t>
            </a:r>
            <a:r>
              <a:rPr lang="cs-CZ" sz="1400" dirty="0"/>
              <a:t> - agentury poskytující státem podpořené vývozní financování</a:t>
            </a:r>
          </a:p>
          <a:p>
            <a:endParaRPr lang="cs-CZ" sz="2000" dirty="0"/>
          </a:p>
        </p:txBody>
      </p:sp>
      <p:sp>
        <p:nvSpPr>
          <p:cNvPr id="6" name="Nadpis 5"/>
          <p:cNvSpPr>
            <a:spLocks noGrp="1"/>
          </p:cNvSpPr>
          <p:nvPr>
            <p:ph type="title"/>
          </p:nvPr>
        </p:nvSpPr>
        <p:spPr>
          <a:xfrm>
            <a:off x="179512" y="195486"/>
            <a:ext cx="7848872" cy="507703"/>
          </a:xfrm>
        </p:spPr>
        <p:txBody>
          <a:bodyPr/>
          <a:lstStyle/>
          <a:p>
            <a:r>
              <a:rPr lang="cs-CZ" b="1" dirty="0"/>
              <a:t>Financování a </a:t>
            </a:r>
            <a:r>
              <a:rPr lang="cs-CZ" b="1" dirty="0" err="1"/>
              <a:t>Trade</a:t>
            </a:r>
            <a:r>
              <a:rPr lang="cs-CZ" b="1" dirty="0"/>
              <a:t> Finance produkty ČEB</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pic>
        <p:nvPicPr>
          <p:cNvPr id="2050" name="Picture 2" descr="https://www.ceb.cz/webs/ceska-exportni-banka/image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1419622"/>
            <a:ext cx="2286000" cy="1200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356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EGAP nabízí pojištění vývozcům a bankám financujícím vývoz proti nesplacení pohledávek zahraničními odběrateli v důsledku komerčních a teritoriálních rizik.</a:t>
            </a:r>
          </a:p>
          <a:p>
            <a:pPr lvl="1"/>
            <a:r>
              <a:rPr lang="cs-CZ" sz="1400" dirty="0"/>
              <a:t>Zaměřuje se na tržně nepojistitelná politická a komerční rizika spojená s financováním vývozu zboží, služeb a investic z České republiky .</a:t>
            </a:r>
          </a:p>
          <a:p>
            <a:r>
              <a:rPr lang="cs-CZ" sz="1800" dirty="0"/>
              <a:t>Akciová společnost vlastněná státem, který ručí za její závazky</a:t>
            </a:r>
          </a:p>
          <a:p>
            <a:r>
              <a:rPr lang="cs-CZ" sz="1800" dirty="0"/>
              <a:t>Právní rámec</a:t>
            </a:r>
          </a:p>
          <a:p>
            <a:pPr lvl="1"/>
            <a:r>
              <a:rPr lang="cs-CZ" sz="1400" dirty="0"/>
              <a:t>Zákon č. 363/1999 Sb. – o pojišťovnictví </a:t>
            </a:r>
          </a:p>
          <a:p>
            <a:pPr lvl="1"/>
            <a:r>
              <a:rPr lang="cs-CZ" sz="1400" dirty="0"/>
              <a:t>Zákona č. 58/1995 Sb. – o pojišťování a financování vývozu se státní podporou</a:t>
            </a:r>
          </a:p>
          <a:p>
            <a:endParaRPr lang="cs-CZ" sz="1800" dirty="0"/>
          </a:p>
          <a:p>
            <a:r>
              <a:rPr lang="cs-CZ" sz="1800" dirty="0"/>
              <a:t>Podmínky pro využití služeb EGAP</a:t>
            </a:r>
          </a:p>
          <a:p>
            <a:pPr lvl="1"/>
            <a:r>
              <a:rPr lang="cs-CZ" sz="1400" dirty="0"/>
              <a:t>žadatel o pojištění je daňově registrován v ČR,</a:t>
            </a:r>
          </a:p>
          <a:p>
            <a:pPr lvl="1"/>
            <a:r>
              <a:rPr lang="cs-CZ" sz="1400" dirty="0"/>
              <a:t>český podíl na celkovém vývozu je minimálně 50%,</a:t>
            </a:r>
          </a:p>
          <a:p>
            <a:pPr lvl="1"/>
            <a:r>
              <a:rPr lang="cs-CZ" sz="1400" dirty="0"/>
              <a:t>rizika spojená s vývozem jsou komerčně nepojistitelná.</a:t>
            </a:r>
          </a:p>
          <a:p>
            <a:endParaRPr lang="cs-CZ" sz="1800" dirty="0"/>
          </a:p>
          <a:p>
            <a:pPr lvl="1"/>
            <a:endParaRPr lang="cs-CZ" sz="14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Exportní garanční a pojišťovací společnost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86232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marL="0" indent="0">
              <a:buNone/>
            </a:pPr>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Objem podepsaných smluv ČEB (v mil. Kč)</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pic>
        <p:nvPicPr>
          <p:cNvPr id="7" name="Obrázek 6">
            <a:extLst>
              <a:ext uri="{FF2B5EF4-FFF2-40B4-BE49-F238E27FC236}">
                <a16:creationId xmlns:a16="http://schemas.microsoft.com/office/drawing/2014/main" id="{B9506DF2-E9DE-495F-B69F-1AD56BAE6643}"/>
              </a:ext>
            </a:extLst>
          </p:cNvPr>
          <p:cNvPicPr>
            <a:picLocks noChangeAspect="1"/>
          </p:cNvPicPr>
          <p:nvPr/>
        </p:nvPicPr>
        <p:blipFill>
          <a:blip r:embed="rId3"/>
          <a:stretch>
            <a:fillRect/>
          </a:stretch>
        </p:blipFill>
        <p:spPr>
          <a:xfrm>
            <a:off x="153956" y="555526"/>
            <a:ext cx="8316416" cy="4506432"/>
          </a:xfrm>
          <a:prstGeom prst="rect">
            <a:avLst/>
          </a:prstGeom>
        </p:spPr>
      </p:pic>
    </p:spTree>
    <p:extLst>
      <p:ext uri="{BB962C8B-B14F-4D97-AF65-F5344CB8AC3E}">
        <p14:creationId xmlns:p14="http://schemas.microsoft.com/office/powerpoint/2010/main" val="2281358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748464" cy="3168352"/>
          </a:xfrm>
          <a:prstGeom prst="rect">
            <a:avLst/>
          </a:prstGeom>
        </p:spPr>
        <p:txBody>
          <a:bodyPr>
            <a:noAutofit/>
          </a:bodyPr>
          <a:lstStyle/>
          <a:p>
            <a:r>
              <a:rPr lang="cs-CZ" sz="1600" dirty="0"/>
              <a:t>Riziko neplacení přímo pro vývozce</a:t>
            </a:r>
          </a:p>
          <a:p>
            <a:pPr lvl="1"/>
            <a:r>
              <a:rPr lang="cs-CZ" sz="1100" dirty="0"/>
              <a:t>Pojištění krátkodobého vývozního dodavatelského úvěru</a:t>
            </a:r>
          </a:p>
          <a:p>
            <a:pPr lvl="1"/>
            <a:r>
              <a:rPr lang="cs-CZ" sz="1100" dirty="0"/>
              <a:t>Pojištění střednědobého a dlouhodobého vývozního dodavatelského úvěru</a:t>
            </a:r>
          </a:p>
          <a:p>
            <a:r>
              <a:rPr lang="cs-CZ" sz="1600" dirty="0"/>
              <a:t>Riziko neplacení pro financující banku</a:t>
            </a:r>
          </a:p>
          <a:p>
            <a:pPr lvl="1"/>
            <a:r>
              <a:rPr lang="cs-CZ" sz="1100" dirty="0"/>
              <a:t>Pojištění bankou financovaného krátkodobého vývozního dodavatelského úvěru</a:t>
            </a:r>
          </a:p>
          <a:p>
            <a:pPr lvl="1"/>
            <a:r>
              <a:rPr lang="cs-CZ" sz="1100" dirty="0"/>
              <a:t>Pojištění bankou financovaného střednědobého a dlouhodobého vývozního dodavatelského úvěru</a:t>
            </a:r>
          </a:p>
          <a:p>
            <a:pPr lvl="1"/>
            <a:r>
              <a:rPr lang="cs-CZ" sz="1100" dirty="0"/>
              <a:t>Pojištění vývozního odběratelského úvěru</a:t>
            </a:r>
          </a:p>
          <a:p>
            <a:pPr lvl="1"/>
            <a:r>
              <a:rPr lang="cs-CZ" sz="1100" dirty="0"/>
              <a:t>Pojištění potvrzeného akreditivu</a:t>
            </a:r>
          </a:p>
          <a:p>
            <a:pPr lvl="1"/>
            <a:r>
              <a:rPr lang="cs-CZ" sz="1100" dirty="0"/>
              <a:t>Pojištění úvěru na </a:t>
            </a:r>
            <a:r>
              <a:rPr lang="cs-CZ" sz="1100" dirty="0" err="1"/>
              <a:t>předexportní</a:t>
            </a:r>
            <a:r>
              <a:rPr lang="cs-CZ" sz="1100" dirty="0"/>
              <a:t> financování</a:t>
            </a:r>
          </a:p>
          <a:p>
            <a:r>
              <a:rPr lang="cs-CZ" sz="1600" dirty="0"/>
              <a:t>Pojištění úvěru na investici v zahraničí</a:t>
            </a:r>
          </a:p>
          <a:p>
            <a:pPr lvl="1"/>
            <a:r>
              <a:rPr lang="cs-CZ" sz="1100" dirty="0"/>
              <a:t>Riziko znehodnocení investice</a:t>
            </a:r>
          </a:p>
          <a:p>
            <a:pPr lvl="1"/>
            <a:r>
              <a:rPr lang="cs-CZ" sz="1100" dirty="0"/>
              <a:t>Pojištění investic v zahraničí</a:t>
            </a:r>
          </a:p>
          <a:p>
            <a:pPr lvl="1"/>
            <a:r>
              <a:rPr lang="cs-CZ" sz="1100" dirty="0"/>
              <a:t>Pojištění úvěru na investici v zahraničí</a:t>
            </a:r>
          </a:p>
          <a:p>
            <a:r>
              <a:rPr lang="cs-CZ" sz="1600" dirty="0"/>
              <a:t>Riziko zrušení kontraktu dovozcem</a:t>
            </a:r>
          </a:p>
          <a:p>
            <a:pPr lvl="1"/>
            <a:r>
              <a:rPr lang="cs-CZ" sz="1100" dirty="0"/>
              <a:t>Pojištění proti riziku nemožnosti plnění smlouvy o vývozu</a:t>
            </a:r>
          </a:p>
          <a:p>
            <a:r>
              <a:rPr lang="cs-CZ" sz="1600" dirty="0"/>
              <a:t>Pojištění bankovních záruk</a:t>
            </a:r>
          </a:p>
          <a:p>
            <a:pPr lvl="1"/>
            <a:r>
              <a:rPr lang="cs-CZ" sz="1100" dirty="0"/>
              <a:t>Pojištění bankovní záruky vystavené v souvislosti se získáním nebo plněním smlouvy o vývozu</a:t>
            </a:r>
          </a:p>
          <a:p>
            <a:endParaRPr lang="cs-CZ" sz="1600" dirty="0"/>
          </a:p>
          <a:p>
            <a:pPr marL="0" indent="0">
              <a:buNone/>
            </a:pPr>
            <a:endParaRPr lang="cs-CZ" sz="1600" dirty="0"/>
          </a:p>
        </p:txBody>
      </p:sp>
      <p:sp>
        <p:nvSpPr>
          <p:cNvPr id="6" name="Nadpis 5"/>
          <p:cNvSpPr>
            <a:spLocks noGrp="1"/>
          </p:cNvSpPr>
          <p:nvPr>
            <p:ph type="title"/>
          </p:nvPr>
        </p:nvSpPr>
        <p:spPr>
          <a:xfrm>
            <a:off x="179512" y="195486"/>
            <a:ext cx="7848872" cy="507703"/>
          </a:xfrm>
        </p:spPr>
        <p:txBody>
          <a:bodyPr/>
          <a:lstStyle/>
          <a:p>
            <a:r>
              <a:rPr lang="cs-CZ" b="1" dirty="0"/>
              <a:t>Základní produkty od EGAP</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1644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marL="0" indent="0">
              <a:buNone/>
            </a:pPr>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EGAP v číslech</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04 Financování zahraničního obchodu se státní podporou</a:t>
            </a:r>
            <a:endParaRPr lang="cs-CZ" sz="1400" dirty="0">
              <a:solidFill>
                <a:srgbClr val="307871"/>
              </a:solidFill>
              <a:latin typeface="Enriqueta" panose="02000000000000000000" pitchFamily="2" charset="0"/>
            </a:endParaRPr>
          </a:p>
        </p:txBody>
      </p:sp>
      <p:sp>
        <p:nvSpPr>
          <p:cNvPr id="5" name="Obdélník 4"/>
          <p:cNvSpPr/>
          <p:nvPr/>
        </p:nvSpPr>
        <p:spPr>
          <a:xfrm>
            <a:off x="0" y="4818137"/>
            <a:ext cx="2355132" cy="261610"/>
          </a:xfrm>
          <a:prstGeom prst="rect">
            <a:avLst/>
          </a:prstGeom>
        </p:spPr>
        <p:txBody>
          <a:bodyPr wrap="none">
            <a:spAutoFit/>
          </a:bodyPr>
          <a:lstStyle/>
          <a:p>
            <a:r>
              <a:rPr lang="cs-CZ" sz="1100" dirty="0">
                <a:hlinkClick r:id="rId3"/>
              </a:rPr>
              <a:t>https://www.egap.cz/cs/egap-v-cislech</a:t>
            </a:r>
            <a:endParaRPr lang="cs-CZ" sz="1100" dirty="0"/>
          </a:p>
        </p:txBody>
      </p:sp>
      <p:pic>
        <p:nvPicPr>
          <p:cNvPr id="7" name="Obrázek 6">
            <a:extLst>
              <a:ext uri="{FF2B5EF4-FFF2-40B4-BE49-F238E27FC236}">
                <a16:creationId xmlns:a16="http://schemas.microsoft.com/office/drawing/2014/main" id="{AB1452AC-CE9B-44B5-A0E1-0B9AB8BE37E7}"/>
              </a:ext>
            </a:extLst>
          </p:cNvPr>
          <p:cNvPicPr>
            <a:picLocks noChangeAspect="1"/>
          </p:cNvPicPr>
          <p:nvPr/>
        </p:nvPicPr>
        <p:blipFill>
          <a:blip r:embed="rId4"/>
          <a:stretch>
            <a:fillRect/>
          </a:stretch>
        </p:blipFill>
        <p:spPr>
          <a:xfrm>
            <a:off x="2784634" y="0"/>
            <a:ext cx="3574732" cy="5143500"/>
          </a:xfrm>
          <a:prstGeom prst="rect">
            <a:avLst/>
          </a:prstGeom>
        </p:spPr>
      </p:pic>
    </p:spTree>
    <p:extLst>
      <p:ext uri="{BB962C8B-B14F-4D97-AF65-F5344CB8AC3E}">
        <p14:creationId xmlns:p14="http://schemas.microsoft.com/office/powerpoint/2010/main" val="2269246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Agentura </a:t>
            </a:r>
            <a:r>
              <a:rPr lang="cs-CZ" sz="1800" dirty="0" err="1"/>
              <a:t>CzechTrade</a:t>
            </a:r>
            <a:r>
              <a:rPr lang="cs-CZ" sz="1800" dirty="0"/>
              <a:t> patří pod správu MPO, od kterého také čerpá finanční příspěvky na podporu exportních aktivit.</a:t>
            </a:r>
          </a:p>
          <a:p>
            <a:r>
              <a:rPr lang="cs-CZ" sz="1800" dirty="0" err="1"/>
              <a:t>CzechTrade</a:t>
            </a:r>
            <a:r>
              <a:rPr lang="cs-CZ" sz="1800" dirty="0"/>
              <a:t> poskytuje služby zejména v oblasti nefinanční nebo nepřímé podpory exportu  v různých fázích vstupu či pohybování se na zahraničním trhu:</a:t>
            </a:r>
          </a:p>
          <a:p>
            <a:pPr lvl="1"/>
            <a:r>
              <a:rPr lang="cs-CZ" sz="1400" dirty="0"/>
              <a:t>informační služby</a:t>
            </a:r>
          </a:p>
          <a:p>
            <a:pPr lvl="1"/>
            <a:r>
              <a:rPr lang="cs-CZ" sz="1400" dirty="0"/>
              <a:t>asistenční služby</a:t>
            </a:r>
          </a:p>
          <a:p>
            <a:pPr lvl="1"/>
            <a:r>
              <a:rPr lang="cs-CZ" sz="1400" dirty="0"/>
              <a:t>poradenské služby </a:t>
            </a:r>
          </a:p>
          <a:p>
            <a:endParaRPr lang="cs-CZ" sz="1800" dirty="0"/>
          </a:p>
          <a:p>
            <a:r>
              <a:rPr lang="cs-CZ" sz="1800" dirty="0"/>
              <a:t>Vyznačuje se flexibilním přístupem ke klientům </a:t>
            </a:r>
          </a:p>
          <a:p>
            <a:pPr lvl="1"/>
            <a:r>
              <a:rPr lang="cs-CZ" sz="1400" dirty="0"/>
              <a:t>Služby jsou přizpůsobované  konkrétním požadavkům jednotlivých výrobců a podnikatelů s exportním záměrem.</a:t>
            </a:r>
          </a:p>
          <a:p>
            <a:pPr lvl="1"/>
            <a:r>
              <a:rPr lang="cs-CZ" sz="1400" dirty="0"/>
              <a:t>Prostřednictvím svých zahraničních a regionálních kanceláří po světě průběžně reagují na aktuální situaci na zahraničním trhu a tím usnadňují exportérům expandovat na zahraniční trhy. </a:t>
            </a:r>
          </a:p>
          <a:p>
            <a:pPr marL="457200" lvl="1" indent="0">
              <a:buNone/>
            </a:pPr>
            <a:endParaRPr lang="cs-CZ" sz="14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err="1"/>
              <a:t>CzechTrade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66409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Operační program Podnikání a inovace pro konkurenceschopnost (OP PIK) je stěžejním programem pro podporu českých podnikatelů</a:t>
            </a:r>
          </a:p>
          <a:p>
            <a:pPr lvl="1"/>
            <a:r>
              <a:rPr lang="cs-CZ" sz="1400" dirty="0"/>
              <a:t>řídícím orgánem je Ministerstvo průmyslu a obchodu ČR</a:t>
            </a:r>
          </a:p>
          <a:p>
            <a:endParaRPr lang="cs-CZ" sz="1800" dirty="0"/>
          </a:p>
          <a:p>
            <a:r>
              <a:rPr lang="cs-CZ" sz="1800" dirty="0"/>
              <a:t>Projekty financované EU a realizované agenturou </a:t>
            </a:r>
            <a:r>
              <a:rPr lang="cs-CZ" sz="1800" dirty="0" err="1"/>
              <a:t>CzechTrade</a:t>
            </a:r>
            <a:r>
              <a:rPr lang="cs-CZ" sz="1800" dirty="0"/>
              <a:t>:</a:t>
            </a:r>
          </a:p>
          <a:p>
            <a:pPr lvl="1"/>
            <a:r>
              <a:rPr lang="cs-CZ" sz="1400" dirty="0"/>
              <a:t>NOVUMM  - poskytuje podporu formou zvýhodněné služby na účast malých a středních podniků na zahraničních výstavách a veletrzích se zaměřením na prioritní obory českého průmyslu.</a:t>
            </a:r>
          </a:p>
          <a:p>
            <a:pPr lvl="1"/>
            <a:r>
              <a:rPr lang="cs-CZ" sz="1400" dirty="0"/>
              <a:t>NOVUMM KET </a:t>
            </a:r>
            <a:r>
              <a:rPr lang="cs-CZ" sz="1400" b="1" dirty="0"/>
              <a:t>- </a:t>
            </a:r>
            <a:r>
              <a:rPr lang="cs-CZ" sz="1400" dirty="0"/>
              <a:t>poskytuje podporu formou zvýhodněné služby na účast malých a středních podniků na zahraničních výstavách a veletrzích se zaměřením na oblast klíčových technologií.</a:t>
            </a:r>
          </a:p>
          <a:p>
            <a:pPr lvl="1"/>
            <a:r>
              <a:rPr lang="cs-CZ" sz="1400" dirty="0"/>
              <a:t>Design pro konkurenceschopnost - nabízí zvýhodněné služby průmyslových a produktových designérů z Adresáře designérů a podporu účasti na zahraničních výstavách a veletrzích zaměřených na propagaci designu.</a:t>
            </a:r>
            <a:endParaRPr lang="cs-CZ" sz="1400" b="1" dirty="0"/>
          </a:p>
        </p:txBody>
      </p:sp>
      <p:sp>
        <p:nvSpPr>
          <p:cNvPr id="6" name="Nadpis 5"/>
          <p:cNvSpPr>
            <a:spLocks noGrp="1"/>
          </p:cNvSpPr>
          <p:nvPr>
            <p:ph type="title"/>
          </p:nvPr>
        </p:nvSpPr>
        <p:spPr>
          <a:xfrm>
            <a:off x="179512" y="195486"/>
            <a:ext cx="7848872" cy="507703"/>
          </a:xfrm>
        </p:spPr>
        <p:txBody>
          <a:bodyPr/>
          <a:lstStyle/>
          <a:p>
            <a:r>
              <a:rPr lang="cs-CZ" b="1" dirty="0"/>
              <a:t>Financování podpory zahraničního obchodu  v EU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77566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Vládní úvěry</a:t>
            </a:r>
          </a:p>
          <a:p>
            <a:pPr lvl="1"/>
            <a:r>
              <a:rPr lang="cs-CZ" sz="1400" dirty="0"/>
              <a:t>Především jako nástroj hospodářské pomoci</a:t>
            </a:r>
          </a:p>
          <a:p>
            <a:pPr lvl="1"/>
            <a:r>
              <a:rPr lang="cs-CZ" sz="1400" dirty="0"/>
              <a:t>Vláda vyspělé země poskytuje úvěr vládě nebo státní instituci země rozvojové</a:t>
            </a:r>
          </a:p>
          <a:p>
            <a:pPr lvl="1"/>
            <a:r>
              <a:rPr lang="cs-CZ" sz="1400" dirty="0"/>
              <a:t>V rámci vládních úvěrů bývá někdy část objemu poskytnutých finančních prostředků ve formě nenávratné půjčky (darů) dovážející zemi</a:t>
            </a:r>
          </a:p>
          <a:p>
            <a:pPr lvl="1"/>
            <a:r>
              <a:rPr lang="cs-CZ" sz="1400" dirty="0"/>
              <a:t>Pro přijímací zemi jsou to úvěry s lepšími podmínkami ve srovnání s bankovními či dodavatelskými úvěry</a:t>
            </a:r>
          </a:p>
          <a:p>
            <a:pPr lvl="1"/>
            <a:r>
              <a:rPr lang="cs-CZ" sz="1400" dirty="0"/>
              <a:t>Pro vysílající zemi přestavují nástroj podpory exportu a podpory politických cílů</a:t>
            </a:r>
          </a:p>
          <a:p>
            <a:pPr lvl="1"/>
            <a:endParaRPr lang="cs-CZ" sz="14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Další nástroje podpory zahraničního obchodu (1)</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59053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vyšší rizikovost</a:t>
            </a:r>
          </a:p>
          <a:p>
            <a:pPr>
              <a:buClr>
                <a:srgbClr val="307871"/>
              </a:buClr>
            </a:pPr>
            <a:r>
              <a:rPr lang="cs-CZ" sz="2000" dirty="0"/>
              <a:t>geografická vzdálenost výroby od spotřeby</a:t>
            </a:r>
          </a:p>
          <a:p>
            <a:pPr>
              <a:buClr>
                <a:srgbClr val="307871"/>
              </a:buClr>
            </a:pPr>
            <a:r>
              <a:rPr lang="cs-CZ" sz="2000" dirty="0"/>
              <a:t>časové zpoždění plateb a dodávek zboží</a:t>
            </a:r>
          </a:p>
          <a:p>
            <a:pPr>
              <a:buClr>
                <a:srgbClr val="307871"/>
              </a:buClr>
            </a:pPr>
            <a:r>
              <a:rPr lang="cs-CZ" sz="2000" dirty="0"/>
              <a:t>náročnost na podkladové dokumenty </a:t>
            </a:r>
          </a:p>
          <a:p>
            <a:pPr>
              <a:buClr>
                <a:srgbClr val="307871"/>
              </a:buClr>
            </a:pPr>
            <a:r>
              <a:rPr lang="cs-CZ" sz="2000" dirty="0"/>
              <a:t>působení konkurence</a:t>
            </a:r>
          </a:p>
          <a:p>
            <a:pPr>
              <a:buClr>
                <a:srgbClr val="307871"/>
              </a:buClr>
            </a:pPr>
            <a:r>
              <a:rPr lang="cs-CZ" sz="2000" dirty="0"/>
              <a:t>financování zahraničního obchodu zahrnuje i financování průzkumu trhu, distribučních cest, propagaci, skladování, atd. </a:t>
            </a:r>
          </a:p>
        </p:txBody>
      </p:sp>
      <p:sp>
        <p:nvSpPr>
          <p:cNvPr id="6" name="Nadpis 5"/>
          <p:cNvSpPr>
            <a:spLocks noGrp="1"/>
          </p:cNvSpPr>
          <p:nvPr>
            <p:ph type="title"/>
          </p:nvPr>
        </p:nvSpPr>
        <p:spPr>
          <a:xfrm>
            <a:off x="179512" y="195486"/>
            <a:ext cx="7416824" cy="507703"/>
          </a:xfrm>
        </p:spPr>
        <p:txBody>
          <a:bodyPr/>
          <a:lstStyle/>
          <a:p>
            <a:r>
              <a:rPr lang="cs-CZ" b="1" dirty="0"/>
              <a:t>Specifika f</a:t>
            </a:r>
            <a:r>
              <a:rPr lang="en-US" b="1" dirty="0" err="1"/>
              <a:t>inancování</a:t>
            </a:r>
            <a:r>
              <a:rPr lang="en-US" b="1" dirty="0"/>
              <a:t> </a:t>
            </a:r>
            <a:r>
              <a:rPr lang="en-US" b="1" dirty="0" err="1"/>
              <a:t>zahraničního</a:t>
            </a:r>
            <a:r>
              <a:rPr lang="en-US" b="1" dirty="0"/>
              <a:t> </a:t>
            </a:r>
            <a:r>
              <a:rPr lang="en-US" b="1" dirty="0" err="1"/>
              <a:t>obchodu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824881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Úvěry od mezinárodních organizací</a:t>
            </a:r>
          </a:p>
          <a:p>
            <a:pPr lvl="1"/>
            <a:r>
              <a:rPr lang="cs-CZ" sz="1600" dirty="0"/>
              <a:t>Nástroj hospodářské pomoci rozvojovým a tranzitivním ekonomikám</a:t>
            </a:r>
          </a:p>
          <a:p>
            <a:pPr lvl="1"/>
            <a:endParaRPr lang="cs-CZ" sz="1600" dirty="0"/>
          </a:p>
          <a:p>
            <a:pPr lvl="1"/>
            <a:r>
              <a:rPr lang="cs-CZ" sz="1600" dirty="0"/>
              <a:t>Přímé financování poskytuje zejména Skupina světové banky:</a:t>
            </a:r>
          </a:p>
          <a:p>
            <a:pPr lvl="2"/>
            <a:r>
              <a:rPr lang="cs-CZ" sz="1100" dirty="0"/>
              <a:t>International Bank </a:t>
            </a:r>
            <a:r>
              <a:rPr lang="cs-CZ" sz="1100" dirty="0" err="1"/>
              <a:t>for</a:t>
            </a:r>
            <a:r>
              <a:rPr lang="cs-CZ" sz="1100" dirty="0"/>
              <a:t> </a:t>
            </a:r>
            <a:r>
              <a:rPr lang="cs-CZ" sz="1100" dirty="0" err="1"/>
              <a:t>Recovery</a:t>
            </a:r>
            <a:r>
              <a:rPr lang="cs-CZ" sz="1100" dirty="0"/>
              <a:t> and </a:t>
            </a:r>
            <a:r>
              <a:rPr lang="cs-CZ" sz="1100" dirty="0" err="1"/>
              <a:t>Development</a:t>
            </a:r>
            <a:r>
              <a:rPr lang="cs-CZ" sz="1100" dirty="0"/>
              <a:t> – IBRD</a:t>
            </a:r>
          </a:p>
          <a:p>
            <a:pPr lvl="2"/>
            <a:r>
              <a:rPr lang="cs-CZ" sz="1100" dirty="0"/>
              <a:t>International </a:t>
            </a:r>
            <a:r>
              <a:rPr lang="cs-CZ" sz="1100" dirty="0" err="1"/>
              <a:t>Development</a:t>
            </a:r>
            <a:r>
              <a:rPr lang="cs-CZ" sz="1100" dirty="0"/>
              <a:t> </a:t>
            </a:r>
            <a:r>
              <a:rPr lang="cs-CZ" sz="1100" dirty="0" err="1"/>
              <a:t>Association</a:t>
            </a:r>
            <a:r>
              <a:rPr lang="cs-CZ" sz="1100" dirty="0"/>
              <a:t>  – IDA</a:t>
            </a:r>
          </a:p>
          <a:p>
            <a:pPr lvl="2"/>
            <a:r>
              <a:rPr lang="cs-CZ" sz="1100" dirty="0"/>
              <a:t>International </a:t>
            </a:r>
            <a:r>
              <a:rPr lang="cs-CZ" sz="1100" dirty="0" err="1"/>
              <a:t>Financial</a:t>
            </a:r>
            <a:r>
              <a:rPr lang="cs-CZ" sz="1100" dirty="0"/>
              <a:t> </a:t>
            </a:r>
            <a:r>
              <a:rPr lang="cs-CZ" sz="1100" dirty="0" err="1"/>
              <a:t>Corporation</a:t>
            </a:r>
            <a:r>
              <a:rPr lang="cs-CZ" sz="1100" dirty="0"/>
              <a:t> - IFC</a:t>
            </a:r>
          </a:p>
          <a:p>
            <a:pPr lvl="1"/>
            <a:endParaRPr lang="cs-CZ" sz="1600"/>
          </a:p>
          <a:p>
            <a:pPr lvl="1"/>
            <a:r>
              <a:rPr lang="cs-CZ" sz="1600"/>
              <a:t>Další </a:t>
            </a:r>
            <a:r>
              <a:rPr lang="cs-CZ" sz="1600" dirty="0"/>
              <a:t>mezinárodní organizace</a:t>
            </a:r>
          </a:p>
          <a:p>
            <a:pPr lvl="2"/>
            <a:r>
              <a:rPr lang="cs-CZ" sz="1100" dirty="0"/>
              <a:t>Evropská banka pro obnovu a rozvoj</a:t>
            </a:r>
          </a:p>
          <a:p>
            <a:pPr lvl="2"/>
            <a:r>
              <a:rPr lang="cs-CZ" sz="1100" dirty="0"/>
              <a:t>Evropská investiční banka</a:t>
            </a:r>
          </a:p>
          <a:p>
            <a:pPr lvl="2"/>
            <a:r>
              <a:rPr lang="cs-CZ" sz="1100" dirty="0"/>
              <a:t>Meziamerická rozvojová banka</a:t>
            </a:r>
          </a:p>
          <a:p>
            <a:pPr lvl="2"/>
            <a:r>
              <a:rPr lang="cs-CZ" sz="1100" dirty="0"/>
              <a:t>Africká rozvojová banka</a:t>
            </a:r>
          </a:p>
          <a:p>
            <a:pPr lvl="2"/>
            <a:r>
              <a:rPr lang="cs-CZ" sz="1100" dirty="0"/>
              <a:t>Asijská rozvojová banka</a:t>
            </a:r>
          </a:p>
          <a:p>
            <a:pPr lvl="2"/>
            <a:endParaRPr lang="cs-CZ" sz="1000" dirty="0"/>
          </a:p>
          <a:p>
            <a:pPr lvl="2"/>
            <a:endParaRPr lang="cs-CZ" sz="10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Další nástroje podpory zahraničního obchodu (2)</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91749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V případě řízení likvidity pohledávek může MNC využít </a:t>
            </a:r>
          </a:p>
          <a:p>
            <a:pPr lvl="1">
              <a:buClr>
                <a:srgbClr val="307871"/>
              </a:buClr>
            </a:pPr>
            <a:r>
              <a:rPr lang="cs-CZ" sz="1600" dirty="0"/>
              <a:t>Faktoring</a:t>
            </a:r>
          </a:p>
          <a:p>
            <a:pPr lvl="1">
              <a:buClr>
                <a:srgbClr val="307871"/>
              </a:buClr>
            </a:pPr>
            <a:r>
              <a:rPr lang="cs-CZ" sz="1600" dirty="0"/>
              <a:t>Forfaitingu</a:t>
            </a:r>
          </a:p>
          <a:p>
            <a:pPr lvl="1">
              <a:buClr>
                <a:srgbClr val="307871"/>
              </a:buClr>
            </a:pPr>
            <a:endParaRPr lang="cs-CZ" sz="1600" dirty="0"/>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en-US" b="1" dirty="0" err="1"/>
              <a:t>Nástroje</a:t>
            </a:r>
            <a:r>
              <a:rPr lang="en-US" b="1" dirty="0"/>
              <a:t> </a:t>
            </a:r>
            <a:r>
              <a:rPr lang="en-US" b="1" dirty="0" err="1"/>
              <a:t>financování</a:t>
            </a:r>
            <a:r>
              <a:rPr lang="en-US" b="1" dirty="0"/>
              <a:t> </a:t>
            </a:r>
            <a:r>
              <a:rPr lang="en-US" b="1" dirty="0" err="1"/>
              <a:t>pohledávek</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917403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b="1" dirty="0"/>
              <a:t>Faktoring </a:t>
            </a:r>
            <a:r>
              <a:rPr lang="cs-CZ" sz="2000" dirty="0"/>
              <a:t>je metoda financování, která je založena na prodeji krátkodobých (se splatností do 180 dní) dosud nesplatných hromadných pohledávek vyplývajících z prodeje zboží nebo služeb. </a:t>
            </a:r>
          </a:p>
          <a:p>
            <a:pPr lvl="1"/>
            <a:r>
              <a:rPr lang="cs-CZ" sz="1600" dirty="0"/>
              <a:t>Odkup pohledávek provádí specializovaná faktoringová společnost (faktor), zpravidla bez regresu (tzn. bez možnosti zpětného postihu dodavatele v případě, že odběratel nezaplatí). </a:t>
            </a:r>
          </a:p>
          <a:p>
            <a:pPr lvl="1"/>
            <a:r>
              <a:rPr lang="cs-CZ" sz="1600" dirty="0"/>
              <a:t>Faktoringová společnost si v době splatnosti vyinkasuje odkoupené pohledávky. </a:t>
            </a:r>
          </a:p>
          <a:p>
            <a:endParaRPr lang="cs-CZ" sz="2000" dirty="0"/>
          </a:p>
          <a:p>
            <a:r>
              <a:rPr lang="cs-CZ" sz="2000" dirty="0"/>
              <a:t>V mezinárodních ekonomických transakcích faktoringové společnosti za účelem zvýšení vymahatelnost pohledávek častokrát spolupracují, mezinárodní faktoring se proto často uplatňuje v systému dvou faktorů. </a:t>
            </a:r>
          </a:p>
          <a:p>
            <a:pPr lvl="1"/>
            <a:r>
              <a:rPr lang="cs-CZ" sz="1600" dirty="0"/>
              <a:t>Průběh je obdobný klasickému faktoringu, avšak v tomto případě jsou do odkupu pohledávek zapojeny až dvě faktoringové společnosti, tedy export faktor (faktoringová společnost v zemi exportéra) a import faktor (faktoringová společnost v zemi importéra). </a:t>
            </a:r>
          </a:p>
        </p:txBody>
      </p:sp>
      <p:sp>
        <p:nvSpPr>
          <p:cNvPr id="6" name="Nadpis 5"/>
          <p:cNvSpPr>
            <a:spLocks noGrp="1"/>
          </p:cNvSpPr>
          <p:nvPr>
            <p:ph type="title"/>
          </p:nvPr>
        </p:nvSpPr>
        <p:spPr>
          <a:xfrm>
            <a:off x="179512" y="195486"/>
            <a:ext cx="7416824" cy="507703"/>
          </a:xfrm>
        </p:spPr>
        <p:txBody>
          <a:bodyPr/>
          <a:lstStyle/>
          <a:p>
            <a:r>
              <a:rPr lang="cs-CZ" b="1" dirty="0"/>
              <a:t>Faktoring</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990270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Z hlediska zpětného postihu členíme faktoring na </a:t>
            </a:r>
          </a:p>
          <a:p>
            <a:pPr lvl="1"/>
            <a:r>
              <a:rPr lang="cs-CZ" sz="1800" dirty="0"/>
              <a:t>Regresní</a:t>
            </a:r>
          </a:p>
          <a:p>
            <a:pPr lvl="2"/>
            <a:r>
              <a:rPr lang="cs-CZ" sz="1400" dirty="0"/>
              <a:t>úvěrové riziko nadále nese exportér a pokud importér pohledávku neuhradí, faktoringová společnost má právo pohledávku postoupit zpět exportérovi</a:t>
            </a:r>
          </a:p>
          <a:p>
            <a:pPr lvl="1"/>
            <a:r>
              <a:rPr lang="cs-CZ" sz="1800" dirty="0"/>
              <a:t>Bezregresní</a:t>
            </a:r>
          </a:p>
          <a:p>
            <a:pPr lvl="2"/>
            <a:r>
              <a:rPr lang="cs-CZ" sz="1400" dirty="0"/>
              <a:t>úvěrové riziko přebírá faktoringová společnost. </a:t>
            </a:r>
          </a:p>
          <a:p>
            <a:pPr lvl="2"/>
            <a:endParaRPr lang="cs-CZ" sz="1200" dirty="0"/>
          </a:p>
          <a:p>
            <a:r>
              <a:rPr lang="cs-CZ" sz="2000" dirty="0"/>
              <a:t>I když je financování přes bezregresní faktoring nákladnější, z hlediska rizikovosti zahraničního obchodu je vhodnější.</a:t>
            </a:r>
          </a:p>
        </p:txBody>
      </p:sp>
      <p:sp>
        <p:nvSpPr>
          <p:cNvPr id="6" name="Nadpis 5"/>
          <p:cNvSpPr>
            <a:spLocks noGrp="1"/>
          </p:cNvSpPr>
          <p:nvPr>
            <p:ph type="title"/>
          </p:nvPr>
        </p:nvSpPr>
        <p:spPr>
          <a:xfrm>
            <a:off x="179512" y="195486"/>
            <a:ext cx="7416824" cy="507703"/>
          </a:xfrm>
        </p:spPr>
        <p:txBody>
          <a:bodyPr/>
          <a:lstStyle/>
          <a:p>
            <a:r>
              <a:rPr lang="cs-CZ" b="1" dirty="0"/>
              <a:t>Druhy faktoringu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4222783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Hlavní výhodou faktoringu v rámci zahraničního obchodu je převod platebního rizika na </a:t>
            </a:r>
            <a:r>
              <a:rPr lang="cs-CZ" sz="2000" dirty="0" err="1"/>
              <a:t>faktora</a:t>
            </a:r>
            <a:r>
              <a:rPr lang="cs-CZ" sz="2000" dirty="0"/>
              <a:t>. </a:t>
            </a:r>
          </a:p>
          <a:p>
            <a:pPr>
              <a:buClr>
                <a:srgbClr val="307871"/>
              </a:buClr>
            </a:pPr>
            <a:r>
              <a:rPr lang="cs-CZ" sz="2000" dirty="0"/>
              <a:t>Úvěrové riziko importéra obvykle přebírá import faktor, který jednak lépe zná prostředí, legislativu a hlavně může lépe ověřit bonitu jednotlivých importéru. </a:t>
            </a:r>
          </a:p>
          <a:p>
            <a:pPr>
              <a:buClr>
                <a:srgbClr val="307871"/>
              </a:buClr>
            </a:pPr>
            <a:r>
              <a:rPr lang="cs-CZ" sz="2000" dirty="0"/>
              <a:t>Pro exportéra je výhodné zejména urychlení inkasa pohledávek, což na druhé straně představuje náklad na služby faktoringové společnosti. </a:t>
            </a:r>
          </a:p>
          <a:p>
            <a:pPr>
              <a:buClr>
                <a:srgbClr val="307871"/>
              </a:buClr>
            </a:pPr>
            <a:endParaRPr lang="cs-CZ" sz="2000" dirty="0"/>
          </a:p>
          <a:p>
            <a:pPr>
              <a:buClr>
                <a:srgbClr val="307871"/>
              </a:buClr>
            </a:pPr>
            <a:r>
              <a:rPr lang="cs-CZ" sz="2000" dirty="0"/>
              <a:t>Diskont z odkupované pohledávky se většinou odvozuje od úrokové sazby měny, ve které probíhá inkasování, bonitě exportéra a importéra, případně na rizikovosti obchodní transakce. </a:t>
            </a:r>
          </a:p>
        </p:txBody>
      </p:sp>
      <p:sp>
        <p:nvSpPr>
          <p:cNvPr id="6" name="Nadpis 5"/>
          <p:cNvSpPr>
            <a:spLocks noGrp="1"/>
          </p:cNvSpPr>
          <p:nvPr>
            <p:ph type="title"/>
          </p:nvPr>
        </p:nvSpPr>
        <p:spPr>
          <a:xfrm>
            <a:off x="179512" y="195486"/>
            <a:ext cx="7416824" cy="507703"/>
          </a:xfrm>
        </p:spPr>
        <p:txBody>
          <a:bodyPr/>
          <a:lstStyle/>
          <a:p>
            <a:r>
              <a:rPr lang="cs-CZ" b="1" dirty="0"/>
              <a:t>Principy fungování faktoringu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564972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Forfaiting je metoda financování založená na prodeji jednotlivých pohledávek s delší dobou splatnosti (minimálně 90-180 dní, někdy i 5-7 let) a vyšší hodnotou pohledávky (minimálně 200 000 USD). </a:t>
            </a:r>
          </a:p>
          <a:p>
            <a:pPr lvl="1">
              <a:buClr>
                <a:srgbClr val="307871"/>
              </a:buClr>
            </a:pPr>
            <a:r>
              <a:rPr lang="cs-CZ" sz="1600" dirty="0"/>
              <a:t>Odkup pohledávek provádí specializovaná forfaitingová společnost bez regresu (bez možnosti zpětného postihu dodavatele v případě, že odběratel nezaplatí). </a:t>
            </a:r>
          </a:p>
          <a:p>
            <a:pPr lvl="1">
              <a:buClr>
                <a:srgbClr val="307871"/>
              </a:buClr>
            </a:pPr>
            <a:r>
              <a:rPr lang="cs-CZ" sz="1600" dirty="0"/>
              <a:t>Pohledávka musí být zajištěná, například směnkou avalovanou bankou nebo jinou bankovní zárukou, a musí být denominovaná ve volně směnitelných měnách</a:t>
            </a:r>
          </a:p>
        </p:txBody>
      </p:sp>
      <p:sp>
        <p:nvSpPr>
          <p:cNvPr id="6" name="Nadpis 5"/>
          <p:cNvSpPr>
            <a:spLocks noGrp="1"/>
          </p:cNvSpPr>
          <p:nvPr>
            <p:ph type="title"/>
          </p:nvPr>
        </p:nvSpPr>
        <p:spPr>
          <a:xfrm>
            <a:off x="179512" y="195486"/>
            <a:ext cx="7416824" cy="507703"/>
          </a:xfrm>
        </p:spPr>
        <p:txBody>
          <a:bodyPr/>
          <a:lstStyle/>
          <a:p>
            <a:r>
              <a:rPr lang="cs-CZ" b="1" dirty="0"/>
              <a:t>Forfaiting</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525293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Forfaitingový kontrakt se uskutečňuje ještě před samotnou operací zahraničního obchodu. </a:t>
            </a:r>
          </a:p>
          <a:p>
            <a:pPr>
              <a:buClr>
                <a:srgbClr val="307871"/>
              </a:buClr>
            </a:pPr>
            <a:endParaRPr lang="cs-CZ" sz="2000" dirty="0"/>
          </a:p>
          <a:p>
            <a:pPr>
              <a:buClr>
                <a:srgbClr val="307871"/>
              </a:buClr>
            </a:pPr>
            <a:r>
              <a:rPr lang="cs-CZ" sz="2000" dirty="0"/>
              <a:t>Po realizaci této operace subjekt zahraničního obchodu okamžitě získá peněžní plnění až do výše 100 % pohledávky. </a:t>
            </a:r>
          </a:p>
          <a:p>
            <a:pPr>
              <a:buClr>
                <a:srgbClr val="307871"/>
              </a:buClr>
            </a:pPr>
            <a:endParaRPr lang="cs-CZ" sz="2000" dirty="0"/>
          </a:p>
          <a:p>
            <a:pPr>
              <a:buClr>
                <a:srgbClr val="307871"/>
              </a:buClr>
            </a:pPr>
            <a:r>
              <a:rPr lang="cs-CZ" sz="2000" dirty="0"/>
              <a:t>Náklady forfaitingu jsou tvořeny diskontem, závazkovou, zpracovatelskou a opční provizi. </a:t>
            </a:r>
          </a:p>
          <a:p>
            <a:pPr lvl="1">
              <a:buClr>
                <a:srgbClr val="307871"/>
              </a:buClr>
            </a:pPr>
            <a:r>
              <a:rPr lang="cs-CZ" sz="1600" dirty="0"/>
              <a:t>Jejich výše představuje největší nevýhodu forfaitingu. </a:t>
            </a:r>
          </a:p>
          <a:p>
            <a:pPr lvl="1">
              <a:buClr>
                <a:srgbClr val="307871"/>
              </a:buClr>
            </a:pPr>
            <a:endParaRPr lang="cs-CZ" sz="1600" dirty="0"/>
          </a:p>
          <a:p>
            <a:pPr>
              <a:buClr>
                <a:srgbClr val="307871"/>
              </a:buClr>
            </a:pPr>
            <a:r>
              <a:rPr lang="cs-CZ" sz="2000" dirty="0"/>
              <a:t>Forfaiting odstraňuje úrokové a měnové riziko, která přejdou na </a:t>
            </a:r>
            <a:r>
              <a:rPr lang="cs-CZ" sz="2000" dirty="0" err="1"/>
              <a:t>forfaitéra</a:t>
            </a:r>
            <a:r>
              <a:rPr lang="cs-CZ" sz="2000" dirty="0"/>
              <a:t>. </a:t>
            </a:r>
          </a:p>
        </p:txBody>
      </p:sp>
      <p:sp>
        <p:nvSpPr>
          <p:cNvPr id="6" name="Nadpis 5"/>
          <p:cNvSpPr>
            <a:spLocks noGrp="1"/>
          </p:cNvSpPr>
          <p:nvPr>
            <p:ph type="title"/>
          </p:nvPr>
        </p:nvSpPr>
        <p:spPr>
          <a:xfrm>
            <a:off x="179512" y="195486"/>
            <a:ext cx="7416824" cy="507703"/>
          </a:xfrm>
        </p:spPr>
        <p:txBody>
          <a:bodyPr/>
          <a:lstStyle/>
          <a:p>
            <a:r>
              <a:rPr lang="cs-CZ" b="1" dirty="0"/>
              <a:t>Principy fungování forfaitingu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6985308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Ke krátkodobému financování je možné užít interní i externí zdroje financování.</a:t>
            </a:r>
          </a:p>
          <a:p>
            <a:pPr lvl="1"/>
            <a:r>
              <a:rPr lang="cs-CZ" sz="1600" dirty="0"/>
              <a:t>Předtím, než mateřská nebo dceřiná společnost využije externích finančních prostředků, měla by zvážit využití interních fondů. Tento proces je obzvláště vhodný v obdobích, kdy jsou náklady na získání externích finančních prostředků relativně vysoké. </a:t>
            </a:r>
          </a:p>
          <a:p>
            <a:pPr lvl="1"/>
            <a:r>
              <a:rPr lang="cs-CZ" sz="1600" dirty="0"/>
              <a:t>Za interní zdroje lze považovat i případ, kdy mateřská společnost může získat finanční prostředky od svých dceřiných společností. Může buď zvýšit cash </a:t>
            </a:r>
            <a:r>
              <a:rPr lang="cs-CZ" sz="1600" dirty="0" err="1"/>
              <a:t>flow</a:t>
            </a:r>
            <a:r>
              <a:rPr lang="cs-CZ" sz="1600" dirty="0"/>
              <a:t>, které získává za dodávky dceřiné společnosti, nebo úvěrem od dceřiné společnosti.</a:t>
            </a:r>
          </a:p>
          <a:p>
            <a:r>
              <a:rPr lang="cs-CZ" sz="2000" dirty="0"/>
              <a:t>Metody externího krátkodobého mezinárodního financování</a:t>
            </a:r>
          </a:p>
          <a:p>
            <a:pPr lvl="1"/>
            <a:r>
              <a:rPr lang="cs-CZ" sz="1600" dirty="0"/>
              <a:t>vydávání euro-dluhových cenných papírů, obchodovaných na euro-měnových trzích </a:t>
            </a:r>
          </a:p>
          <a:p>
            <a:pPr lvl="1"/>
            <a:r>
              <a:rPr lang="cs-CZ" sz="1600" dirty="0"/>
              <a:t>vydávání krátkodobých euro-komerčních papírů</a:t>
            </a:r>
          </a:p>
          <a:p>
            <a:pPr lvl="1"/>
            <a:r>
              <a:rPr lang="cs-CZ" sz="1600" dirty="0"/>
              <a:t>využití přímých eurokredit úvěrů</a:t>
            </a:r>
            <a:endParaRPr lang="cs-CZ" sz="2000" dirty="0"/>
          </a:p>
        </p:txBody>
      </p:sp>
      <p:sp>
        <p:nvSpPr>
          <p:cNvPr id="6" name="Nadpis 5"/>
          <p:cNvSpPr>
            <a:spLocks noGrp="1"/>
          </p:cNvSpPr>
          <p:nvPr>
            <p:ph type="title"/>
          </p:nvPr>
        </p:nvSpPr>
        <p:spPr>
          <a:xfrm>
            <a:off x="179512" y="195486"/>
            <a:ext cx="8496944" cy="507703"/>
          </a:xfrm>
        </p:spPr>
        <p:txBody>
          <a:bodyPr/>
          <a:lstStyle/>
          <a:p>
            <a:r>
              <a:rPr lang="cs-CZ" b="1" dirty="0">
                <a:effectLst>
                  <a:glow>
                    <a:srgbClr val="000000"/>
                  </a:glow>
                  <a:outerShdw sx="0" sy="0">
                    <a:srgbClr val="000000"/>
                  </a:outerShdw>
                  <a:reflection stA="0" endPos="0" fadeDir="0" sx="0" sy="0"/>
                </a:effectLst>
              </a:rPr>
              <a:t>Krátkodobé financování na mezinárodních finančních trzích</a:t>
            </a:r>
            <a:br>
              <a:rPr lang="cs-CZ" b="1" dirty="0">
                <a:effectLst>
                  <a:glow>
                    <a:srgbClr val="000000"/>
                  </a:glow>
                  <a:outerShdw sx="0" sy="0">
                    <a:srgbClr val="000000"/>
                  </a:outerShdw>
                  <a:reflection stA="0" endPos="0" fadeDir="0" sx="0" sy="0"/>
                </a:effectLst>
              </a:rPr>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502390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Cash management obecně označuje krátkodobé řízení peněžních prostředků v podniku, přičemž zahrnuje všechny úlohy a opatření, která vedou k zajištění a maximalizaci likvidity v platebním styku. </a:t>
            </a:r>
          </a:p>
          <a:p>
            <a:pPr>
              <a:buClr>
                <a:srgbClr val="307871"/>
              </a:buClr>
            </a:pPr>
            <a:endParaRPr lang="cs-CZ" sz="2000" dirty="0"/>
          </a:p>
          <a:p>
            <a:pPr>
              <a:buClr>
                <a:srgbClr val="307871"/>
              </a:buClr>
            </a:pPr>
            <a:r>
              <a:rPr lang="cs-CZ" sz="2000" dirty="0"/>
              <a:t>Z mezinárodního hlediska je cash management složitější, protože zákony a nařízení týkající se přeshraničních peněžních převodů se mezi zeměmi liší, do cash managementu zde vstupuje také kolísání devizových kurzů.</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Mezinárodní cash management</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754530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Management provozního kapitálu (jako např. zásoby, pohledávky a hotovost) má přímý vliv na výši a načasování cash </a:t>
            </a:r>
            <a:r>
              <a:rPr lang="cs-CZ" sz="2000" dirty="0" err="1"/>
              <a:t>flow</a:t>
            </a:r>
            <a:r>
              <a:rPr lang="cs-CZ" sz="2000" dirty="0"/>
              <a:t>. </a:t>
            </a:r>
          </a:p>
          <a:p>
            <a:pPr>
              <a:buClr>
                <a:srgbClr val="307871"/>
              </a:buClr>
            </a:pPr>
            <a:endParaRPr lang="cs-CZ" sz="2000" dirty="0"/>
          </a:p>
          <a:p>
            <a:pPr>
              <a:buClr>
                <a:srgbClr val="307871"/>
              </a:buClr>
            </a:pPr>
            <a:r>
              <a:rPr lang="cs-CZ" sz="2000" dirty="0"/>
              <a:t>Řízení pracovního kapitálu a řízení peněžních toků mohou být v rámci MNC </a:t>
            </a:r>
          </a:p>
          <a:p>
            <a:pPr lvl="1">
              <a:buClr>
                <a:srgbClr val="307871"/>
              </a:buClr>
            </a:pPr>
            <a:r>
              <a:rPr lang="cs-CZ" sz="1600" dirty="0"/>
              <a:t>integrovány </a:t>
            </a:r>
          </a:p>
          <a:p>
            <a:pPr lvl="1">
              <a:buClr>
                <a:srgbClr val="307871"/>
              </a:buClr>
            </a:pPr>
            <a:r>
              <a:rPr lang="cs-CZ" sz="1600" dirty="0"/>
              <a:t>odděleny</a:t>
            </a:r>
          </a:p>
        </p:txBody>
      </p:sp>
      <p:sp>
        <p:nvSpPr>
          <p:cNvPr id="6" name="Nadpis 5"/>
          <p:cNvSpPr>
            <a:spLocks noGrp="1"/>
          </p:cNvSpPr>
          <p:nvPr>
            <p:ph type="title"/>
          </p:nvPr>
        </p:nvSpPr>
        <p:spPr>
          <a:xfrm>
            <a:off x="179512" y="195486"/>
            <a:ext cx="8424936" cy="507703"/>
          </a:xfrm>
        </p:spPr>
        <p:txBody>
          <a:bodyPr/>
          <a:lstStyle/>
          <a:p>
            <a:r>
              <a:rPr lang="cs-CZ" b="1" dirty="0"/>
              <a:t>Cash management v MNC</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86300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Snižují oběma stranám zahraničního obchodu riziko z neuskutečnění obchodní transakce</a:t>
            </a:r>
          </a:p>
          <a:p>
            <a:pPr lvl="0"/>
            <a:endParaRPr lang="cs-CZ" sz="2000" dirty="0"/>
          </a:p>
          <a:p>
            <a:pPr lvl="0"/>
            <a:r>
              <a:rPr lang="cs-CZ" sz="2000" dirty="0"/>
              <a:t>Definují kdo je nositelem rizika</a:t>
            </a:r>
          </a:p>
          <a:p>
            <a:pPr lvl="0"/>
            <a:endParaRPr lang="cs-CZ" sz="2000" dirty="0"/>
          </a:p>
          <a:p>
            <a:pPr lvl="0"/>
            <a:r>
              <a:rPr lang="cs-CZ" sz="2000" dirty="0"/>
              <a:t>Zjednodušují přesun rizika na třetí stranu</a:t>
            </a:r>
          </a:p>
          <a:p>
            <a:pPr lvl="0"/>
            <a:endParaRPr lang="cs-CZ" sz="2000" dirty="0"/>
          </a:p>
          <a:p>
            <a:pPr lvl="0"/>
            <a:r>
              <a:rPr lang="cs-CZ" sz="2000" dirty="0"/>
              <a:t>Zjednodušují samotné financování zahraničního obchodu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Funkce nástrojů financování zahraničního obchodu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2610634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627534"/>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Dceřiné společnosti budou mít zpravidla obtížnější prognózu budoucích výdajů, pokud jsou jejich nákupy mezinárodní, a nikoli domácí. </a:t>
            </a:r>
          </a:p>
          <a:p>
            <a:pPr lvl="1">
              <a:buClr>
                <a:srgbClr val="307871"/>
              </a:buClr>
            </a:pPr>
            <a:endParaRPr lang="cs-CZ" sz="1600" dirty="0"/>
          </a:p>
          <a:p>
            <a:pPr>
              <a:buClr>
                <a:srgbClr val="307871"/>
              </a:buClr>
            </a:pPr>
            <a:r>
              <a:rPr lang="cs-CZ" sz="2000" dirty="0"/>
              <a:t>Tato volatilita může být způsobena fluktuačním kurzem fakturační měny. </a:t>
            </a:r>
          </a:p>
          <a:p>
            <a:pPr lvl="1">
              <a:buClr>
                <a:srgbClr val="307871"/>
              </a:buClr>
            </a:pPr>
            <a:r>
              <a:rPr lang="cs-CZ" sz="1600" dirty="0"/>
              <a:t>V důsledku toho může mít společnost tendence udržovat rozsáhle zásoby dodávek a surovin tak, aby mohla čerpat ze zásob a snížit nákupy, pokud fakturovaná měna </a:t>
            </a:r>
            <a:r>
              <a:rPr lang="cs-CZ" sz="1600" dirty="0" err="1"/>
              <a:t>apreciuje</a:t>
            </a:r>
            <a:r>
              <a:rPr lang="cs-CZ" sz="1600" dirty="0"/>
              <a:t>.</a:t>
            </a:r>
          </a:p>
          <a:p>
            <a:pPr>
              <a:buClr>
                <a:srgbClr val="307871"/>
              </a:buClr>
            </a:pPr>
            <a:endParaRPr lang="cs-CZ" sz="2000" dirty="0"/>
          </a:p>
          <a:p>
            <a:pPr>
              <a:buClr>
                <a:srgbClr val="307871"/>
              </a:buClr>
            </a:pPr>
            <a:r>
              <a:rPr lang="cs-CZ" sz="2000" dirty="0"/>
              <a:t>Faktory ovlivňující cash management výdajů</a:t>
            </a:r>
          </a:p>
          <a:p>
            <a:pPr lvl="1">
              <a:buClr>
                <a:srgbClr val="307871"/>
              </a:buClr>
            </a:pPr>
            <a:r>
              <a:rPr lang="cs-CZ" sz="1600" dirty="0"/>
              <a:t>devizový kurz</a:t>
            </a:r>
          </a:p>
          <a:p>
            <a:pPr lvl="1">
              <a:buClr>
                <a:srgbClr val="307871"/>
              </a:buClr>
            </a:pPr>
            <a:r>
              <a:rPr lang="cs-CZ" sz="1600" dirty="0"/>
              <a:t>udržování zásob </a:t>
            </a:r>
          </a:p>
          <a:p>
            <a:pPr lvl="1">
              <a:buClr>
                <a:srgbClr val="307871"/>
              </a:buClr>
            </a:pPr>
            <a:r>
              <a:rPr lang="cs-CZ" sz="1600" dirty="0"/>
              <a:t>omezení dovozu zboží z jiné země </a:t>
            </a:r>
          </a:p>
          <a:p>
            <a:pPr lvl="1">
              <a:buClr>
                <a:srgbClr val="307871"/>
              </a:buClr>
            </a:pPr>
            <a:r>
              <a:rPr lang="cs-CZ" sz="1600" dirty="0"/>
              <a:t>objem prodeje </a:t>
            </a:r>
          </a:p>
          <a:p>
            <a:pPr>
              <a:buClr>
                <a:srgbClr val="307871"/>
              </a:buClr>
            </a:pPr>
            <a:endParaRPr lang="cs-CZ" sz="2000" dirty="0"/>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Výdaje dceřiné společnosti</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071189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676" y="627534"/>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Pokud dceřiné společnosti exportují své výrobky, jejich objem prodeje může být </a:t>
            </a:r>
            <a:r>
              <a:rPr lang="cs-CZ" sz="2000" dirty="0" err="1"/>
              <a:t>volatilnější</a:t>
            </a:r>
            <a:r>
              <a:rPr lang="cs-CZ" sz="2000" dirty="0"/>
              <a:t>, než kdyby se zboží prodávalo jen na domácím trhu. </a:t>
            </a:r>
          </a:p>
          <a:p>
            <a:pPr>
              <a:buClr>
                <a:srgbClr val="307871"/>
              </a:buClr>
            </a:pPr>
            <a:endParaRPr lang="cs-CZ" sz="2000" dirty="0"/>
          </a:p>
          <a:p>
            <a:pPr>
              <a:buClr>
                <a:srgbClr val="307871"/>
              </a:buClr>
            </a:pPr>
            <a:r>
              <a:rPr lang="cs-CZ" sz="2000" dirty="0"/>
              <a:t>Tato volatilita může být způsobena fluktuačním kurzem fakturační měny. </a:t>
            </a:r>
          </a:p>
          <a:p>
            <a:pPr lvl="1">
              <a:buClr>
                <a:srgbClr val="307871"/>
              </a:buClr>
            </a:pPr>
            <a:r>
              <a:rPr lang="cs-CZ" sz="1600" dirty="0"/>
              <a:t>Pokud fakturační měna </a:t>
            </a:r>
            <a:r>
              <a:rPr lang="cs-CZ" sz="1600" dirty="0" err="1"/>
              <a:t>apreciuje</a:t>
            </a:r>
            <a:r>
              <a:rPr lang="cs-CZ" sz="1600" dirty="0"/>
              <a:t>, poptávka importérů po tomto zboží se s největší pravděpodobností sníží. </a:t>
            </a:r>
          </a:p>
          <a:p>
            <a:pPr>
              <a:buClr>
                <a:srgbClr val="307871"/>
              </a:buClr>
            </a:pPr>
            <a:r>
              <a:rPr lang="cs-CZ" sz="2000" dirty="0"/>
              <a:t>Faktory ovlivňující cash management příjmů</a:t>
            </a:r>
          </a:p>
          <a:p>
            <a:pPr lvl="1">
              <a:buClr>
                <a:srgbClr val="307871"/>
              </a:buClr>
            </a:pPr>
            <a:r>
              <a:rPr lang="cs-CZ" sz="1600" dirty="0"/>
              <a:t>devizový kurz</a:t>
            </a:r>
          </a:p>
          <a:p>
            <a:pPr lvl="1">
              <a:buClr>
                <a:srgbClr val="307871"/>
              </a:buClr>
            </a:pPr>
            <a:r>
              <a:rPr lang="cs-CZ" sz="1600" dirty="0"/>
              <a:t>obchodní cykly dovážejících zemí</a:t>
            </a:r>
          </a:p>
          <a:p>
            <a:pPr lvl="1">
              <a:buClr>
                <a:srgbClr val="307871"/>
              </a:buClr>
            </a:pPr>
            <a:r>
              <a:rPr lang="cs-CZ" sz="1600" dirty="0"/>
              <a:t>úvěrové standardy</a:t>
            </a:r>
          </a:p>
          <a:p>
            <a:pPr lvl="1">
              <a:buClr>
                <a:srgbClr val="307871"/>
              </a:buClr>
            </a:pPr>
            <a:r>
              <a:rPr lang="cs-CZ" sz="1600" dirty="0"/>
              <a:t>správa pohledávek je důležitou součástí řízení provozního kapitálu dceřiné společnosti z důvodu jejího potenciálního dopadu na peněžní příjmy.</a:t>
            </a:r>
          </a:p>
          <a:p>
            <a:pPr lvl="1">
              <a:buClr>
                <a:srgbClr val="307871"/>
              </a:buClr>
            </a:pPr>
            <a:endParaRPr lang="cs-CZ" sz="1600" dirty="0"/>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Příjmy dceřiné společnosti</a:t>
            </a:r>
            <a:br>
              <a:rPr lang="cs-CZ" b="1" dirty="0"/>
            </a:br>
            <a:br>
              <a:rPr lang="cs-CZ" b="1" dirty="0"/>
            </a:b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41669003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Od dceřiné společnosti lze očekávat pravidelné zasílání výplaty dividend a dalších poplatků mateřské společnosti. </a:t>
            </a:r>
          </a:p>
          <a:p>
            <a:pPr lvl="1"/>
            <a:r>
              <a:rPr lang="cs-CZ" sz="1600" dirty="0"/>
              <a:t>Další poplatky představují např. licenční poplatky nebo poplatky za režijní náklady vzniklé mateřské společnosti, které využívá k mezinárodním aktivitám dceřiné společnosti. </a:t>
            </a:r>
          </a:p>
          <a:p>
            <a:pPr lvl="1">
              <a:buClr>
                <a:srgbClr val="307871"/>
              </a:buClr>
            </a:pPr>
            <a:endParaRPr lang="cs-CZ" sz="1600" dirty="0"/>
          </a:p>
          <a:p>
            <a:pPr lvl="1">
              <a:buClr>
                <a:srgbClr val="307871"/>
              </a:buClr>
            </a:pPr>
            <a:r>
              <a:rPr lang="cs-CZ" sz="1600" dirty="0"/>
              <a:t>Úroveň dividend vyplácených dceřinými společnostmi mateřské společnosti závisí:</a:t>
            </a:r>
          </a:p>
          <a:p>
            <a:pPr lvl="2">
              <a:buClr>
                <a:srgbClr val="307871"/>
              </a:buClr>
            </a:pPr>
            <a:r>
              <a:rPr lang="cs-CZ" sz="1200" dirty="0"/>
              <a:t>na potřebách likvidity každé dceřiné společnosti</a:t>
            </a:r>
          </a:p>
          <a:p>
            <a:pPr lvl="2">
              <a:buClr>
                <a:srgbClr val="307871"/>
              </a:buClr>
            </a:pPr>
            <a:r>
              <a:rPr lang="cs-CZ" sz="1200" dirty="0"/>
              <a:t>na potenciálním využití finančních prostředků v různých pobočkách</a:t>
            </a:r>
          </a:p>
          <a:p>
            <a:pPr lvl="2">
              <a:buClr>
                <a:srgbClr val="307871"/>
              </a:buClr>
            </a:pPr>
            <a:r>
              <a:rPr lang="cs-CZ" sz="1200" dirty="0"/>
              <a:t>na očekávaných pohybech v měnách dceřiných společností </a:t>
            </a:r>
          </a:p>
          <a:p>
            <a:pPr lvl="2">
              <a:buClr>
                <a:srgbClr val="307871"/>
              </a:buClr>
            </a:pPr>
            <a:r>
              <a:rPr lang="cs-CZ" sz="1200" dirty="0"/>
              <a:t>na pravidlech vlády hostitelské země</a:t>
            </a:r>
          </a:p>
          <a:p>
            <a:pPr lvl="1"/>
            <a:endParaRPr lang="cs-CZ" sz="1600" dirty="0"/>
          </a:p>
        </p:txBody>
      </p:sp>
      <p:sp>
        <p:nvSpPr>
          <p:cNvPr id="6" name="Nadpis 5"/>
          <p:cNvSpPr>
            <a:spLocks noGrp="1"/>
          </p:cNvSpPr>
          <p:nvPr>
            <p:ph type="title"/>
          </p:nvPr>
        </p:nvSpPr>
        <p:spPr>
          <a:xfrm>
            <a:off x="179512" y="195486"/>
            <a:ext cx="7416824" cy="507703"/>
          </a:xfrm>
        </p:spPr>
        <p:txBody>
          <a:bodyPr/>
          <a:lstStyle/>
          <a:p>
            <a:r>
              <a:rPr lang="cs-CZ" b="1" dirty="0"/>
              <a:t>Platby dceřiné společnosti mateřskému podniku</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3562009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555526"/>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Po vyúčtování všech příjmů a výdajů se dceřiná společnost ocitne v:</a:t>
            </a:r>
          </a:p>
          <a:p>
            <a:pPr lvl="1">
              <a:buClr>
                <a:srgbClr val="307871"/>
              </a:buClr>
            </a:pPr>
            <a:r>
              <a:rPr lang="cs-CZ" sz="1600" dirty="0"/>
              <a:t>přebytku peněžních prostředků</a:t>
            </a:r>
          </a:p>
          <a:p>
            <a:pPr lvl="1">
              <a:buClr>
                <a:srgbClr val="307871"/>
              </a:buClr>
            </a:pPr>
            <a:r>
              <a:rPr lang="cs-CZ" sz="1600" dirty="0"/>
              <a:t>nedostatku peněžních prostředků</a:t>
            </a:r>
          </a:p>
          <a:p>
            <a:pPr>
              <a:buClr>
                <a:srgbClr val="307871"/>
              </a:buClr>
            </a:pPr>
            <a:endParaRPr lang="cs-CZ" sz="2000" dirty="0"/>
          </a:p>
          <a:p>
            <a:pPr>
              <a:buClr>
                <a:srgbClr val="307871"/>
              </a:buClr>
            </a:pPr>
            <a:r>
              <a:rPr lang="cs-CZ" sz="2000" dirty="0"/>
              <a:t>Společnost pak využívá řízení likvidity buď k tomu, aby investovala své nadbytečné peněžní prostředky, nebo si je vypůjčila, aby pokryla ty chybějící. </a:t>
            </a:r>
          </a:p>
          <a:p>
            <a:pPr>
              <a:buClr>
                <a:srgbClr val="307871"/>
              </a:buClr>
            </a:pPr>
            <a:endParaRPr lang="cs-CZ" sz="2000" dirty="0"/>
          </a:p>
          <a:p>
            <a:pPr>
              <a:buClr>
                <a:srgbClr val="307871"/>
              </a:buClr>
            </a:pPr>
            <a:r>
              <a:rPr lang="cs-CZ" sz="2000" dirty="0"/>
              <a:t>Z hlediska celé MNC je potenciální přístup k finančním zdrojům důležitější než peněžní zůstatky.</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Řízení likvidity dceřiné společnosti</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1447152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Centrální MNC může proto sledovat a případně spravovat peněžní toky</a:t>
            </a:r>
          </a:p>
          <a:p>
            <a:pPr lvl="1">
              <a:buClr>
                <a:srgbClr val="307871"/>
              </a:buClr>
            </a:pPr>
            <a:r>
              <a:rPr lang="cs-CZ" sz="1600" dirty="0"/>
              <a:t>na </a:t>
            </a:r>
            <a:r>
              <a:rPr lang="cs-CZ" sz="1600" dirty="0" err="1"/>
              <a:t>vnitrodceřiné</a:t>
            </a:r>
            <a:r>
              <a:rPr lang="cs-CZ" sz="1600" dirty="0"/>
              <a:t> úrovni</a:t>
            </a:r>
          </a:p>
          <a:p>
            <a:pPr lvl="1">
              <a:buClr>
                <a:srgbClr val="307871"/>
              </a:buClr>
            </a:pPr>
            <a:r>
              <a:rPr lang="cs-CZ" sz="1600" dirty="0"/>
              <a:t>na mezipodnikové úrovni</a:t>
            </a:r>
          </a:p>
          <a:p>
            <a:pPr lvl="1">
              <a:buClr>
                <a:srgbClr val="307871"/>
              </a:buClr>
            </a:pPr>
            <a:endParaRPr lang="cs-CZ" sz="1600" dirty="0"/>
          </a:p>
          <a:p>
            <a:pPr>
              <a:buClr>
                <a:srgbClr val="307871"/>
              </a:buClr>
            </a:pPr>
            <a:r>
              <a:rPr lang="cs-CZ" sz="2000" dirty="0"/>
              <a:t>Tento nástroj je důležitý zejména pro dceřiné společnosti, které potřebují finanční prostředky, nebo jsou příliš vystaveny kurzovému riziku</a:t>
            </a:r>
          </a:p>
        </p:txBody>
      </p:sp>
      <p:sp>
        <p:nvSpPr>
          <p:cNvPr id="6" name="Nadpis 5"/>
          <p:cNvSpPr>
            <a:spLocks noGrp="1"/>
          </p:cNvSpPr>
          <p:nvPr>
            <p:ph type="title"/>
          </p:nvPr>
        </p:nvSpPr>
        <p:spPr>
          <a:xfrm>
            <a:off x="179512" y="195486"/>
            <a:ext cx="7416824" cy="507703"/>
          </a:xfrm>
        </p:spPr>
        <p:txBody>
          <a:bodyPr/>
          <a:lstStyle/>
          <a:p>
            <a:r>
              <a:rPr lang="cs-CZ" b="1" dirty="0"/>
              <a:t>Centralizovaný cash management</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7303916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br>
              <a:rPr lang="cs-CZ" b="1" dirty="0"/>
            </a:br>
            <a:endParaRPr lang="en-US" b="1" dirty="0"/>
          </a:p>
        </p:txBody>
      </p:sp>
      <p:pic>
        <p:nvPicPr>
          <p:cNvPr id="5" name="Zástupný symbol pro obsah 4"/>
          <p:cNvPicPr>
            <a:picLocks noGrp="1"/>
          </p:cNvPicPr>
          <p:nvPr>
            <p:ph idx="4294967295"/>
          </p:nvPr>
        </p:nvPicPr>
        <p:blipFill rotWithShape="1">
          <a:blip r:embed="rId3"/>
          <a:srcRect l="36992" t="20044" r="15917" b="19811"/>
          <a:stretch/>
        </p:blipFill>
        <p:spPr bwMode="auto">
          <a:xfrm>
            <a:off x="287524" y="593209"/>
            <a:ext cx="6498151" cy="3673475"/>
          </a:xfrm>
          <a:prstGeom prst="rect">
            <a:avLst/>
          </a:prstGeom>
          <a:ln>
            <a:noFill/>
          </a:ln>
          <a:extLst>
            <a:ext uri="{53640926-AAD7-44D8-BBD7-CCE9431645EC}">
              <a14:shadowObscured xmlns:a14="http://schemas.microsoft.com/office/drawing/2010/main"/>
            </a:ext>
          </a:extLst>
        </p:spPr>
      </p:pic>
      <p:sp>
        <p:nvSpPr>
          <p:cNvPr id="2" name="Obdélník 1"/>
          <p:cNvSpPr/>
          <p:nvPr/>
        </p:nvSpPr>
        <p:spPr>
          <a:xfrm>
            <a:off x="378105" y="4444347"/>
            <a:ext cx="4572000" cy="287643"/>
          </a:xfrm>
          <a:prstGeom prst="rect">
            <a:avLst/>
          </a:prstGeom>
        </p:spPr>
        <p:txBody>
          <a:bodyPr>
            <a:spAutoFit/>
          </a:bodyPr>
          <a:lstStyle/>
          <a:p>
            <a:pPr indent="180340" algn="just">
              <a:lnSpc>
                <a:spcPct val="115000"/>
              </a:lnSpc>
              <a:spcBef>
                <a:spcPts val="1200"/>
              </a:spcBef>
              <a:spcAft>
                <a:spcPts val="1200"/>
              </a:spcAft>
            </a:pPr>
            <a:r>
              <a:rPr lang="cs-CZ" sz="1200" dirty="0">
                <a:latin typeface="Times New Roman" panose="02020603050405020304" pitchFamily="18" charset="0"/>
                <a:ea typeface="Calibri" panose="020F0502020204030204" pitchFamily="34" charset="0"/>
                <a:cs typeface="Times New Roman" panose="02020603050405020304" pitchFamily="18" charset="0"/>
              </a:rPr>
              <a:t>Zdroj: Vlastní zpracování na základě </a:t>
            </a:r>
            <a:r>
              <a:rPr lang="cs-CZ" sz="1200" dirty="0" err="1">
                <a:latin typeface="Times New Roman" panose="02020603050405020304" pitchFamily="18" charset="0"/>
                <a:ea typeface="Calibri" panose="020F0502020204030204" pitchFamily="34" charset="0"/>
                <a:cs typeface="Times New Roman" panose="02020603050405020304" pitchFamily="18" charset="0"/>
              </a:rPr>
              <a:t>Madura</a:t>
            </a:r>
            <a:r>
              <a:rPr lang="cs-CZ" sz="1200" dirty="0">
                <a:latin typeface="Times New Roman" panose="02020603050405020304" pitchFamily="18" charset="0"/>
                <a:ea typeface="Calibri" panose="020F0502020204030204" pitchFamily="34" charset="0"/>
                <a:cs typeface="Times New Roman" panose="02020603050405020304" pitchFamily="18" charset="0"/>
              </a:rPr>
              <a:t> (2017)</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Obdélník 3"/>
          <p:cNvSpPr/>
          <p:nvPr/>
        </p:nvSpPr>
        <p:spPr>
          <a:xfrm>
            <a:off x="179512" y="216744"/>
            <a:ext cx="8208912" cy="400110"/>
          </a:xfrm>
          <a:prstGeom prst="rect">
            <a:avLst/>
          </a:prstGeom>
        </p:spPr>
        <p:txBody>
          <a:bodyPr wrap="square">
            <a:spAutoFit/>
          </a:bodyPr>
          <a:lstStyle/>
          <a:p>
            <a:r>
              <a:rPr lang="cs-CZ" sz="2000" b="1" dirty="0">
                <a:latin typeface="Times New Roman" panose="02020603050405020304" pitchFamily="18" charset="0"/>
                <a:ea typeface="Calibri" panose="020F0502020204030204" pitchFamily="34" charset="0"/>
              </a:rPr>
              <a:t>Schéma cash </a:t>
            </a:r>
            <a:r>
              <a:rPr lang="cs-CZ" sz="2000" b="1" dirty="0" err="1">
                <a:latin typeface="Times New Roman" panose="02020603050405020304" pitchFamily="18" charset="0"/>
                <a:ea typeface="Calibri" panose="020F0502020204030204" pitchFamily="34" charset="0"/>
              </a:rPr>
              <a:t>flow</a:t>
            </a:r>
            <a:r>
              <a:rPr lang="cs-CZ" sz="2000" b="1" dirty="0">
                <a:latin typeface="Times New Roman" panose="02020603050405020304" pitchFamily="18" charset="0"/>
                <a:ea typeface="Calibri" panose="020F0502020204030204" pitchFamily="34" charset="0"/>
              </a:rPr>
              <a:t> mezi dceřinými společnostmi a mateřskou společností</a:t>
            </a:r>
            <a:endParaRPr lang="cs-CZ" sz="2000" b="1" dirty="0"/>
          </a:p>
        </p:txBody>
      </p:sp>
      <p:sp>
        <p:nvSpPr>
          <p:cNvPr id="7"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9467178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Peněžní toky mohou být optimalizovány následujícími způsoby:</a:t>
            </a:r>
          </a:p>
          <a:p>
            <a:pPr lvl="1"/>
            <a:r>
              <a:rPr lang="cs-CZ" sz="1600" dirty="0"/>
              <a:t>zrychlení příjmů peněžních prostředků,</a:t>
            </a:r>
          </a:p>
          <a:p>
            <a:pPr lvl="1"/>
            <a:r>
              <a:rPr lang="cs-CZ" sz="1600" dirty="0"/>
              <a:t>minimalizace nákladů na konverzi měn,</a:t>
            </a:r>
          </a:p>
          <a:p>
            <a:pPr lvl="1"/>
            <a:r>
              <a:rPr lang="cs-CZ" sz="1600" dirty="0"/>
              <a:t>management blokovaných prostředků,</a:t>
            </a:r>
          </a:p>
          <a:p>
            <a:pPr lvl="1"/>
            <a:r>
              <a:rPr lang="cs-CZ" sz="1600" dirty="0"/>
              <a:t>management mezipodnikových hotovostních převodů.</a:t>
            </a:r>
          </a:p>
        </p:txBody>
      </p:sp>
      <p:sp>
        <p:nvSpPr>
          <p:cNvPr id="6" name="Nadpis 5"/>
          <p:cNvSpPr>
            <a:spLocks noGrp="1"/>
          </p:cNvSpPr>
          <p:nvPr>
            <p:ph type="title"/>
          </p:nvPr>
        </p:nvSpPr>
        <p:spPr>
          <a:xfrm>
            <a:off x="179512" y="195486"/>
            <a:ext cx="7416824" cy="507703"/>
          </a:xfrm>
        </p:spPr>
        <p:txBody>
          <a:bodyPr/>
          <a:lstStyle/>
          <a:p>
            <a:r>
              <a:rPr lang="cs-CZ" b="1" dirty="0"/>
              <a:t>Techniky optimalizace cash </a:t>
            </a:r>
            <a:r>
              <a:rPr lang="cs-CZ" b="1" dirty="0" err="1"/>
              <a:t>flow</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8277294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987574"/>
            <a:ext cx="8856984" cy="3672408"/>
          </a:xfrm>
          <a:prstGeom prst="rect">
            <a:avLst/>
          </a:prstGeom>
        </p:spPr>
        <p:txBody>
          <a:bodyPr>
            <a:noAutofit/>
          </a:bodyPr>
          <a:lstStyle/>
          <a:p>
            <a:pPr>
              <a:buClr>
                <a:srgbClr val="307871"/>
              </a:buClr>
            </a:pPr>
            <a:r>
              <a:rPr lang="cs-CZ" sz="2000" dirty="0"/>
              <a:t>Prvním cílem mezinárodního řízení hotovosti je urychlit příjmové peněžní toky, protože čím rychleji jsou příjmy přijaty, tím rychleji mohou být investovány nebo použity k jiným účelům. </a:t>
            </a:r>
          </a:p>
          <a:p>
            <a:pPr>
              <a:buClr>
                <a:srgbClr val="307871"/>
              </a:buClr>
            </a:pPr>
            <a:endParaRPr lang="cs-CZ" sz="2000" dirty="0"/>
          </a:p>
          <a:p>
            <a:pPr>
              <a:buClr>
                <a:srgbClr val="307871"/>
              </a:buClr>
            </a:pPr>
            <a:r>
              <a:rPr lang="cs-CZ" sz="2000" dirty="0"/>
              <a:t>Peněžní toky mohou být zrychleny:</a:t>
            </a:r>
          </a:p>
          <a:p>
            <a:pPr lvl="1">
              <a:buClr>
                <a:srgbClr val="307871"/>
              </a:buClr>
            </a:pPr>
            <a:r>
              <a:rPr lang="cs-CZ" sz="1600" dirty="0"/>
              <a:t>otevřením účtů u poboček bank, kde je zaručené rychlé připsání platby ihned po úhradě</a:t>
            </a:r>
          </a:p>
          <a:p>
            <a:pPr lvl="1">
              <a:buClr>
                <a:srgbClr val="307871"/>
              </a:buClr>
            </a:pPr>
            <a:r>
              <a:rPr lang="cs-CZ" sz="1600" dirty="0"/>
              <a:t>použitím předběžně schválených plateb, které umožňují zúčtovat účet zákazníka až do určitého limitu.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Zrychlení příjmů peněžních prostředků</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2655620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Optimalizace pohybů peněžních toků může být realizována prostřednictvím </a:t>
            </a:r>
            <a:r>
              <a:rPr lang="cs-CZ" sz="2000" dirty="0" err="1"/>
              <a:t>nettingu</a:t>
            </a:r>
            <a:r>
              <a:rPr lang="cs-CZ" sz="2000" dirty="0"/>
              <a:t>, který může být proveden  mezi dceřinými společnostmi nebo samotnou MNC. </a:t>
            </a:r>
          </a:p>
          <a:p>
            <a:pPr lvl="1">
              <a:buClr>
                <a:srgbClr val="307871"/>
              </a:buClr>
            </a:pPr>
            <a:r>
              <a:rPr lang="cs-CZ" sz="1600" dirty="0"/>
              <a:t>Tato technika optimalizuje peněžní toky tím, že snižuje administrativní a transakční náklady vyplývající z měnové konverze. </a:t>
            </a:r>
          </a:p>
          <a:p>
            <a:pPr>
              <a:buClr>
                <a:srgbClr val="307871"/>
              </a:buClr>
            </a:pPr>
            <a:r>
              <a:rPr lang="cs-CZ" sz="2000" dirty="0"/>
              <a:t>Výhody </a:t>
            </a:r>
            <a:r>
              <a:rPr lang="cs-CZ" sz="2000" dirty="0" err="1"/>
              <a:t>nettingu</a:t>
            </a:r>
            <a:endParaRPr lang="cs-CZ" sz="2000" dirty="0"/>
          </a:p>
          <a:p>
            <a:pPr lvl="1">
              <a:buClr>
                <a:srgbClr val="307871"/>
              </a:buClr>
            </a:pPr>
            <a:r>
              <a:rPr lang="cs-CZ" sz="1600" dirty="0"/>
              <a:t>snižuje počet přeshraničních transakcí mezi dceřinými společnostmi, čímž se sníží celkové administrativní náklady těchto převodů a snižuje riziko fluktuace devizového kurzu, protože transakce probíhají méně často, čímž se snižují transakční náklady spojené s konverzí měn. </a:t>
            </a:r>
          </a:p>
          <a:p>
            <a:pPr lvl="1">
              <a:buClr>
                <a:srgbClr val="307871"/>
              </a:buClr>
            </a:pPr>
            <a:r>
              <a:rPr lang="cs-CZ" sz="1600" dirty="0" err="1"/>
              <a:t>netting</a:t>
            </a:r>
            <a:r>
              <a:rPr lang="cs-CZ" sz="1600" dirty="0"/>
              <a:t> vyžaduje také důkladnou kontrolu informací o transakcích mezi dceřinými společnostmi, což vyúsťuje do koordinovanější spolupráce dceřiných společností.</a:t>
            </a:r>
          </a:p>
          <a:p>
            <a:pPr lvl="1">
              <a:buClr>
                <a:srgbClr val="307871"/>
              </a:buClr>
            </a:pPr>
            <a:r>
              <a:rPr lang="cs-CZ" sz="1600" dirty="0"/>
              <a:t>predikce peněžních toků je jednodušší, jelikož na konci každého období jsou prováděny pouze čisté peněžní převody, nikoli jednotlivé peněžní převody během celého období. </a:t>
            </a:r>
          </a:p>
          <a:p>
            <a:pPr lvl="1">
              <a:buClr>
                <a:srgbClr val="307871"/>
              </a:buClr>
            </a:pPr>
            <a:endParaRPr lang="cs-CZ" sz="1600" dirty="0"/>
          </a:p>
          <a:p>
            <a:pPr lvl="1">
              <a:buClr>
                <a:srgbClr val="307871"/>
              </a:buClr>
            </a:pPr>
            <a:endParaRPr lang="cs-CZ" sz="1600" dirty="0"/>
          </a:p>
        </p:txBody>
      </p:sp>
      <p:sp>
        <p:nvSpPr>
          <p:cNvPr id="6" name="Nadpis 5"/>
          <p:cNvSpPr>
            <a:spLocks noGrp="1"/>
          </p:cNvSpPr>
          <p:nvPr>
            <p:ph type="title"/>
          </p:nvPr>
        </p:nvSpPr>
        <p:spPr>
          <a:xfrm>
            <a:off x="179512" y="195486"/>
            <a:ext cx="7416824" cy="507703"/>
          </a:xfrm>
        </p:spPr>
        <p:txBody>
          <a:bodyPr/>
          <a:lstStyle/>
          <a:p>
            <a:r>
              <a:rPr lang="cs-CZ" b="1" dirty="0"/>
              <a:t>Minimalizace nákladů na konverzi měn</a:t>
            </a:r>
            <a:br>
              <a:rPr lang="cs-CZ"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7685245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5496" y="987574"/>
            <a:ext cx="8856984" cy="3672408"/>
          </a:xfrm>
          <a:prstGeom prst="rect">
            <a:avLst/>
          </a:prstGeom>
        </p:spPr>
        <p:txBody>
          <a:bodyPr>
            <a:noAutofit/>
          </a:bodyPr>
          <a:lstStyle/>
          <a:p>
            <a:pPr>
              <a:buClr>
                <a:srgbClr val="307871"/>
              </a:buClr>
            </a:pPr>
            <a:r>
              <a:rPr lang="cs-CZ" sz="2000" dirty="0"/>
              <a:t>Peněžní toky mohou být také ovlivněny blokací fondů hostitelské vlády. </a:t>
            </a:r>
          </a:p>
          <a:p>
            <a:pPr>
              <a:buClr>
                <a:srgbClr val="307871"/>
              </a:buClr>
            </a:pPr>
            <a:endParaRPr lang="cs-CZ" sz="2000" dirty="0"/>
          </a:p>
          <a:p>
            <a:pPr>
              <a:buClr>
                <a:srgbClr val="307871"/>
              </a:buClr>
            </a:pPr>
            <a:r>
              <a:rPr lang="cs-CZ" sz="2000" dirty="0"/>
              <a:t>Pro vypořádání se s blokováním finančních prostředků, může MNC implementovat stejné strategie, které používá, když vláda hostitelské země uloží vysoké daně.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Management blokovaných prostředků</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01463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V rámci transakcí zahraničního obchodu poskytuje úvěr buď dodavatel (vývozce, exportér), kupující (dovozce, importér), jedna nebo více finančních institucí nebo jakákoli jejich kombinace. </a:t>
            </a:r>
          </a:p>
          <a:p>
            <a:pPr>
              <a:buClr>
                <a:srgbClr val="307871"/>
              </a:buClr>
            </a:pPr>
            <a:endParaRPr lang="cs-CZ" sz="2000" dirty="0"/>
          </a:p>
          <a:p>
            <a:pPr>
              <a:buClr>
                <a:srgbClr val="307871"/>
              </a:buClr>
            </a:pPr>
            <a:r>
              <a:rPr lang="cs-CZ" sz="2000" dirty="0"/>
              <a:t>V praxi převažuje tíha financování na exportérovi =&gt; </a:t>
            </a:r>
            <a:r>
              <a:rPr lang="cs-CZ" sz="2000" b="1" dirty="0"/>
              <a:t>dodavatelský úvěr</a:t>
            </a:r>
          </a:p>
          <a:p>
            <a:pPr lvl="1">
              <a:buClr>
                <a:srgbClr val="307871"/>
              </a:buClr>
            </a:pPr>
            <a:r>
              <a:rPr lang="cs-CZ" sz="1600" dirty="0"/>
              <a:t>Vývozce se plně spoléhá na finanční bonitu, integritu a reputaci kupujícího. </a:t>
            </a:r>
          </a:p>
          <a:p>
            <a:pPr lvl="1">
              <a:buClr>
                <a:srgbClr val="307871"/>
              </a:buClr>
            </a:pPr>
            <a:r>
              <a:rPr lang="cs-CZ" sz="1600" dirty="0"/>
              <a:t>Tato metoda se používá, když prodávající a kupující mají vzájemnou důvěru a mnoho obchodních zkušeností.  </a:t>
            </a:r>
          </a:p>
        </p:txBody>
      </p:sp>
      <p:sp>
        <p:nvSpPr>
          <p:cNvPr id="6" name="Nadpis 5"/>
          <p:cNvSpPr>
            <a:spLocks noGrp="1"/>
          </p:cNvSpPr>
          <p:nvPr>
            <p:ph type="title"/>
          </p:nvPr>
        </p:nvSpPr>
        <p:spPr>
          <a:xfrm>
            <a:off x="179512" y="195486"/>
            <a:ext cx="7416824" cy="507703"/>
          </a:xfrm>
        </p:spPr>
        <p:txBody>
          <a:bodyPr/>
          <a:lstStyle/>
          <a:p>
            <a:r>
              <a:rPr lang="cs-CZ" b="1" dirty="0"/>
              <a:t>Dodavatelský úvěr</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2262224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MNC může dceřiné společnosti nařídit, aby založila divizi, která bude generovat náklady ale případně i další výnosy. </a:t>
            </a:r>
          </a:p>
          <a:p>
            <a:pPr>
              <a:buClr>
                <a:srgbClr val="307871"/>
              </a:buClr>
            </a:pPr>
            <a:endParaRPr lang="cs-CZ" sz="2000" dirty="0"/>
          </a:p>
          <a:p>
            <a:pPr>
              <a:buClr>
                <a:srgbClr val="307871"/>
              </a:buClr>
            </a:pPr>
            <a:r>
              <a:rPr lang="cs-CZ" sz="2000" dirty="0"/>
              <a:t>Použití transferových (převodních) cen tak, aby se zvýšily výdaje dceřiné společnosti. </a:t>
            </a:r>
          </a:p>
          <a:p>
            <a:pPr>
              <a:buClr>
                <a:srgbClr val="307871"/>
              </a:buClr>
            </a:pPr>
            <a:endParaRPr lang="cs-CZ" sz="2000" dirty="0"/>
          </a:p>
          <a:p>
            <a:pPr>
              <a:buClr>
                <a:srgbClr val="307871"/>
              </a:buClr>
            </a:pPr>
            <a:r>
              <a:rPr lang="cs-CZ" sz="2000" dirty="0"/>
              <a:t>Využití zdrojů financování na lokálním trhu, nikoliv od mateřské společnosti.</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Strategie MNC při blokování finančních prostředků</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3448952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Pro efektivní využití peněžních zůstatků je vhodné využívat </a:t>
            </a:r>
            <a:r>
              <a:rPr lang="cs-CZ" sz="2000" dirty="0" err="1"/>
              <a:t>leading</a:t>
            </a:r>
            <a:r>
              <a:rPr lang="cs-CZ" sz="2000" dirty="0"/>
              <a:t> a </a:t>
            </a:r>
            <a:r>
              <a:rPr lang="cs-CZ" sz="2000" dirty="0" err="1"/>
              <a:t>lagging</a:t>
            </a:r>
            <a:r>
              <a:rPr lang="cs-CZ" sz="2000" dirty="0"/>
              <a:t>. </a:t>
            </a:r>
          </a:p>
          <a:p>
            <a:pPr>
              <a:buClr>
                <a:srgbClr val="307871"/>
              </a:buClr>
            </a:pPr>
            <a:endParaRPr lang="cs-CZ" sz="2000" dirty="0"/>
          </a:p>
          <a:p>
            <a:pPr>
              <a:buClr>
                <a:srgbClr val="307871"/>
              </a:buClr>
            </a:pPr>
            <a:r>
              <a:rPr lang="cs-CZ" sz="2000" dirty="0"/>
              <a:t>Některé hostitelské vlády zakazují tuto praxi tím, že vyžadují, aby mezi dceřinými společnostmi došlo k platbě v okamžiku převodu zboží</a:t>
            </a:r>
            <a:r>
              <a:rPr lang="cs-CZ" sz="2000"/>
              <a:t>. </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Management mezipodnikových hotovostních převodů </a:t>
            </a:r>
            <a:br>
              <a:rPr lang="cs-CZ" b="1" dirty="0"/>
            </a:b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5277765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lgn="ctr">
              <a:buClr>
                <a:srgbClr val="307871"/>
              </a:buClr>
              <a:buNone/>
            </a:pPr>
            <a:r>
              <a:rPr lang="cs-CZ" altLang="cs-CZ" sz="2400" dirty="0"/>
              <a:t>Děkuji za pozornost </a:t>
            </a:r>
            <a:r>
              <a:rPr lang="cs-CZ" altLang="cs-CZ" sz="2400" dirty="0">
                <a:sym typeface="Wingdings" panose="05000000000000000000" pitchFamily="2" charset="2"/>
              </a:rPr>
              <a:t></a:t>
            </a:r>
            <a:endParaRPr lang="cs-CZ" altLang="cs-CZ" sz="2400" dirty="0"/>
          </a:p>
          <a:p>
            <a:pPr marL="0" indent="0">
              <a:buClr>
                <a:srgbClr val="307871"/>
              </a:buClr>
              <a:buNone/>
            </a:pPr>
            <a:endParaRPr lang="cs-CZ" sz="1400" dirty="0"/>
          </a:p>
        </p:txBody>
      </p:sp>
      <p:sp>
        <p:nvSpPr>
          <p:cNvPr id="6" name="Nadpis 5"/>
          <p:cNvSpPr>
            <a:spLocks noGrp="1"/>
          </p:cNvSpPr>
          <p:nvPr>
            <p:ph type="title"/>
          </p:nvPr>
        </p:nvSpPr>
        <p:spPr>
          <a:xfrm>
            <a:off x="179512" y="195486"/>
            <a:ext cx="5904656" cy="507703"/>
          </a:xfrm>
        </p:spPr>
        <p:txBody>
          <a:bodyPr/>
          <a:lstStyle/>
          <a:p>
            <a:endParaRPr lang="en-US"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856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Pokud dodavatel nechce poskytovat veškeré finanční prostředky, v takovém případě kupující financuje požadovanou část interně z vlastních zdrojů, nebo externě především přes bankovní zdroje. </a:t>
            </a:r>
          </a:p>
          <a:p>
            <a:r>
              <a:rPr lang="cs-CZ" sz="2000" dirty="0"/>
              <a:t>V tomto případě se jedná tedy o odběratelský úvěr, kdy je odběratelem poskytovaná tzv. akontace, která slouží exportérovi zároveň jako záruka uskutečnění obchodu. </a:t>
            </a:r>
          </a:p>
          <a:p>
            <a:r>
              <a:rPr lang="cs-CZ" sz="2000" dirty="0"/>
              <a:t>Odběratelské úvěry jsou většinou spojeny se slevou na importované zboží a využívají se hlavně v případech zahraničního obchodu se zeměmi s vysokým ekonomickým a politickým rizikem. </a:t>
            </a:r>
          </a:p>
        </p:txBody>
      </p:sp>
      <p:sp>
        <p:nvSpPr>
          <p:cNvPr id="6" name="Nadpis 5"/>
          <p:cNvSpPr>
            <a:spLocks noGrp="1"/>
          </p:cNvSpPr>
          <p:nvPr>
            <p:ph type="title"/>
          </p:nvPr>
        </p:nvSpPr>
        <p:spPr>
          <a:xfrm>
            <a:off x="179512" y="195486"/>
            <a:ext cx="7416824" cy="507703"/>
          </a:xfrm>
        </p:spPr>
        <p:txBody>
          <a:bodyPr/>
          <a:lstStyle/>
          <a:p>
            <a:r>
              <a:rPr lang="cs-CZ" b="1" dirty="0"/>
              <a:t>Odběratelský úvěr</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98753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V případě zásilky, v rámci dohody o přepravě zboží dodává vývozce zboží dovozci, avšak ten nemusí platit za zboží, dokud nebylo dál prodáno třetímu subjektu. </a:t>
            </a:r>
          </a:p>
          <a:p>
            <a:pPr lvl="1">
              <a:buClr>
                <a:srgbClr val="307871"/>
              </a:buClr>
            </a:pPr>
            <a:r>
              <a:rPr lang="cs-CZ" sz="1600" dirty="0"/>
              <a:t>Jedná se o jistou podkategorii dodavatelských úvěrů</a:t>
            </a:r>
          </a:p>
          <a:p>
            <a:pPr>
              <a:buClr>
                <a:srgbClr val="307871"/>
              </a:buClr>
            </a:pPr>
            <a:endParaRPr lang="cs-CZ" sz="2000" dirty="0"/>
          </a:p>
          <a:p>
            <a:pPr>
              <a:buClr>
                <a:srgbClr val="307871"/>
              </a:buClr>
            </a:pPr>
            <a:r>
              <a:rPr lang="cs-CZ" sz="2000" dirty="0"/>
              <a:t>Pokud dovozce nezaplatí, má vývozce omezené možnosti, protože zboží již bylo prodáno. </a:t>
            </a:r>
          </a:p>
          <a:p>
            <a:pPr>
              <a:buClr>
                <a:srgbClr val="307871"/>
              </a:buClr>
            </a:pPr>
            <a:r>
              <a:rPr lang="cs-CZ" sz="2000" dirty="0"/>
              <a:t>V důsledku vysokého rizika jsou zásilky využívány jen zřídka. </a:t>
            </a:r>
          </a:p>
          <a:p>
            <a:pPr lvl="1">
              <a:buClr>
                <a:srgbClr val="307871"/>
              </a:buClr>
            </a:pPr>
            <a:r>
              <a:rPr lang="cs-CZ" sz="1600" dirty="0"/>
              <a:t>V praxi je najdeme zejména u dceřiných společností obchodujících s mateřskou společností. </a:t>
            </a:r>
          </a:p>
        </p:txBody>
      </p:sp>
      <p:sp>
        <p:nvSpPr>
          <p:cNvPr id="6" name="Nadpis 5"/>
          <p:cNvSpPr>
            <a:spLocks noGrp="1"/>
          </p:cNvSpPr>
          <p:nvPr>
            <p:ph type="title"/>
          </p:nvPr>
        </p:nvSpPr>
        <p:spPr>
          <a:xfrm>
            <a:off x="179512" y="195486"/>
            <a:ext cx="7416824" cy="507703"/>
          </a:xfrm>
        </p:spPr>
        <p:txBody>
          <a:bodyPr/>
          <a:lstStyle/>
          <a:p>
            <a:r>
              <a:rPr lang="cs-CZ" b="1" dirty="0"/>
              <a:t>Zásilka</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38370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Eskont směnek je odkup směnek bankou (nebo jinou finanční institucí) před dobou jejich splatnosti.  </a:t>
            </a:r>
          </a:p>
          <a:p>
            <a:pPr>
              <a:buClr>
                <a:srgbClr val="307871"/>
              </a:buClr>
            </a:pPr>
            <a:r>
              <a:rPr lang="cs-CZ" sz="2000" dirty="0"/>
              <a:t>Směnky se eskontují na tzv. diskontním principu, čili za cenu nižší, než je směnečná suma. </a:t>
            </a:r>
          </a:p>
          <a:p>
            <a:pPr>
              <a:buClr>
                <a:srgbClr val="307871"/>
              </a:buClr>
            </a:pPr>
            <a:r>
              <a:rPr lang="cs-CZ" sz="2000" dirty="0"/>
              <a:t>Klient navíc zůstává jako ručitel v případě, kdyby směnečný dlužník svůj závazek nesplnil. </a:t>
            </a:r>
          </a:p>
          <a:p>
            <a:pPr>
              <a:buClr>
                <a:srgbClr val="307871"/>
              </a:buClr>
            </a:pPr>
            <a:r>
              <a:rPr lang="cs-CZ" sz="2000" dirty="0"/>
              <a:t>V praxi se objevují dva druhy směnek:</a:t>
            </a:r>
          </a:p>
          <a:p>
            <a:pPr lvl="1">
              <a:buClr>
                <a:srgbClr val="307871"/>
              </a:buClr>
            </a:pPr>
            <a:r>
              <a:rPr lang="cs-CZ" sz="1600" dirty="0"/>
              <a:t>Vlastní směnka představuje písemný slib výstavce, že v přesně stanovený den splatnosti zaplatí určitou částku určité osobě označené ve směnce. Vyskytují se na ní tedy dva účastníci – výstavce a oprávněná osoba. </a:t>
            </a:r>
          </a:p>
          <a:p>
            <a:pPr lvl="1">
              <a:buClr>
                <a:srgbClr val="307871"/>
              </a:buClr>
            </a:pPr>
            <a:r>
              <a:rPr lang="cs-CZ" sz="1600" dirty="0"/>
              <a:t>Cizí směnka představuje platební příkaz výstavce směnky (věřitele) směnečníkovi (dlužníkovi) zaplatit v určitý přesně stanovený den dohodnutou sumu na dohodnutém místě osobě označené ve směnce (oprávněné osobě).  </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Eskont směnek</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207450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Zálohování pohledávek představuje situaci, kdy banka poskytuje zálohy na dosud nesplacené obchodní pohledávky. </a:t>
            </a:r>
          </a:p>
          <a:p>
            <a:pPr>
              <a:buClr>
                <a:srgbClr val="307871"/>
              </a:buClr>
            </a:pPr>
            <a:endParaRPr lang="cs-CZ" sz="2000" dirty="0"/>
          </a:p>
          <a:p>
            <a:pPr>
              <a:buClr>
                <a:srgbClr val="307871"/>
              </a:buClr>
            </a:pPr>
            <a:r>
              <a:rPr lang="cs-CZ" sz="2000" dirty="0"/>
              <a:t>Nevýhodou tohoto nástroje je jen částečné financování celkové výše pohledávky a vyšší úrok, který si banka účtuje jako prémii za riziko. </a:t>
            </a:r>
          </a:p>
          <a:p>
            <a:pPr>
              <a:buClr>
                <a:srgbClr val="307871"/>
              </a:buClr>
            </a:pPr>
            <a:endParaRPr lang="cs-CZ" sz="2000" dirty="0"/>
          </a:p>
          <a:p>
            <a:pPr>
              <a:buClr>
                <a:srgbClr val="307871"/>
              </a:buClr>
            </a:pPr>
            <a:r>
              <a:rPr lang="cs-CZ" sz="2000" dirty="0"/>
              <a:t>Exportér je nadále nositelem rizika ze zahraničního obchodu.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Zálohování pohledávek</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87298100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5818</TotalTime>
  <Words>4013</Words>
  <Application>Microsoft Office PowerPoint</Application>
  <PresentationFormat>Předvádění na obrazovce (16:9)</PresentationFormat>
  <Paragraphs>549</Paragraphs>
  <Slides>52</Slides>
  <Notes>51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52</vt:i4>
      </vt:variant>
    </vt:vector>
  </HeadingPairs>
  <TitlesOfParts>
    <vt:vector size="59" baseType="lpstr">
      <vt:lpstr>Arial</vt:lpstr>
      <vt:lpstr>Bookman Old Style</vt:lpstr>
      <vt:lpstr>Calibri</vt:lpstr>
      <vt:lpstr>Enriqueta</vt:lpstr>
      <vt:lpstr>Times New Roman</vt:lpstr>
      <vt:lpstr>Wingdings</vt:lpstr>
      <vt:lpstr>SLU</vt:lpstr>
      <vt:lpstr>Management krátkodobých mezinárodních aktiv a pasiv</vt:lpstr>
      <vt:lpstr>Management krátkodobých mezinárodních aktiv a pasiv</vt:lpstr>
      <vt:lpstr>Specifika financování zahraničního obchodu</vt:lpstr>
      <vt:lpstr>Funkce nástrojů financování zahraničního obchodu</vt:lpstr>
      <vt:lpstr>Dodavatelský úvěr</vt:lpstr>
      <vt:lpstr>Odběratelský úvěr</vt:lpstr>
      <vt:lpstr>Zásilka</vt:lpstr>
      <vt:lpstr>Eskont směnek</vt:lpstr>
      <vt:lpstr>Zálohování pohledávek</vt:lpstr>
      <vt:lpstr>Půjčky na finančním trhu</vt:lpstr>
      <vt:lpstr>Platebně-zajišťovací nástroje financování</vt:lpstr>
      <vt:lpstr>Dokumentární inkaso</vt:lpstr>
      <vt:lpstr>Omezení dokumentárního inkasa</vt:lpstr>
      <vt:lpstr>Dokumentární akreditiv</vt:lpstr>
      <vt:lpstr>Principy dokumentárního akreditivu</vt:lpstr>
      <vt:lpstr>Platební metody za dodávku v rámci zahraničního obchodu</vt:lpstr>
      <vt:lpstr>Instituce podporující zahraniční obchod</vt:lpstr>
      <vt:lpstr>Podpora exportu v České republice</vt:lpstr>
      <vt:lpstr>Stěžejní instituce pro podporu exportu v České republice</vt:lpstr>
      <vt:lpstr>Ministerstvo průmyslu a obchodu</vt:lpstr>
      <vt:lpstr>Česká exportní banka (ČEB)</vt:lpstr>
      <vt:lpstr>Financování a Trade Finance produkty ČEB</vt:lpstr>
      <vt:lpstr>Exportní garanční a pojišťovací společnost</vt:lpstr>
      <vt:lpstr>Objem podepsaných smluv ČEB (v mil. Kč)</vt:lpstr>
      <vt:lpstr>Základní produkty od EGAP</vt:lpstr>
      <vt:lpstr>EGAP v číslech</vt:lpstr>
      <vt:lpstr>CzechTrade</vt:lpstr>
      <vt:lpstr>Financování podpory zahraničního obchodu  v EU</vt:lpstr>
      <vt:lpstr>Další nástroje podpory zahraničního obchodu (1)</vt:lpstr>
      <vt:lpstr>Další nástroje podpory zahraničního obchodu (2)</vt:lpstr>
      <vt:lpstr>Nástroje financování pohledávek</vt:lpstr>
      <vt:lpstr>Faktoring</vt:lpstr>
      <vt:lpstr>Druhy faktoringu</vt:lpstr>
      <vt:lpstr>Principy fungování faktoringu</vt:lpstr>
      <vt:lpstr>Forfaiting</vt:lpstr>
      <vt:lpstr>Principy fungování forfaitingu</vt:lpstr>
      <vt:lpstr>Krátkodobé financování na mezinárodních finančních trzích </vt:lpstr>
      <vt:lpstr>Mezinárodní cash management </vt:lpstr>
      <vt:lpstr>Cash management v MNC  </vt:lpstr>
      <vt:lpstr>Výdaje dceřiné společnosti  </vt:lpstr>
      <vt:lpstr>Příjmy dceřiné společnosti    </vt:lpstr>
      <vt:lpstr>Platby dceřiné společnosti mateřskému podniku  </vt:lpstr>
      <vt:lpstr>Řízení likvidity dceřiné společnosti  </vt:lpstr>
      <vt:lpstr>Centralizovaný cash management  </vt:lpstr>
      <vt:lpstr> </vt:lpstr>
      <vt:lpstr>Techniky optimalizace cash flow  </vt:lpstr>
      <vt:lpstr>Zrychlení příjmů peněžních prostředků  </vt:lpstr>
      <vt:lpstr>Minimalizace nákladů na konverzi měn  </vt:lpstr>
      <vt:lpstr>Management blokovaných prostředků  </vt:lpstr>
      <vt:lpstr>Strategie MNC při blokování finančních prostředků </vt:lpstr>
      <vt:lpstr>Management mezipodnikových hotovostních převodů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Jana Šimáková</cp:lastModifiedBy>
  <cp:revision>180</cp:revision>
  <cp:lastPrinted>2017-02-22T12:09:42Z</cp:lastPrinted>
  <dcterms:created xsi:type="dcterms:W3CDTF">2016-07-06T15:42:34Z</dcterms:created>
  <dcterms:modified xsi:type="dcterms:W3CDTF">2025-03-19T12:13:56Z</dcterms:modified>
</cp:coreProperties>
</file>