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5" r:id="rId6"/>
    <p:sldId id="259" r:id="rId7"/>
    <p:sldId id="261" r:id="rId8"/>
    <p:sldId id="260" r:id="rId9"/>
    <p:sldId id="262" r:id="rId10"/>
    <p:sldId id="274" r:id="rId11"/>
    <p:sldId id="263" r:id="rId12"/>
    <p:sldId id="264" r:id="rId13"/>
    <p:sldId id="265" r:id="rId14"/>
    <p:sldId id="266" r:id="rId15"/>
    <p:sldId id="276" r:id="rId16"/>
    <p:sldId id="267" r:id="rId17"/>
    <p:sldId id="268" r:id="rId18"/>
    <p:sldId id="270" r:id="rId19"/>
    <p:sldId id="269" r:id="rId20"/>
    <p:sldId id="277" r:id="rId21"/>
    <p:sldId id="271" r:id="rId22"/>
    <p:sldId id="278" r:id="rId23"/>
    <p:sldId id="282" r:id="rId24"/>
    <p:sldId id="283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9" r:id="rId45"/>
    <p:sldId id="310" r:id="rId46"/>
    <p:sldId id="316" r:id="rId47"/>
    <p:sldId id="317" r:id="rId48"/>
    <p:sldId id="313" r:id="rId49"/>
    <p:sldId id="314" r:id="rId50"/>
    <p:sldId id="332" r:id="rId51"/>
    <p:sldId id="315" r:id="rId52"/>
    <p:sldId id="333" r:id="rId53"/>
    <p:sldId id="334" r:id="rId54"/>
    <p:sldId id="318" r:id="rId55"/>
    <p:sldId id="320" r:id="rId56"/>
    <p:sldId id="335" r:id="rId57"/>
    <p:sldId id="321" r:id="rId58"/>
    <p:sldId id="336" r:id="rId59"/>
    <p:sldId id="338" r:id="rId60"/>
    <p:sldId id="337" r:id="rId61"/>
    <p:sldId id="339" r:id="rId62"/>
    <p:sldId id="323" r:id="rId63"/>
    <p:sldId id="330" r:id="rId64"/>
    <p:sldId id="324" r:id="rId65"/>
    <p:sldId id="326" r:id="rId66"/>
    <p:sldId id="328" r:id="rId67"/>
    <p:sldId id="329" r:id="rId68"/>
    <p:sldId id="305" r:id="rId69"/>
    <p:sldId id="307" r:id="rId70"/>
    <p:sldId id="308" r:id="rId71"/>
    <p:sldId id="340" r:id="rId72"/>
    <p:sldId id="331" r:id="rId73"/>
    <p:sldId id="341" r:id="rId74"/>
    <p:sldId id="304" r:id="rId75"/>
    <p:sldId id="342" r:id="rId76"/>
    <p:sldId id="344" r:id="rId77"/>
    <p:sldId id="343" r:id="rId7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402" autoAdjust="0"/>
    <p:restoredTop sz="94717" autoAdjust="0"/>
  </p:normalViewPr>
  <p:slideViewPr>
    <p:cSldViewPr snapToGrid="0">
      <p:cViewPr varScale="1">
        <p:scale>
          <a:sx n="86" d="100"/>
          <a:sy n="86" d="100"/>
        </p:scale>
        <p:origin x="331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9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smtClean="0"/>
              <a:t>Presentation subtitle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David </a:t>
            </a:r>
            <a:r>
              <a:rPr lang="en-GB" noProof="0" dirty="0" err="1" smtClean="0"/>
              <a:t>Bartl</a:t>
            </a:r>
            <a:endParaRPr lang="en-GB" noProof="0" dirty="0" smtClean="0"/>
          </a:p>
          <a:p>
            <a:pPr lvl="0"/>
            <a:r>
              <a:rPr lang="en-GB" noProof="0" dirty="0" smtClean="0"/>
              <a:t>Subject title</a:t>
            </a:r>
          </a:p>
          <a:p>
            <a:pPr lvl="0"/>
            <a:r>
              <a:rPr lang="en-GB" noProof="0" dirty="0" smtClean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noProof="0" dirty="0" smtClean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Chapter title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smtClean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 smtClean="0"/>
              <a:t>Upravte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Třetí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Čtvrtá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Pátá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Statistical Methods </a:t>
            </a:r>
            <a:br>
              <a:rPr lang="en-GB" dirty="0" smtClean="0"/>
            </a:br>
            <a:r>
              <a:rPr lang="en-GB" dirty="0" smtClean="0"/>
              <a:t>for Economists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Lecture 10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Fractional Factorial Design </a:t>
            </a:r>
            <a:br>
              <a:rPr lang="en-GB" dirty="0" smtClean="0"/>
            </a:br>
            <a:r>
              <a:rPr lang="en-GB" dirty="0" smtClean="0"/>
              <a:t>of Experiments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b="1" dirty="0"/>
              <a:t>David Bartl</a:t>
            </a:r>
          </a:p>
          <a:p>
            <a:r>
              <a:rPr lang="en-GB" dirty="0"/>
              <a:t>Statistical Methods for Economists</a:t>
            </a:r>
          </a:p>
          <a:p>
            <a:r>
              <a:rPr lang="en-GB" dirty="0"/>
              <a:t>INM/BASTE</a:t>
            </a:r>
          </a:p>
        </p:txBody>
      </p:sp>
    </p:spTree>
    <p:extLst>
      <p:ext uri="{BB962C8B-B14F-4D97-AF65-F5344CB8AC3E}">
        <p14:creationId xmlns:p14="http://schemas.microsoft.com/office/powerpoint/2010/main" val="273242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Fractional Factorial Design:  Motivation &amp; Introduction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Setting up the </a:t>
                </a:r>
                <a:r>
                  <a:rPr lang="en-GB" b="1" dirty="0" smtClean="0"/>
                  <a:t>fractional </a:t>
                </a:r>
                <a:r>
                  <a:rPr lang="en-GB" b="1" dirty="0"/>
                  <a:t>factorial design of the </a:t>
                </a:r>
                <a:r>
                  <a:rPr lang="en-GB" b="1" dirty="0" smtClean="0"/>
                  <a:t>experiment</a:t>
                </a:r>
                <a:r>
                  <a:rPr lang="en-GB" dirty="0" smtClean="0"/>
                  <a:t>, which is </a:t>
                </a:r>
                <a:r>
                  <a:rPr lang="en-GB" dirty="0"/>
                  <a:t>denoted </a:t>
                </a:r>
                <a:r>
                  <a:rPr lang="en-GB" dirty="0" smtClean="0"/>
                  <a:t>by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70000"/>
                  </a:lnSpc>
                </a:pPr>
                <a:r>
                  <a:rPr lang="en-GB" dirty="0" smtClean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896938" algn="l"/>
                  </a:tabLst>
                </a:pPr>
                <a:r>
                  <a:rPr lang="en-GB" b="0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	is </a:t>
                </a:r>
                <a:r>
                  <a:rPr lang="en-GB" dirty="0"/>
                  <a:t>the number of the factors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896938" algn="l"/>
                  </a:tabLst>
                </a:pPr>
                <a:r>
                  <a:rPr lang="en-GB" b="0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 smtClean="0"/>
                  <a:t>	is the </a:t>
                </a:r>
                <a:r>
                  <a:rPr lang="en-GB" b="1" dirty="0" smtClean="0"/>
                  <a:t>fraction index</a:t>
                </a:r>
              </a:p>
              <a:p>
                <a:pPr>
                  <a:lnSpc>
                    <a:spcPct val="150000"/>
                  </a:lnSpc>
                  <a:tabLst>
                    <a:tab pos="687388" algn="l"/>
                  </a:tabLst>
                </a:pPr>
                <a:endParaRPr lang="en-GB" dirty="0"/>
              </a:p>
              <a:p>
                <a:pPr>
                  <a:tabLst>
                    <a:tab pos="687388" algn="l"/>
                  </a:tabLst>
                </a:pPr>
                <a:r>
                  <a:rPr lang="en-GB" dirty="0" smtClean="0"/>
                  <a:t>the experiment is run</a:t>
                </a:r>
              </a:p>
              <a:p>
                <a:pPr>
                  <a:tabLst>
                    <a:tab pos="6873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30000"/>
                  </a:lnSpc>
                </a:pPr>
                <a:r>
                  <a:rPr lang="en-GB" dirty="0" smtClean="0"/>
                  <a:t>times, i.e</a:t>
                </a:r>
                <a:r>
                  <a:rPr lang="en-GB" dirty="0"/>
                  <a:t>.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once </a:t>
                </a:r>
                <a:r>
                  <a:rPr lang="en-GB" dirty="0"/>
                  <a:t>for each of </a:t>
                </a:r>
                <a:r>
                  <a:rPr lang="en-GB" dirty="0" smtClean="0"/>
                  <a:t>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selected combinations </a:t>
                </a:r>
                <a:r>
                  <a:rPr lang="en-GB" dirty="0"/>
                  <a:t>of the levels </a:t>
                </a:r>
                <a:r>
                  <a:rPr lang="en-GB" dirty="0" smtClean="0"/>
                  <a:t>of </a:t>
                </a:r>
                <a:r>
                  <a:rPr lang="en-GB" dirty="0"/>
                  <a:t>the factors.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214" b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5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Fractional Factorial Design:  Motivation &amp; Introduction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fraction index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 smtClean="0"/>
                  <a:t>  should satisfy the relations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den>
                      </m:f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5076000" algn="l"/>
                  </a:tabLst>
                </a:pPr>
                <a:r>
                  <a:rPr lang="en-GB" dirty="0" smtClean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,  we obtain one </a:t>
                </a:r>
                <a:r>
                  <a:rPr lang="en-GB" u="sng" dirty="0" smtClean="0"/>
                  <a:t>half</a:t>
                </a:r>
                <a:r>
                  <a:rPr lang="en-GB" dirty="0" smtClean="0"/>
                  <a:t>	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)  fraction design.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5076000" algn="l"/>
                  </a:tabLst>
                </a:pPr>
                <a:r>
                  <a:rPr lang="en-GB" dirty="0"/>
                  <a:t>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,  we obtain </a:t>
                </a:r>
                <a:r>
                  <a:rPr lang="en-GB" dirty="0" smtClean="0"/>
                  <a:t>one </a:t>
                </a:r>
                <a:r>
                  <a:rPr lang="en-GB" u="sng" dirty="0" smtClean="0"/>
                  <a:t>quarter</a:t>
                </a:r>
                <a:r>
                  <a:rPr lang="en-GB" dirty="0" smtClean="0"/>
                  <a:t>	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)  fraction design.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And so on.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half (½) fraction design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½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Consider 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 main two-level factors  in the experiment.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For example, consider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 smtClean="0"/>
                  <a:t>  factors  A, B, C, D  in the experiment.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Consider first the full-factorial design; that is,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make up a table consisting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columns corresponding </a:t>
                </a:r>
                <a:br>
                  <a:rPr lang="en-GB" dirty="0" smtClean="0"/>
                </a:br>
                <a:r>
                  <a:rPr lang="en-GB" dirty="0" smtClean="0"/>
                  <a:t>to the factors (such as  A, B, C, D)  and consisting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  rows </a:t>
                </a:r>
                <a:br>
                  <a:rPr lang="en-GB" dirty="0" smtClean="0"/>
                </a:br>
                <a:r>
                  <a:rPr lang="en-GB" dirty="0" smtClean="0"/>
                  <a:t>(such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GB" dirty="0" smtClean="0"/>
                  <a:t> rows)  listing all the possible combinations </a:t>
                </a:r>
                <a:br>
                  <a:rPr lang="en-GB" dirty="0" smtClean="0"/>
                </a:br>
                <a:r>
                  <a:rPr lang="en-GB" dirty="0" smtClean="0"/>
                  <a:t>of the signs “−” and “+” (the levels of the factors).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columns of the table are also called </a:t>
                </a:r>
                <a:r>
                  <a:rPr lang="en-GB" b="1" dirty="0" smtClean="0"/>
                  <a:t>contrasts</a:t>
                </a:r>
                <a:r>
                  <a:rPr lang="en-GB" dirty="0" smtClean="0"/>
                  <a:t> </a:t>
                </a:r>
                <a:br>
                  <a:rPr lang="en-GB" dirty="0" smtClean="0"/>
                </a:br>
                <a:r>
                  <a:rPr lang="en-GB" dirty="0" smtClean="0"/>
                  <a:t>because the number </a:t>
                </a:r>
                <a:r>
                  <a:rPr lang="en-GB" dirty="0"/>
                  <a:t>of the “−” </a:t>
                </a:r>
                <a:r>
                  <a:rPr lang="en-GB" dirty="0" smtClean="0"/>
                  <a:t>signs </a:t>
                </a:r>
                <a:r>
                  <a:rPr lang="en-GB" dirty="0"/>
                  <a:t>and “+” </a:t>
                </a:r>
                <a:r>
                  <a:rPr lang="en-GB" dirty="0" smtClean="0"/>
                  <a:t>signs is the same in each column.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5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9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½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Add yet the zeroth column consisting of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   “+” signs only, </a:t>
                </a:r>
                <a:br>
                  <a:rPr lang="en-GB" dirty="0" smtClean="0"/>
                </a:br>
                <a:r>
                  <a:rPr lang="en-GB" dirty="0" smtClean="0"/>
                  <a:t>and denote this column by  “ I ”  (the intercept term).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columns (such as   I, A, B, C, D)  of the table can be multiplied </a:t>
                </a:r>
                <a:br>
                  <a:rPr lang="en-GB" dirty="0" smtClean="0"/>
                </a:br>
                <a:r>
                  <a:rPr lang="en-GB" dirty="0" smtClean="0"/>
                  <a:t>each other component-wise (i.e. the corresponding signs are multiplied together) by using the rules: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−−    =  +    +−    =  −    −+    =  −    ++    =  +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Notice that  “</a:t>
                </a:r>
                <a:r>
                  <a:rPr lang="en-GB" dirty="0"/>
                  <a:t> I ” </a:t>
                </a:r>
                <a:r>
                  <a:rPr lang="en-GB" dirty="0" smtClean="0"/>
                  <a:t> is a neutral element: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            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any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column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Notice that any column is self-inverse: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              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any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column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r="-1497" b="-8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9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252000" y="1296000"/>
                <a:ext cx="2645404" cy="1593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We thus have </a:t>
                </a:r>
                <a:br>
                  <a:rPr lang="en-GB" sz="2400" dirty="0" smtClean="0"/>
                </a:br>
                <a:r>
                  <a:rPr lang="en-GB" sz="2400" dirty="0" smtClean="0"/>
                  <a:t>in </a:t>
                </a:r>
                <a:r>
                  <a:rPr lang="en-GB" sz="2400" dirty="0"/>
                  <a:t>our example </a:t>
                </a: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en-GB" sz="2400" dirty="0" smtClean="0"/>
                  <a:t>with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400" dirty="0"/>
                  <a:t>  </a:t>
                </a:r>
                <a:r>
                  <a:rPr lang="en-GB" sz="2400" dirty="0" smtClean="0"/>
                  <a:t>factors:</a:t>
                </a:r>
                <a:endParaRPr lang="en-GB" sz="24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296000"/>
                <a:ext cx="2645404" cy="1593513"/>
              </a:xfrm>
              <a:prstGeom prst="rect">
                <a:avLst/>
              </a:prstGeom>
              <a:blipFill>
                <a:blip r:embed="rId2"/>
                <a:stretch>
                  <a:fillRect l="-6912" r="-645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079288"/>
              </p:ext>
            </p:extLst>
          </p:nvPr>
        </p:nvGraphicFramePr>
        <p:xfrm>
          <a:off x="4824000" y="1440000"/>
          <a:ext cx="5400000" cy="4896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25339883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71772468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21749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3277147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567307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aseline="0" noProof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964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 1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−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−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1144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 2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−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−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0271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 3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8571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 4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6208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 5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36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 6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50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 7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529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 8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9548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 9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1346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10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0889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11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0511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12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6457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13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824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14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3954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15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735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16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609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7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½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31688" y="1296000"/>
                <a:ext cx="11397600" cy="5040000"/>
              </a:xfrm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do not wish to run the full factorial experiment, i.e. </a:t>
                </a:r>
                <a:br>
                  <a:rPr lang="en-GB" dirty="0" smtClean="0"/>
                </a:br>
                <a:r>
                  <a:rPr lang="en-GB" dirty="0" smtClean="0"/>
                  <a:t>to carry out the experiment for each of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  combinations of the factors.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Letting </a:t>
                </a:r>
                <a:r>
                  <a:rPr lang="en-GB" dirty="0"/>
                  <a:t>the fraction index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,  we instead wish to run ½ fraction </a:t>
                </a:r>
                <a:br>
                  <a:rPr lang="en-GB" dirty="0" smtClean="0"/>
                </a:br>
                <a:r>
                  <a:rPr lang="en-GB" dirty="0" smtClean="0"/>
                  <a:t>of the full factorial design of the experiment.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To this end, select some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 smtClean="0"/>
                  <a:t>  main factors  (such as  A, B, C  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 smtClean="0"/>
                  <a:t>)  </a:t>
                </a:r>
                <a:br>
                  <a:rPr lang="en-GB" dirty="0" smtClean="0"/>
                </a:br>
                <a:r>
                  <a:rPr lang="en-GB" dirty="0" smtClean="0"/>
                  <a:t>and confound the remaining factor  (such as  D)  with the interaction </a:t>
                </a:r>
                <a:br>
                  <a:rPr lang="en-GB" dirty="0" smtClean="0"/>
                </a:br>
                <a:r>
                  <a:rPr lang="en-GB" dirty="0" smtClean="0"/>
                  <a:t>of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 smtClean="0"/>
                  <a:t>  selected factors by introducing the equation, e.g.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This equation is called the </a:t>
                </a:r>
                <a:r>
                  <a:rPr lang="en-GB" b="1" dirty="0" smtClean="0"/>
                  <a:t>generating equation of the alias structure</a:t>
                </a:r>
                <a:r>
                  <a:rPr lang="en-GB" dirty="0" smtClean="0"/>
                  <a:t>.</a:t>
                </a:r>
                <a:br>
                  <a:rPr lang="en-GB" dirty="0" smtClean="0"/>
                </a:br>
                <a:r>
                  <a:rPr lang="en-GB" dirty="0" smtClean="0"/>
                  <a:t>Here, the factor  D  is aliased with the interaction  ABC.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1688" y="1296000"/>
                <a:ext cx="11397600" cy="5040000"/>
              </a:xfrm>
              <a:blipFill>
                <a:blip r:embed="rId2"/>
                <a:stretch>
                  <a:fillRect l="-695" b="-124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½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Consider the above table with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  rows of the full factorial design.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In the table, keep every row that fulfils the generating equation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And drop every row that does not fulfil the generating equation.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59013" algn="r"/>
                    <a:tab pos="2427288" algn="l"/>
                  </a:tabLst>
                </a:pPr>
                <a:r>
                  <a:rPr lang="en-GB" dirty="0" smtClean="0"/>
                  <a:t>All in all,	there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 rows </a:t>
                </a:r>
                <a:r>
                  <a:rPr lang="en-GB" dirty="0" smtClean="0"/>
                  <a:t>remain in the table </a:t>
                </a:r>
                <a:br>
                  <a:rPr lang="en-GB" dirty="0" smtClean="0"/>
                </a:br>
                <a:r>
                  <a:rPr lang="en-GB" dirty="0" smtClean="0"/>
                  <a:t>	and the other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 rows have been dropped.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2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½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252000" y="1296000"/>
                <a:ext cx="2840521" cy="2701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In our example with  </a:t>
                </a:r>
                <a:br>
                  <a:rPr lang="en-GB" sz="2400" dirty="0" smtClean="0"/>
                </a:b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400" dirty="0"/>
                  <a:t>  factors and </a:t>
                </a: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en-GB" sz="2400" dirty="0" smtClean="0"/>
                  <a:t>with the </a:t>
                </a:r>
                <a:r>
                  <a:rPr lang="en-GB" sz="2400" dirty="0"/>
                  <a:t>generating </a:t>
                </a: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en-GB" sz="2400" dirty="0" smtClean="0"/>
                  <a:t>equation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2400" dirty="0"/>
                  <a:t>,  </a:t>
                </a: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en-GB" sz="2400" dirty="0" smtClean="0"/>
                  <a:t>we </a:t>
                </a:r>
                <a:r>
                  <a:rPr lang="en-GB" sz="2400" dirty="0"/>
                  <a:t>have:</a:t>
                </a:r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296000"/>
                <a:ext cx="2840521" cy="2701509"/>
              </a:xfrm>
              <a:prstGeom prst="rect">
                <a:avLst/>
              </a:prstGeom>
              <a:blipFill>
                <a:blip r:embed="rId2"/>
                <a:stretch>
                  <a:fillRect l="-6438" r="-5579" b="-6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152249"/>
              </p:ext>
            </p:extLst>
          </p:nvPr>
        </p:nvGraphicFramePr>
        <p:xfrm>
          <a:off x="4104000" y="1440000"/>
          <a:ext cx="6120000" cy="2916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25339883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71772468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21749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32771470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67567307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aseline="0" noProof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D =</a:t>
                      </a:r>
                      <a:r>
                        <a:rPr lang="en-GB" sz="1800" baseline="0" noProof="0" dirty="0" smtClean="0">
                          <a:solidFill>
                            <a:schemeClr val="bg1"/>
                          </a:solidFill>
                        </a:rPr>
                        <a:t> ABC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964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1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−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11447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2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+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02718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3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8571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4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62087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5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360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6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50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7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529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8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954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2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½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Observe that – considering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 smtClean="0"/>
                  <a:t>  selected main factors (such as  A, B, C  </a:t>
                </a:r>
                <a:br>
                  <a:rPr lang="en-GB" dirty="0" smtClean="0"/>
                </a:br>
                <a:r>
                  <a:rPr lang="en-GB" dirty="0" smtClean="0"/>
                  <a:t>in our example) – we have got a full factorial design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 of the experiment with respect to those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selected main factors (such </a:t>
                </a:r>
                <a:r>
                  <a:rPr lang="en-GB" dirty="0" smtClean="0"/>
                  <a:t>as those  </a:t>
                </a:r>
                <a:r>
                  <a:rPr lang="en-GB" dirty="0"/>
                  <a:t>A, B, </a:t>
                </a:r>
                <a:r>
                  <a:rPr lang="en-GB" dirty="0" smtClean="0"/>
                  <a:t>C).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then carry </a:t>
                </a:r>
                <a:r>
                  <a:rPr lang="en-GB" dirty="0"/>
                  <a:t>out </a:t>
                </a:r>
                <a:r>
                  <a:rPr lang="en-GB" dirty="0" smtClean="0"/>
                  <a:t>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 runs of the experiment with the levels </a:t>
                </a:r>
                <a:br>
                  <a:rPr lang="en-GB" dirty="0" smtClean="0"/>
                </a:br>
                <a:r>
                  <a:rPr lang="en-GB" dirty="0" smtClean="0"/>
                  <a:t>of all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factors set up according to the list in the table, that is </a:t>
                </a:r>
                <a:br>
                  <a:rPr lang="en-GB" dirty="0" smtClean="0"/>
                </a:br>
                <a:r>
                  <a:rPr lang="en-GB" dirty="0" smtClean="0"/>
                  <a:t>with the levels of the factors fulfilling </a:t>
                </a:r>
                <a:r>
                  <a:rPr lang="en-GB" b="1" dirty="0" smtClean="0"/>
                  <a:t>the generating equation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(The experiment is replicated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  times for each combination because we wish to minimize their total number, i.e. to determine the significant factors quickly.)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642" b="-12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9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Fractional Factorial Design:  Motivation &amp; Introduction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One half (½) fraction design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One quarter (¼) fraction design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One eight (⅛) fraction design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For specialists in algebra:  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664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½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Multiplying both sides of </a:t>
                </a:r>
                <a:r>
                  <a:rPr lang="en-GB" b="1" dirty="0"/>
                  <a:t>the generating equation</a:t>
                </a:r>
                <a:r>
                  <a:rPr lang="en-GB" dirty="0"/>
                  <a:t/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by </a:t>
                </a:r>
                <a:r>
                  <a:rPr lang="en-GB" dirty="0"/>
                  <a:t>the </a:t>
                </a:r>
                <a:r>
                  <a:rPr lang="en-GB" dirty="0" smtClean="0"/>
                  <a:t>column-contrast “D”, </a:t>
                </a:r>
                <a:r>
                  <a:rPr lang="en-GB" dirty="0"/>
                  <a:t>we obtain: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𝐷𝐷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𝐴𝐵𝐶𝐷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    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𝐴𝐵𝐶𝐷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This </a:t>
                </a:r>
                <a:r>
                  <a:rPr lang="en-GB" dirty="0"/>
                  <a:t>equation is called </a:t>
                </a:r>
                <a:r>
                  <a:rPr lang="en-GB" b="1" dirty="0"/>
                  <a:t>the defining equation</a:t>
                </a:r>
                <a:r>
                  <a:rPr lang="en-GB" dirty="0"/>
                  <a:t> of the fractional design, </a:t>
                </a:r>
                <a:br>
                  <a:rPr lang="en-GB" dirty="0"/>
                </a:br>
                <a:r>
                  <a:rPr lang="en-GB" dirty="0"/>
                  <a:t>and its right-hand side (“</a:t>
                </a:r>
                <a:r>
                  <a:rPr lang="en-GB" dirty="0" err="1" smtClean="0"/>
                  <a:t>ABCD</a:t>
                </a:r>
                <a:r>
                  <a:rPr lang="en-GB" dirty="0" smtClean="0"/>
                  <a:t>”) </a:t>
                </a:r>
                <a:r>
                  <a:rPr lang="en-GB" dirty="0"/>
                  <a:t>is </a:t>
                </a:r>
                <a:r>
                  <a:rPr lang="en-GB" b="1" dirty="0"/>
                  <a:t>the defining word</a:t>
                </a:r>
                <a:r>
                  <a:rPr lang="en-GB" dirty="0"/>
                  <a:t> of the fractional design.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9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½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defining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𝐴𝐵𝐶𝐷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induces the following </a:t>
                </a:r>
                <a:r>
                  <a:rPr lang="en-GB" b="1" u="sng" dirty="0" smtClean="0"/>
                  <a:t>alias structure</a:t>
                </a:r>
                <a:r>
                  <a:rPr lang="en-GB" dirty="0" smtClean="0"/>
                  <a:t> of the fractional factorial design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:</a:t>
                </a:r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180000"/>
                  </a:lnSpc>
                </a:pPr>
                <a:r>
                  <a:rPr lang="en-GB" dirty="0" smtClean="0"/>
                  <a:t>All in all, in our example, we have: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3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/>
              <p:cNvSpPr txBox="1"/>
              <p:nvPr/>
            </p:nvSpPr>
            <p:spPr>
              <a:xfrm>
                <a:off x="5220000" y="3060000"/>
                <a:ext cx="1518108" cy="2215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𝐵𝐶𝐷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𝐴𝐶𝐷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𝐴𝐵𝐷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m:oMathPara>
                </a14:m>
                <a:r>
                  <a:rPr lang="en-GB" sz="2400" b="0" dirty="0" smtClean="0"/>
                  <a:t/>
                </a:r>
                <a:br>
                  <a:rPr lang="en-GB" sz="2400" b="0" dirty="0" smtClean="0"/>
                </a:br>
                <a:endParaRPr lang="en-GB" sz="2400" b="0" dirty="0" smtClean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3060000"/>
                <a:ext cx="1518108" cy="22159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8280000" y="3060000"/>
                <a:ext cx="1518108" cy="1661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𝐶𝐷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𝐵𝐷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r>
                  <a:rPr lang="en-GB" sz="2400" b="0" dirty="0" smtClean="0"/>
                  <a:t/>
                </a:r>
                <a:br>
                  <a:rPr lang="en-GB" sz="2400" b="0" dirty="0" smtClean="0"/>
                </a:br>
                <a:endParaRPr lang="en-GB" sz="2400" dirty="0"/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000" y="3060000"/>
                <a:ext cx="1518108" cy="1661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/>
              <p:cNvSpPr txBox="1"/>
              <p:nvPr/>
            </p:nvSpPr>
            <p:spPr>
              <a:xfrm>
                <a:off x="2160000" y="3060000"/>
                <a:ext cx="14160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𝐴𝐵𝐶𝐷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3060000"/>
                <a:ext cx="141602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5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½ fraction design</a:t>
            </a:r>
            <a:endParaRPr lang="en-GB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754678"/>
              </p:ext>
            </p:extLst>
          </p:nvPr>
        </p:nvGraphicFramePr>
        <p:xfrm>
          <a:off x="720000" y="2160000"/>
          <a:ext cx="10800000" cy="2916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25339883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3757307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71772468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07217493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2771470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4566522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5685830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05206059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1923359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I = </a:t>
                      </a:r>
                      <a:r>
                        <a:rPr lang="en-GB" sz="1800" noProof="0" dirty="0" err="1" smtClean="0">
                          <a:solidFill>
                            <a:schemeClr val="bg1"/>
                          </a:solidFill>
                        </a:rPr>
                        <a:t>ABCD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baseline="0" noProof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sz="1800" baseline="0" noProof="0" dirty="0" smtClean="0">
                          <a:solidFill>
                            <a:schemeClr val="bg1"/>
                          </a:solidFill>
                        </a:rPr>
                        <a:t> = BCD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 = </a:t>
                      </a:r>
                      <a:r>
                        <a:rPr lang="en-GB" sz="1800" noProof="0" dirty="0" err="1" smtClean="0">
                          <a:solidFill>
                            <a:schemeClr val="bg1"/>
                          </a:solidFill>
                        </a:rPr>
                        <a:t>ACD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 = ABD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AB</a:t>
                      </a:r>
                      <a:r>
                        <a:rPr lang="en-GB" sz="1800" baseline="0" noProof="0" dirty="0" smtClean="0">
                          <a:solidFill>
                            <a:schemeClr val="bg1"/>
                          </a:solidFill>
                        </a:rPr>
                        <a:t> = CD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AC</a:t>
                      </a:r>
                      <a:r>
                        <a:rPr lang="en-GB" sz="1800" baseline="0" noProof="0" dirty="0" smtClean="0">
                          <a:solidFill>
                            <a:schemeClr val="bg1"/>
                          </a:solidFill>
                        </a:rPr>
                        <a:t> = BD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BC = AD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ABC = 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964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1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+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+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+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−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11447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2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−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−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+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+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02718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3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8571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4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62087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5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360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6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50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7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529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8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95489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/>
              <p:cNvSpPr txBox="1"/>
              <p:nvPr/>
            </p:nvSpPr>
            <p:spPr>
              <a:xfrm>
                <a:off x="252000" y="1296000"/>
                <a:ext cx="61769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Here the defining equation is   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296000"/>
                <a:ext cx="6176947" cy="369332"/>
              </a:xfrm>
              <a:prstGeom prst="rect">
                <a:avLst/>
              </a:prstGeom>
              <a:blipFill>
                <a:blip r:embed="rId2"/>
                <a:stretch>
                  <a:fillRect l="-2959" t="-25000" r="-789" b="-5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/>
              <p:cNvSpPr txBox="1"/>
              <p:nvPr/>
            </p:nvSpPr>
            <p:spPr>
              <a:xfrm>
                <a:off x="252000" y="5760000"/>
                <a:ext cx="57895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The generating equation is   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5760000"/>
                <a:ext cx="5789598" cy="369332"/>
              </a:xfrm>
              <a:prstGeom prst="rect">
                <a:avLst/>
              </a:prstGeom>
              <a:blipFill>
                <a:blip r:embed="rId3"/>
                <a:stretch>
                  <a:fillRect l="-3158" t="-25000" r="-842" b="-5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4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½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then carry </a:t>
                </a:r>
                <a:r>
                  <a:rPr lang="en-GB" dirty="0"/>
                  <a:t>out </a:t>
                </a:r>
                <a:r>
                  <a:rPr lang="en-GB" dirty="0" smtClean="0"/>
                  <a:t>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 runs of the experiment with the levels </a:t>
                </a:r>
                <a:br>
                  <a:rPr lang="en-GB" dirty="0" smtClean="0"/>
                </a:br>
                <a:r>
                  <a:rPr lang="en-GB" dirty="0" smtClean="0"/>
                  <a:t>of all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factors set up according to the list in the table.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It is, essentially, a full factorial design for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 smtClean="0"/>
                  <a:t>  selected main factors  </a:t>
                </a:r>
                <a:br>
                  <a:rPr lang="en-GB" dirty="0" smtClean="0"/>
                </a:br>
                <a:r>
                  <a:rPr lang="en-GB" dirty="0" smtClean="0"/>
                  <a:t>(such as  A, B, C  in our example).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then evaluate the results, i.e. the significance of the main factors and </a:t>
                </a:r>
                <a:br>
                  <a:rPr lang="en-GB" dirty="0" smtClean="0"/>
                </a:br>
                <a:r>
                  <a:rPr lang="en-GB" dirty="0" smtClean="0"/>
                  <a:t>the significance of their interactions, in the precisely the same way as in the case of a full factorial design – see the previous lecture.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5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3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½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Here, however, some factors and interactions are confounded; that is, </a:t>
                </a:r>
                <a:br>
                  <a:rPr lang="en-GB" dirty="0" smtClean="0"/>
                </a:br>
                <a:r>
                  <a:rPr lang="en-GB" dirty="0" smtClean="0"/>
                  <a:t>we cannot distinguish between them.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respective estimate  “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 smtClean="0"/>
                  <a:t>”,  which we calculate,  of the coefficient 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 smtClean="0"/>
                  <a:t>”  </a:t>
                </a:r>
                <a:br>
                  <a:rPr lang="en-GB" dirty="0" smtClean="0"/>
                </a:br>
                <a:r>
                  <a:rPr lang="en-GB" dirty="0" smtClean="0"/>
                  <a:t>is always the sum of the true coefficients of the confounded factors.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thus have in our example: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/>
              <p:cNvSpPr txBox="1"/>
              <p:nvPr/>
            </p:nvSpPr>
            <p:spPr>
              <a:xfrm>
                <a:off x="1260000" y="4120009"/>
                <a:ext cx="3981090" cy="2215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𝐴𝐵𝐶𝐷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 ⟶ 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𝐴𝐵𝐶𝐷</m:t>
                      </m:r>
                    </m:oMath>
                  </m:oMathPara>
                </a14:m>
                <a:endParaRPr lang="en-GB" sz="2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𝐵𝐶𝐷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 ⟶ 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𝐵𝐶𝐷</m:t>
                      </m:r>
                    </m:oMath>
                  </m:oMathPara>
                </a14:m>
                <a:endParaRPr lang="en-GB" sz="2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𝐴𝐶𝐷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 ⟶ 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𝐴𝐶𝐷</m:t>
                      </m:r>
                    </m:oMath>
                  </m:oMathPara>
                </a14:m>
                <a:endParaRPr lang="en-GB" sz="2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 ⟶ 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𝐴𝐵𝐷</m:t>
                      </m:r>
                    </m:oMath>
                  </m:oMathPara>
                </a14:m>
                <a:endParaRPr lang="en-GB" sz="2400" b="0" dirty="0" smtClean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4120009"/>
                <a:ext cx="3981090" cy="22159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7200000" y="4120009"/>
                <a:ext cx="3754041" cy="2215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 ⟶ 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m:oMathPara>
                </a14:m>
                <a:endParaRPr lang="en-GB" sz="2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 ⟶ 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𝐶𝐷</m:t>
                      </m:r>
                    </m:oMath>
                  </m:oMathPara>
                </a14:m>
                <a:endParaRPr lang="en-GB" sz="2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 ⟶ 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𝐵𝐷</m:t>
                      </m:r>
                    </m:oMath>
                  </m:oMathPara>
                </a14:m>
                <a:endParaRPr lang="en-GB" sz="2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 ⟶ 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GB" sz="2400" b="0" dirty="0" smtClean="0"/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0" y="4120009"/>
                <a:ext cx="3754041" cy="22159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1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½ fraction design</a:t>
            </a:r>
            <a:endParaRPr lang="en-GB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84639"/>
              </p:ext>
            </p:extLst>
          </p:nvPr>
        </p:nvGraphicFramePr>
        <p:xfrm>
          <a:off x="720000" y="2160000"/>
          <a:ext cx="10800000" cy="2916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25339883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3757307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71772468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07217493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2771470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4566522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5685830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05206059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1923359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I + </a:t>
                      </a:r>
                      <a:r>
                        <a:rPr lang="en-GB" sz="1800" noProof="0" dirty="0" err="1" smtClean="0">
                          <a:solidFill>
                            <a:schemeClr val="bg1"/>
                          </a:solidFill>
                        </a:rPr>
                        <a:t>ABCD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baseline="0" noProof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sz="1800" baseline="0" noProof="0" dirty="0" smtClean="0">
                          <a:solidFill>
                            <a:schemeClr val="bg1"/>
                          </a:solidFill>
                        </a:rPr>
                        <a:t> + BCD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 + </a:t>
                      </a:r>
                      <a:r>
                        <a:rPr lang="en-GB" sz="1800" noProof="0" dirty="0" err="1" smtClean="0">
                          <a:solidFill>
                            <a:schemeClr val="bg1"/>
                          </a:solidFill>
                        </a:rPr>
                        <a:t>ACD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 + ABD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AB</a:t>
                      </a:r>
                      <a:r>
                        <a:rPr lang="en-GB" sz="1800" baseline="0" noProof="0" dirty="0" smtClean="0">
                          <a:solidFill>
                            <a:schemeClr val="bg1"/>
                          </a:solidFill>
                        </a:rPr>
                        <a:t> + CD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AC</a:t>
                      </a:r>
                      <a:r>
                        <a:rPr lang="en-GB" sz="1800" baseline="0" noProof="0" dirty="0" smtClean="0">
                          <a:solidFill>
                            <a:schemeClr val="bg1"/>
                          </a:solidFill>
                        </a:rPr>
                        <a:t> + BD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BC + AD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ABC + 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964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1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+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+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+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−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11447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2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−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−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+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+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02718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3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8571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4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62087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5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360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6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50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7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529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8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95489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/>
              <p:cNvSpPr txBox="1"/>
              <p:nvPr/>
            </p:nvSpPr>
            <p:spPr>
              <a:xfrm>
                <a:off x="252000" y="1296000"/>
                <a:ext cx="64404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Here the generating equation is   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n-GB" sz="2400" dirty="0" smtClean="0"/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296000"/>
                <a:ext cx="6440417" cy="369332"/>
              </a:xfrm>
              <a:prstGeom prst="rect">
                <a:avLst/>
              </a:prstGeom>
              <a:blipFill>
                <a:blip r:embed="rId2"/>
                <a:stretch>
                  <a:fillRect l="-2838" t="-25000" r="-662" b="-5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252000" y="5240644"/>
            <a:ext cx="7463582" cy="10395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We then use the three aforementioned principles </a:t>
            </a:r>
            <a:br>
              <a:rPr lang="en-GB" sz="2400" dirty="0" smtClean="0"/>
            </a:br>
            <a:r>
              <a:rPr lang="en-GB" sz="2400" dirty="0" smtClean="0"/>
              <a:t>to decide which factors and interactions are significant.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558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Fractional Factorial Design:  The Three Principles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We assume the following three principles: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898525" algn="l"/>
              </a:tabLst>
            </a:pPr>
            <a:r>
              <a:rPr lang="en-GB" b="1" u="sng" dirty="0" smtClean="0"/>
              <a:t>Hierarchical Ordering</a:t>
            </a:r>
            <a:r>
              <a:rPr lang="en-GB" b="1" dirty="0" smtClean="0"/>
              <a:t> Principle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—	effects of lower orders are more likely to be important than </a:t>
            </a:r>
            <a:br>
              <a:rPr lang="en-GB" dirty="0" smtClean="0"/>
            </a:br>
            <a:r>
              <a:rPr lang="en-GB" dirty="0" smtClean="0"/>
              <a:t>	effects of higher orders; and</a:t>
            </a:r>
            <a:br>
              <a:rPr lang="en-GB" dirty="0" smtClean="0"/>
            </a:br>
            <a:r>
              <a:rPr lang="en-GB" dirty="0" smtClean="0"/>
              <a:t> —	effects of the same order are equally likely to be important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898525" algn="l"/>
              </a:tabLst>
            </a:pPr>
            <a:r>
              <a:rPr lang="en-GB" b="1" u="sng" dirty="0" smtClean="0"/>
              <a:t>Effect Sparsity</a:t>
            </a:r>
            <a:r>
              <a:rPr lang="en-GB" b="1" dirty="0" smtClean="0"/>
              <a:t> Principle  (Pareto Principle)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—	the number of relatively important effects in a factorial experiment is small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898525" algn="l"/>
              </a:tabLst>
            </a:pPr>
            <a:r>
              <a:rPr lang="en-GB" b="1" u="sng" dirty="0" smtClean="0"/>
              <a:t>Effect Heredity</a:t>
            </a:r>
            <a:r>
              <a:rPr lang="en-GB" b="1" dirty="0" smtClean="0"/>
              <a:t> Principle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—	if an interaction is significant, </a:t>
            </a:r>
            <a:br>
              <a:rPr lang="en-GB" dirty="0" smtClean="0"/>
            </a:br>
            <a:r>
              <a:rPr lang="en-GB" dirty="0" smtClean="0"/>
              <a:t>	then at least one of its parent factors is significant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7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½ fraction design:  Remarks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used the defining equation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in our example above.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could use the defining </a:t>
                </a:r>
                <a:r>
                  <a:rPr lang="en-GB" dirty="0"/>
                  <a:t>equation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equally well.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6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½ fraction design:  Remarks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used the defining equation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in our example above.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could also use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    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but the design </a:t>
                </a:r>
                <a:r>
                  <a:rPr lang="en-GB" u="sng" dirty="0" smtClean="0"/>
                  <a:t>would not be so good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5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Fractional Factorial Design:  Resolution of the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Recall that the right-hand side of the defining equation, such as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𝐴𝐵𝐶𝐷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is called </a:t>
                </a:r>
                <a:r>
                  <a:rPr lang="en-GB" b="1" dirty="0" smtClean="0"/>
                  <a:t>the defining word</a:t>
                </a:r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length of the defining word is the number of the letters it consists of.  </a:t>
                </a:r>
                <a:br>
                  <a:rPr lang="en-GB" dirty="0" smtClean="0"/>
                </a:br>
                <a:r>
                  <a:rPr lang="en-GB" dirty="0" smtClean="0"/>
                  <a:t>(Here the length is  4  or  3,  respectively.)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resolution</a:t>
                </a:r>
                <a:r>
                  <a:rPr lang="en-GB" dirty="0"/>
                  <a:t> of a </a:t>
                </a:r>
                <a:r>
                  <a:rPr lang="en-GB" dirty="0" smtClean="0"/>
                  <a:t>fractional </a:t>
                </a:r>
                <a:r>
                  <a:rPr lang="en-GB" dirty="0"/>
                  <a:t>factorial design is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the </a:t>
                </a:r>
                <a:r>
                  <a:rPr lang="en-GB" dirty="0"/>
                  <a:t>minimum length </a:t>
                </a:r>
                <a:r>
                  <a:rPr lang="en-GB" dirty="0" smtClean="0"/>
                  <a:t>of the </a:t>
                </a:r>
                <a:r>
                  <a:rPr lang="en-GB" dirty="0"/>
                  <a:t>defining </a:t>
                </a:r>
                <a:r>
                  <a:rPr lang="en-GB" dirty="0" smtClean="0"/>
                  <a:t>words.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6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Fractional Factorial Design:  Motivation &amp; Introduction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Consider an observed quantity (such as a measure of quality, filtration rate </a:t>
            </a:r>
            <a:br>
              <a:rPr lang="en-GB" dirty="0" smtClean="0"/>
            </a:br>
            <a:r>
              <a:rPr lang="en-GB" dirty="0" smtClean="0"/>
              <a:t>in chemistry or production, the lifespan of a product, etc.); we conjecture that </a:t>
            </a:r>
            <a:br>
              <a:rPr lang="en-GB" dirty="0" smtClean="0"/>
            </a:br>
            <a:r>
              <a:rPr lang="en-GB" dirty="0" smtClean="0"/>
              <a:t>the observed quantity may depend upon the levels of many factors (such as </a:t>
            </a:r>
            <a:br>
              <a:rPr lang="en-GB" dirty="0" smtClean="0"/>
            </a:br>
            <a:r>
              <a:rPr lang="en-GB" dirty="0" smtClean="0"/>
              <a:t>the day of the week, temperature, material, and so on).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Our purpose is to carry out just a few experiments and to identify those factors </a:t>
            </a:r>
            <a:br>
              <a:rPr lang="en-GB" dirty="0" smtClean="0"/>
            </a:br>
            <a:r>
              <a:rPr lang="en-GB" dirty="0" smtClean="0"/>
              <a:t>that influence the observed quantity most.  (In other words, we wish to identify </a:t>
            </a:r>
            <a:br>
              <a:rPr lang="en-GB" dirty="0" smtClean="0"/>
            </a:br>
            <a:r>
              <a:rPr lang="en-GB" dirty="0" smtClean="0"/>
              <a:t>the factors with the most dominant effect on the quantity.)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Once the effects are identified, we analyse them in greater detail then.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718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Fractional Factorial Design:  Resolution of the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defining word is the right-hand side of the defining equation, such as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𝐴𝐵𝐶𝐷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i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b="1" dirty="0"/>
                  <a:t>resolution</a:t>
                </a:r>
                <a:r>
                  <a:rPr lang="en-GB" dirty="0"/>
                  <a:t> of a fractional factorial design is </a:t>
                </a:r>
                <a:br>
                  <a:rPr lang="en-GB" dirty="0"/>
                </a:br>
                <a:r>
                  <a:rPr lang="en-GB" dirty="0"/>
                  <a:t>the minimum length of the defining words</a:t>
                </a:r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resolution is usually denoted by Roman numerals  (I, II, III, IV, V, etc.).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Here the resolution of the fractional design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IV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III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respectively.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resolution is written as a subscript.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7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Fractional Factorial Design:  Resolution of the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In our example, the defining equation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GB" dirty="0" smtClean="0"/>
                  <a:t>  yields one half fraction </a:t>
                </a:r>
                <a:br>
                  <a:rPr lang="en-GB" dirty="0" smtClean="0"/>
                </a:br>
                <a:r>
                  <a:rPr lang="en-GB" dirty="0" smtClean="0"/>
                  <a:t>factorial design denoted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IV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4−1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The </a:t>
                </a:r>
                <a:r>
                  <a:rPr lang="en-GB" dirty="0"/>
                  <a:t>defining equation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would yield </a:t>
                </a:r>
                <a:r>
                  <a:rPr lang="en-GB" dirty="0"/>
                  <a:t>one half fraction </a:t>
                </a:r>
                <a:r>
                  <a:rPr lang="en-GB" dirty="0" smtClean="0"/>
                  <a:t>factorial design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II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4−1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 we would get the following alias structure: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which is not optimal.  We would have: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/>
              <p:cNvSpPr txBox="1"/>
              <p:nvPr/>
            </p:nvSpPr>
            <p:spPr>
              <a:xfrm>
                <a:off x="6480000" y="4680000"/>
                <a:ext cx="1101199" cy="1661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𝐵𝐶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𝐴𝐶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GB" sz="2400" b="0" dirty="0" smtClean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0" y="4680000"/>
                <a:ext cx="1101199" cy="1661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4320000" y="4680000"/>
                <a:ext cx="12073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4680000"/>
                <a:ext cx="120731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8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Fractional Factorial Design:  Resolution of the design</a:t>
            </a:r>
            <a:endParaRPr lang="en-GB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519432"/>
              </p:ext>
            </p:extLst>
          </p:nvPr>
        </p:nvGraphicFramePr>
        <p:xfrm>
          <a:off x="720000" y="2160000"/>
          <a:ext cx="10800000" cy="2916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25339883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3757307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71772468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07217493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2771470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4566522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5685830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05206059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1923359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I = ABC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baseline="0" noProof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sz="1800" baseline="0" noProof="0" dirty="0" smtClean="0">
                          <a:solidFill>
                            <a:schemeClr val="bg1"/>
                          </a:solidFill>
                        </a:rPr>
                        <a:t> = BC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 = AC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 = </a:t>
                      </a:r>
                      <a:r>
                        <a:rPr lang="en-GB" sz="1800" noProof="0" dirty="0" err="1" smtClean="0">
                          <a:solidFill>
                            <a:schemeClr val="bg1"/>
                          </a:solidFill>
                        </a:rPr>
                        <a:t>ABCD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C = AB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AD</a:t>
                      </a:r>
                      <a:r>
                        <a:rPr lang="en-GB" sz="1800" baseline="0" noProof="0" dirty="0" smtClean="0">
                          <a:solidFill>
                            <a:schemeClr val="bg1"/>
                          </a:solidFill>
                        </a:rPr>
                        <a:t> = BCD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BD = </a:t>
                      </a:r>
                      <a:r>
                        <a:rPr lang="en-GB" noProof="0" dirty="0" err="1" smtClean="0">
                          <a:solidFill>
                            <a:schemeClr val="bg1"/>
                          </a:solidFill>
                        </a:rPr>
                        <a:t>ACD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CD</a:t>
                      </a:r>
                      <a:r>
                        <a:rPr lang="en-GB" sz="1800" baseline="0" noProof="0" dirty="0" smtClean="0">
                          <a:solidFill>
                            <a:schemeClr val="bg1"/>
                          </a:solidFill>
                        </a:rPr>
                        <a:t> = ABD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964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1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+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+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+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−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11447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2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−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−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+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+</a:t>
                      </a:r>
                      <a:endParaRPr lang="en-GB" sz="1800" noProof="0" dirty="0" smtClean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02718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3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8571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4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62087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5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360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6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50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7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529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8</a:t>
                      </a:r>
                      <a:endParaRPr lang="en-GB" sz="1800" noProof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95489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/>
              <p:cNvSpPr txBox="1"/>
              <p:nvPr/>
            </p:nvSpPr>
            <p:spPr>
              <a:xfrm>
                <a:off x="252000" y="1296000"/>
                <a:ext cx="64404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Here the generating equation is   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GB" sz="2400" dirty="0" smtClean="0"/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296000"/>
                <a:ext cx="6440417" cy="369332"/>
              </a:xfrm>
              <a:prstGeom prst="rect">
                <a:avLst/>
              </a:prstGeom>
              <a:blipFill>
                <a:blip r:embed="rId2"/>
                <a:stretch>
                  <a:fillRect l="-2838" t="-25000" b="-5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252000" y="5240644"/>
            <a:ext cx="8926162" cy="10395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Here the interactions of the 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order are confounded with </a:t>
            </a:r>
            <a:br>
              <a:rPr lang="en-GB" sz="2400" dirty="0" smtClean="0"/>
            </a:br>
            <a:r>
              <a:rPr lang="en-GB" sz="2400" dirty="0" smtClean="0"/>
              <a:t>the main factors as well as with some interactions of the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order.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03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Fractional Factorial Design:  Resolution of the design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smtClean="0"/>
              <a:t>Maximal Resolution Principle:</a:t>
            </a:r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 algn="ctr">
              <a:lnSpc>
                <a:spcPct val="200000"/>
              </a:lnSpc>
            </a:pPr>
            <a:r>
              <a:rPr lang="en-GB" b="1" dirty="0" smtClean="0"/>
              <a:t>The higher the resolution is </a:t>
            </a:r>
            <a:br>
              <a:rPr lang="en-GB" b="1" dirty="0" smtClean="0"/>
            </a:br>
            <a:r>
              <a:rPr lang="en-GB" b="1" dirty="0" smtClean="0"/>
              <a:t>the better the fractional factorial design is.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706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quarter (¼) fraction design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6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¼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Consider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 main two-level factors  in the experiment.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For example, consider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dirty="0"/>
                  <a:t>  factors  A, B, C, </a:t>
                </a:r>
                <a:r>
                  <a:rPr lang="en-GB" dirty="0" smtClean="0"/>
                  <a:t>D, E  </a:t>
                </a:r>
                <a:r>
                  <a:rPr lang="en-GB" dirty="0"/>
                  <a:t>in the experiment.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wish to have a one quarter fraction factorial design, i.e.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i.e. the factorial design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5−2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Since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5−2=3</m:t>
                    </m:r>
                  </m:oMath>
                </a14:m>
                <a:r>
                  <a:rPr lang="en-GB" dirty="0" smtClean="0"/>
                  <a:t>,  we have to choose 3 main factors, such as  A, B, C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then add the generating equations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Notice that writing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…?</m:t>
                    </m:r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b="0" u="sng" dirty="0" smtClean="0"/>
                  <a:t>makes no sense</a:t>
                </a:r>
                <a:r>
                  <a:rPr lang="en-GB" b="0" dirty="0" smtClean="0"/>
                  <a:t>.</a:t>
                </a:r>
                <a:endParaRPr lang="en-GB" dirty="0" smtClean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24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¼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Having the generating equations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get the defining equations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𝐵𝐶𝐸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u="sng" dirty="0"/>
                  <a:t>RULE:</a:t>
                </a:r>
                <a:br>
                  <a:rPr lang="en-GB" u="sng" dirty="0"/>
                </a:br>
                <a:r>
                  <a:rPr lang="en-GB" u="sng" dirty="0"/>
                  <a:t>The collection of the defining equations must be closed under multiplication.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thus multiply the equations together: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𝐴𝐶𝐷𝐸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5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¼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Now, the collection of the equations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𝐵𝐶𝐸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𝐴𝐶𝐷𝐸</m:t>
                    </m:r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is </a:t>
                </a:r>
                <a:r>
                  <a:rPr lang="en-GB" dirty="0" smtClean="0"/>
                  <a:t>closed under multiplication.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b="1" dirty="0" smtClean="0"/>
                  <a:t>The defining contrast subgroup</a:t>
                </a:r>
                <a:r>
                  <a:rPr lang="en-GB" dirty="0" smtClean="0"/>
                  <a:t> is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𝐴𝐵𝐷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𝐵𝐶𝐸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𝐴𝐶𝐷𝐸</m:t>
                        </m:r>
                      </m:e>
                    </m:d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Notice that there are always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 smtClean="0"/>
                  <a:t>  elements in the subgroup.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resolution is  3 = III.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resulting fractional design is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III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5−2</m:t>
                        </m:r>
                      </m:sup>
                    </m:sSubSup>
                  </m:oMath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Remark:</a:t>
                </a:r>
                <a:r>
                  <a:rPr lang="en-GB" dirty="0" smtClean="0"/>
                  <a:t>  In the ½ fraction design the subgroup was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GB" dirty="0" smtClean="0"/>
                  <a:t>  with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b="0" i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 smtClean="0"/>
                  <a:t>  elm’s.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481" b="-12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¼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Given the defining equations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𝐴𝐵𝐷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𝐵𝐶𝐸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𝐴𝐶𝐷𝐸</m:t>
                      </m:r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the resulting alias structure is:</a:t>
                </a:r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Then the significant factors are detected as in the full factorial design.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/>
              <p:cNvSpPr txBox="1"/>
              <p:nvPr/>
            </p:nvSpPr>
            <p:spPr>
              <a:xfrm>
                <a:off x="1440000" y="3420000"/>
                <a:ext cx="3420295" cy="2215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𝐵𝐶𝐸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𝐴𝐶𝐷𝐸</m:t>
                      </m:r>
                    </m:oMath>
                  </m:oMathPara>
                </a14:m>
                <a:endParaRPr lang="en-GB" sz="24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𝐴𝐵𝐶𝐸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𝐶𝐷𝐸</m:t>
                      </m:r>
                    </m:oMath>
                  </m:oMathPara>
                </a14:m>
                <a:endParaRPr lang="en-GB" sz="2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𝐶𝐸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𝐴𝐵𝐶𝐷𝐸</m:t>
                      </m:r>
                    </m:oMath>
                  </m:oMathPara>
                </a14:m>
                <a:endParaRPr lang="en-GB" sz="2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𝐴𝐵𝐶𝐷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𝐴𝐷𝐸</m:t>
                      </m:r>
                    </m:oMath>
                  </m:oMathPara>
                </a14:m>
                <a:endParaRPr lang="en-GB" sz="2400" b="0" dirty="0" smtClean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3420000"/>
                <a:ext cx="3420295" cy="22159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6840000" y="3420000"/>
                <a:ext cx="3307059" cy="2215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𝐵𝐶𝐷𝐸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𝐴𝐶𝐸</m:t>
                      </m:r>
                    </m:oMath>
                  </m:oMathPara>
                </a14:m>
                <a:endParaRPr lang="en-GB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𝐴𝐵𝐷𝐸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𝐴𝐶𝐷</m:t>
                      </m:r>
                    </m:oMath>
                  </m:oMathPara>
                </a14:m>
                <a:endParaRPr lang="en-GB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𝐵𝐶𝐷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𝐴𝐵𝐸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𝐷𝐸</m:t>
                      </m:r>
                    </m:oMath>
                  </m:oMathPara>
                </a14:m>
                <a:endParaRPr lang="en-GB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𝐴𝐸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𝐵𝐷𝐸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𝐶𝐷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0" y="3420000"/>
                <a:ext cx="3307059" cy="22159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4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eight (⅛) fraction design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3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Fractional Factorial Design:  Motivation &amp; Introduction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Denote the observed quantity by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and consider up to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two-level factors </a:t>
                </a:r>
                <a:br>
                  <a:rPr lang="en-GB" dirty="0" smtClean="0"/>
                </a:br>
                <a:r>
                  <a:rPr lang="en-GB" dirty="0" smtClean="0"/>
                  <a:t>about which we conjecture that they might influence the value of the quantity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 possibility to explore the most significant factors consists in setting up </a:t>
                </a:r>
                <a:br>
                  <a:rPr lang="en-GB" dirty="0" smtClean="0"/>
                </a:br>
                <a:r>
                  <a:rPr lang="en-GB" dirty="0" smtClean="0"/>
                  <a:t>the </a:t>
                </a:r>
                <a:r>
                  <a:rPr lang="en-GB" b="1" dirty="0" smtClean="0"/>
                  <a:t>full factorial design of the experiment</a:t>
                </a:r>
                <a:r>
                  <a:rPr lang="en-GB" dirty="0" smtClean="0"/>
                  <a:t>, which is </a:t>
                </a:r>
                <a:r>
                  <a:rPr lang="en-GB" dirty="0"/>
                  <a:t>denoted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 to run the experiment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-times, i.e. once for each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 combinations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of the levels of the factors.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More generally, the experiment is run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-times  if the experiment is replicated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 smtClean="0"/>
                  <a:t>-times  for each of </a:t>
                </a:r>
                <a:r>
                  <a:rPr lang="en-GB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/>
                  <a:t> combinations of the </a:t>
                </a:r>
                <a:r>
                  <a:rPr lang="en-GB" dirty="0" smtClean="0"/>
                  <a:t>levels of the factors.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358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⅛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Consider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 main two-level factors  in the experiment.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For example, consider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GB" dirty="0"/>
                  <a:t>  factors  A, B, C, </a:t>
                </a:r>
                <a:r>
                  <a:rPr lang="en-GB" dirty="0" smtClean="0"/>
                  <a:t>D, E, F, G  </a:t>
                </a:r>
                <a:r>
                  <a:rPr lang="en-GB" dirty="0"/>
                  <a:t>in the experiment.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wish to have a one eight fraction factorial design, i.e.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i.e. the factorial design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7−3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Since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7−3=4</m:t>
                    </m:r>
                  </m:oMath>
                </a14:m>
                <a:r>
                  <a:rPr lang="en-GB" dirty="0" smtClean="0"/>
                  <a:t>,  we have to choose 4 main factors, such as  A, B, C, 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then add the generating equations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𝐴𝐶𝐷</m:t>
                    </m:r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dirty="0" smtClean="0"/>
                  <a:t>for example.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Other possibilities of the choice of the generating equations </a:t>
                </a:r>
                <a:br>
                  <a:rPr lang="en-GB" dirty="0" smtClean="0"/>
                </a:br>
                <a:r>
                  <a:rPr lang="en-GB" dirty="0" smtClean="0"/>
                  <a:t>include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GB" dirty="0" smtClean="0"/>
                  <a:t>  (change of the sign ±),  and so on.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2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⅛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Having the generating equations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𝐴𝐶𝐷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get the defining equations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𝐴𝐵𝐶𝐸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𝐴𝐵𝐷𝐹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𝐴𝐶𝐷𝐺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And the collection of defining equations closed under multiplication</a:t>
                </a:r>
                <a:r>
                  <a:rPr lang="en-GB" dirty="0"/>
                  <a:t/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𝐴𝐵𝐶𝐸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𝐴𝐵𝐷𝐹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𝐴𝐶𝐷𝐺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𝐶𝐷𝐸𝐹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𝐵𝐶𝐹𝐺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𝐵𝐷𝐸𝐺</m:t>
                    </m:r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𝐴𝐸𝐹𝐺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resulting fractional design is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IV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7−3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9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9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specialists </a:t>
            </a:r>
            <a:br>
              <a:rPr lang="en-GB" dirty="0" smtClean="0"/>
            </a:br>
            <a:r>
              <a:rPr lang="en-GB" dirty="0" smtClean="0"/>
              <a:t>in algebra:  </a:t>
            </a:r>
            <a:br>
              <a:rPr lang="en-GB" dirty="0" smtClean="0"/>
            </a:br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8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Assume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factors.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wish to set up 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GB" dirty="0" smtClean="0"/>
                  <a:t>  fractional design.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Consider the index set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+,−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Notice that, </a:t>
                </a:r>
                <a:r>
                  <a:rPr lang="en-GB" dirty="0"/>
                  <a:t>in the set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GB" dirty="0" smtClean="0"/>
                  <a:t>,  there are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  elements of the form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+,−</m:t>
                        </m:r>
                      </m:e>
                    </m:d>
                  </m:oMath>
                </a14:m>
                <a:r>
                  <a:rPr lang="en-GB" dirty="0" smtClean="0"/>
                  <a:t>  are signs “+” or “−”.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Consider now the “main” group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+,−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group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GB" dirty="0" smtClean="0"/>
                  <a:t>  consists of all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-component columns of signs “+” and “−”.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operation of multiplication of the elements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GB" dirty="0" smtClean="0"/>
                  <a:t>  is defined </a:t>
                </a:r>
                <a:r>
                  <a:rPr lang="en-GB" dirty="0" err="1" smtClean="0"/>
                  <a:t>componentwise</a:t>
                </a:r>
                <a:r>
                  <a:rPr lang="en-GB" dirty="0" smtClean="0"/>
                  <a:t>, that is, given two elements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+,−</m:t>
                        </m:r>
                      </m:e>
                    </m:d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+,−</m:t>
                        </m:r>
                      </m:e>
                    </m:d>
                  </m:oMath>
                </a14:m>
                <a:r>
                  <a:rPr lang="en-GB" dirty="0" smtClean="0"/>
                  <a:t>  are signs “+” or “−”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have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by using the rules</a:t>
                </a:r>
                <a:r>
                  <a:rPr lang="en-GB" dirty="0" smtClean="0"/>
                  <a:t>…</a:t>
                </a:r>
                <a:endParaRPr lang="en-GB" dirty="0" smtClean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r="-1444" b="-12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7351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Given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by using the rules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+ × +   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× 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   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× +   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× 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   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r>
                  <a:rPr lang="en-GB" dirty="0" smtClean="0"/>
                  <a:t>Notice that the column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which corresponds to the </a:t>
                </a:r>
                <a:r>
                  <a:rPr lang="en-GB" u="sng" dirty="0" smtClean="0"/>
                  <a:t>intercept</a:t>
                </a:r>
                <a:r>
                  <a:rPr lang="en-GB" dirty="0" smtClean="0"/>
                  <a:t> term and consists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/>
                  <a:t>  plus (“+”) </a:t>
                </a:r>
                <a:r>
                  <a:rPr lang="en-GB" dirty="0" smtClean="0"/>
                  <a:t>signs, </a:t>
                </a:r>
                <a:br>
                  <a:rPr lang="en-GB" dirty="0" smtClean="0"/>
                </a:br>
                <a:r>
                  <a:rPr lang="en-GB" dirty="0" smtClean="0"/>
                  <a:t>is neutral with respect to the multiplication (i.e., it is </a:t>
                </a:r>
                <a:r>
                  <a:rPr lang="en-GB" u="sng" dirty="0" smtClean="0"/>
                  <a:t>the neutral element</a:t>
                </a:r>
                <a:r>
                  <a:rPr lang="en-GB" dirty="0" smtClean="0"/>
                  <a:t>).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5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245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Notice that it holds</a:t>
                </a:r>
              </a:p>
              <a:p>
                <a:pPr>
                  <a:lnSpc>
                    <a:spcPct val="150000"/>
                  </a:lnSpc>
                  <a:tabLst>
                    <a:tab pos="5605200" algn="ctr"/>
                    <a:tab pos="11210400" algn="r"/>
                  </a:tabLst>
                </a:pPr>
                <a:r>
                  <a:rPr lang="en-GB" b="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GB" dirty="0" smtClean="0"/>
                  <a:t>	(associativity)</a:t>
                </a:r>
              </a:p>
              <a:p>
                <a:pPr>
                  <a:lnSpc>
                    <a:spcPct val="150000"/>
                  </a:lnSpc>
                  <a:tabLst>
                    <a:tab pos="5605200" algn="ctr"/>
                    <a:tab pos="11210400" algn="r"/>
                  </a:tabLst>
                </a:pPr>
                <a:r>
                  <a:rPr lang="en-GB" b="0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 smtClean="0"/>
                  <a:t>	(commutativity)</a:t>
                </a:r>
              </a:p>
              <a:p>
                <a:pPr>
                  <a:lnSpc>
                    <a:spcPct val="150000"/>
                  </a:lnSpc>
                  <a:tabLst>
                    <a:tab pos="5605200" algn="ctr"/>
                    <a:tab pos="11210400" algn="r"/>
                  </a:tabLst>
                </a:pP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 smtClean="0"/>
                  <a:t>	(neutral element)</a:t>
                </a:r>
              </a:p>
              <a:p>
                <a:pPr>
                  <a:lnSpc>
                    <a:spcPct val="150000"/>
                  </a:lnSpc>
                  <a:tabLst>
                    <a:tab pos="5605200" algn="ctr"/>
                    <a:tab pos="11210400" algn="r"/>
                  </a:tabLst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 smtClean="0"/>
                  <a:t>	(self-inverse)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 every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which implies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GB" dirty="0" smtClean="0"/>
                  <a:t>  is a commutative group (of a special form).</a:t>
                </a:r>
              </a:p>
              <a:p>
                <a:endParaRPr lang="en-GB" dirty="0" smtClean="0"/>
              </a:p>
              <a:p>
                <a:pPr>
                  <a:lnSpc>
                    <a:spcPct val="185000"/>
                  </a:lnSpc>
                </a:pPr>
                <a:r>
                  <a:rPr lang="en-GB" dirty="0" smtClean="0"/>
                  <a:t>Notice that there are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GB" dirty="0" smtClean="0"/>
                  <a:t> elements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</m:oMath>
                </a14:m>
                <a:r>
                  <a:rPr lang="en-GB" dirty="0" smtClean="0"/>
                  <a:t>  in the group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802" b="-124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6860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Recall that an index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GB" dirty="0" smtClean="0"/>
                  <a:t>  is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+,−</m:t>
                        </m:r>
                      </m:e>
                    </m:d>
                  </m:oMath>
                </a14:m>
                <a:r>
                  <a:rPr lang="en-GB" dirty="0"/>
                  <a:t>  are signs “+” or “−</a:t>
                </a:r>
                <a:r>
                  <a:rPr lang="en-GB" dirty="0" smtClean="0"/>
                  <a:t>”.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Consider now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columns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   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   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…   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each consisting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  components.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These columns correspond to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main factors: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   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   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   …   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avá složená závorka 3"/>
          <p:cNvSpPr/>
          <p:nvPr/>
        </p:nvSpPr>
        <p:spPr>
          <a:xfrm rot="5400000">
            <a:off x="2534602" y="5729258"/>
            <a:ext cx="249555" cy="963930"/>
          </a:xfrm>
          <a:prstGeom prst="rightBrace">
            <a:avLst>
              <a:gd name="adj1" fmla="val 71692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ravá složená závorka 5"/>
          <p:cNvSpPr/>
          <p:nvPr/>
        </p:nvSpPr>
        <p:spPr>
          <a:xfrm rot="5400000">
            <a:off x="4388633" y="5729262"/>
            <a:ext cx="249555" cy="963930"/>
          </a:xfrm>
          <a:prstGeom prst="rightBrace">
            <a:avLst>
              <a:gd name="adj1" fmla="val 71692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ravá složená závorka 6"/>
          <p:cNvSpPr/>
          <p:nvPr/>
        </p:nvSpPr>
        <p:spPr>
          <a:xfrm rot="5400000">
            <a:off x="6242663" y="5729263"/>
            <a:ext cx="249555" cy="963930"/>
          </a:xfrm>
          <a:prstGeom prst="rightBrace">
            <a:avLst>
              <a:gd name="adj1" fmla="val 71692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ravá složená závorka 7"/>
          <p:cNvSpPr/>
          <p:nvPr/>
        </p:nvSpPr>
        <p:spPr>
          <a:xfrm rot="5400000">
            <a:off x="9351922" y="5729260"/>
            <a:ext cx="249555" cy="963930"/>
          </a:xfrm>
          <a:prstGeom prst="rightBrace">
            <a:avLst>
              <a:gd name="adj1" fmla="val 71692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82435" y="6444201"/>
            <a:ext cx="1538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436466" y="6444201"/>
            <a:ext cx="1538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84084" y="6444201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399755" y="6444201"/>
            <a:ext cx="1538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8460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columns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   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   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…   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generate a subgroup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GB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subgroup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GB" dirty="0" smtClean="0"/>
                  <a:t>  contains the neutral element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</m:oMath>
                </a14:m>
                <a:r>
                  <a:rPr lang="en-GB" dirty="0" smtClean="0"/>
                  <a:t>,  i.e. the intercept,  </a:t>
                </a:r>
                <a:br>
                  <a:rPr lang="en-GB" dirty="0" smtClean="0"/>
                </a:br>
                <a:r>
                  <a:rPr lang="en-GB" dirty="0" smtClean="0"/>
                  <a:t>as well as other columns corresponding to the interactions of the main factors, such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etc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All in all, there are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  elements in the subgroup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avá složená závorka 3"/>
          <p:cNvSpPr/>
          <p:nvPr/>
        </p:nvSpPr>
        <p:spPr>
          <a:xfrm rot="5400000">
            <a:off x="1938986" y="4826058"/>
            <a:ext cx="249555" cy="2124682"/>
          </a:xfrm>
          <a:prstGeom prst="rightBrace">
            <a:avLst>
              <a:gd name="adj1" fmla="val 71692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ravá složená závorka 4"/>
          <p:cNvSpPr/>
          <p:nvPr/>
        </p:nvSpPr>
        <p:spPr>
          <a:xfrm rot="5400000">
            <a:off x="4777902" y="4826061"/>
            <a:ext cx="249555" cy="2124682"/>
          </a:xfrm>
          <a:prstGeom prst="rightBrace">
            <a:avLst>
              <a:gd name="adj1" fmla="val 71692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ravá složená závorka 5"/>
          <p:cNvSpPr/>
          <p:nvPr/>
        </p:nvSpPr>
        <p:spPr>
          <a:xfrm rot="5400000">
            <a:off x="8260559" y="4182322"/>
            <a:ext cx="249555" cy="3412166"/>
          </a:xfrm>
          <a:prstGeom prst="rightBrace">
            <a:avLst>
              <a:gd name="adj1" fmla="val 71692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09874" y="6059002"/>
            <a:ext cx="3077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AB</a:t>
            </a:r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42378" y="6059002"/>
            <a:ext cx="3206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AC</a:t>
            </a: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148091" y="6059002"/>
            <a:ext cx="4744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ABC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0691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Notice that the subgroup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GB" dirty="0" smtClean="0"/>
                  <a:t>  corresponds to the full factorial design </a:t>
                </a:r>
                <a:br>
                  <a:rPr lang="en-GB" dirty="0" smtClean="0"/>
                </a:br>
                <a:r>
                  <a:rPr lang="en-GB" dirty="0" smtClean="0"/>
                  <a:t>of the experiment.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Considering the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main columns</a:t>
                </a:r>
                <a:r>
                  <a:rPr lang="en-GB" dirty="0"/>
                  <a:t/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   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   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   …   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 smtClean="0"/>
              </a:p>
              <a:p>
                <a:pPr marL="357188">
                  <a:lnSpc>
                    <a:spcPct val="200000"/>
                  </a:lnSpc>
                </a:pPr>
                <a:r>
                  <a:rPr lang="en-GB" dirty="0" smtClean="0"/>
                  <a:t>the full factorial experiment will be carried out for each combination</a:t>
                </a:r>
              </a:p>
              <a:p>
                <a:pPr marL="357188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357188">
                  <a:lnSpc>
                    <a:spcPct val="200000"/>
                  </a:lnSpc>
                </a:pPr>
                <a:r>
                  <a:rPr lang="en-GB" dirty="0" smtClean="0"/>
                  <a:t>of the levels of the main factors  A, B, C, …, K  </a:t>
                </a:r>
              </a:p>
              <a:p>
                <a:pPr marL="357188"/>
                <a:r>
                  <a:rPr lang="en-GB" dirty="0" smtClean="0"/>
                  <a:t>for each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2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ravá složená závorka 10"/>
          <p:cNvSpPr/>
          <p:nvPr/>
        </p:nvSpPr>
        <p:spPr>
          <a:xfrm rot="5400000">
            <a:off x="5959781" y="4992115"/>
            <a:ext cx="249555" cy="1831194"/>
          </a:xfrm>
          <a:prstGeom prst="rightBrace">
            <a:avLst>
              <a:gd name="adj1" fmla="val 71692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ovéPole 11"/>
              <p:cNvSpPr txBox="1"/>
              <p:nvPr/>
            </p:nvSpPr>
            <p:spPr>
              <a:xfrm>
                <a:off x="6034957" y="6059002"/>
                <a:ext cx="889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factors</a:t>
                </a:r>
                <a:endParaRPr lang="en-GB" dirty="0"/>
              </a:p>
            </p:txBody>
          </p:sp>
        </mc:Choice>
        <mc:Fallback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957" y="6059002"/>
                <a:ext cx="889987" cy="276999"/>
              </a:xfrm>
              <a:prstGeom prst="rect">
                <a:avLst/>
              </a:prstGeom>
              <a:blipFill>
                <a:blip r:embed="rId3"/>
                <a:stretch>
                  <a:fillRect l="-8904" t="-28889" r="-17123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26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Fractional Factorial Design:  Motivation &amp; Introduction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Performing </a:t>
                </a:r>
                <a:r>
                  <a:rPr lang="en-GB" dirty="0"/>
                  <a:t>the </a:t>
                </a:r>
                <a:r>
                  <a:rPr lang="en-GB" b="1" dirty="0"/>
                  <a:t>full factorial design of the experiment</a:t>
                </a:r>
                <a:r>
                  <a:rPr lang="en-GB" dirty="0"/>
                  <a:t>, the number </a:t>
                </a:r>
                <a:r>
                  <a:rPr lang="en-GB" dirty="0" smtClean="0"/>
                  <a:t>of </a:t>
                </a:r>
                <a:r>
                  <a:rPr lang="en-GB" dirty="0"/>
                  <a:t>the runs </a:t>
                </a:r>
                <a:r>
                  <a:rPr lang="en-GB" dirty="0" smtClean="0"/>
                  <a:t>may </a:t>
                </a:r>
                <a:r>
                  <a:rPr lang="en-GB" dirty="0"/>
                  <a:t>soon become </a:t>
                </a:r>
                <a:r>
                  <a:rPr lang="en-GB" dirty="0" smtClean="0"/>
                  <a:t>infeasible because the number grows exponentially.  </a:t>
                </a:r>
                <a:br>
                  <a:rPr lang="en-GB" dirty="0" smtClean="0"/>
                </a:br>
                <a:r>
                  <a:rPr lang="en-GB" dirty="0" smtClean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, 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=1 ⟹ 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= 2 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runs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      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=5 ⟹ 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 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32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 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runs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=2 ⟹ 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 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4 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runs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      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=6 ⟹ 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 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64 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runs</m:t>
                      </m:r>
                    </m:oMath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=3 ⟹ 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 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 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runs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      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=7 ⟹ 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128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 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runs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=4 ⟹ 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6 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runs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      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=8 ⟹ 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6 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runs</m:t>
                      </m:r>
                    </m:oMath>
                  </m:oMathPara>
                </a14:m>
                <a:endParaRPr lang="en-GB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GB" dirty="0" smtClean="0">
                    <a:solidFill>
                      <a:schemeClr val="bg1"/>
                    </a:solidFill>
                  </a:rPr>
                  <a:t>.</a:t>
                </a:r>
                <a:r>
                  <a:rPr lang="en-GB" dirty="0" smtClean="0"/>
                  <a:t>and so on.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446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There is also the column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which consists </a:t>
                </a:r>
                <a:r>
                  <a:rPr lang="en-GB" dirty="0"/>
                  <a:t>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minus (“−”) </a:t>
                </a:r>
                <a:r>
                  <a:rPr lang="en-GB" dirty="0"/>
                  <a:t>signs</a:t>
                </a:r>
                <a:r>
                  <a:rPr lang="en-GB" dirty="0" smtClean="0"/>
                  <a:t>, in the </a:t>
                </a:r>
                <a:r>
                  <a:rPr lang="en-GB" dirty="0"/>
                  <a:t>“main” group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Having the subgroup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⊲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GB" dirty="0" smtClean="0"/>
                  <a:t> 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  elements, extend the subgroup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to the subgroup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⊲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GB" dirty="0" smtClean="0"/>
                  <a:t>  defined as follows: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Notice that there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GB" dirty="0" smtClean="0"/>
                  <a:t>  elements in the group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</m:acc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651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Now, let a fraction index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 smtClean="0"/>
                  <a:t>  be given.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any subgroup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</m:acc>
                  </m:oMath>
                </a14:m>
                <a:endParaRPr lang="en-GB" dirty="0" smtClean="0"/>
              </a:p>
              <a:p>
                <a:pPr marL="355600"/>
                <a:r>
                  <a:rPr lang="en-GB" dirty="0" smtClean="0"/>
                  <a:t>such that</a:t>
                </a:r>
              </a:p>
              <a:p>
                <a:pPr marL="355600" algn="ctr"/>
                <a:r>
                  <a:rPr lang="en-GB" dirty="0" smtClean="0"/>
                  <a:t>there </a:t>
                </a:r>
                <a:r>
                  <a:rPr lang="en-GB" dirty="0"/>
                  <a:t>are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GB" dirty="0"/>
                  <a:t>  elements in the subgroup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</m:oMath>
                </a14:m>
                <a:endParaRPr lang="en-GB" dirty="0" smtClean="0"/>
              </a:p>
              <a:p>
                <a:pPr marL="355600"/>
                <a:r>
                  <a:rPr lang="en-GB" dirty="0" smtClean="0"/>
                  <a:t>and</a:t>
                </a:r>
                <a:endParaRPr lang="en-GB" dirty="0"/>
              </a:p>
              <a:p>
                <a:pPr marL="355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∉</m:t>
                      </m:r>
                      <m:acc>
                        <m:accPr>
                          <m:chr m:val="̃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subgroup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</m:oMath>
                </a14:m>
                <a:r>
                  <a:rPr lang="en-GB" dirty="0" smtClean="0"/>
                  <a:t>  is the </a:t>
                </a:r>
                <a:r>
                  <a:rPr lang="en-GB" b="1" dirty="0" smtClean="0"/>
                  <a:t>defining equations subgroup</a:t>
                </a:r>
                <a:r>
                  <a:rPr lang="en-GB" dirty="0" smtClean="0"/>
                  <a:t>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480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Now, let a fraction index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 smtClean="0"/>
                  <a:t>  be given.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Let the defining equations subgroup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⊲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</m:acc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be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</m:ac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,  then the subgroup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</m:oMath>
                </a14:m>
                <a:r>
                  <a:rPr lang="en-GB" dirty="0" smtClean="0"/>
                  <a:t>  contains the element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 smtClean="0"/>
                  <a:t>  only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dirty="0" smtClean="0"/>
                  <a:t>).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,  then there are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 smtClean="0"/>
                  <a:t>  elements in the group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</m:oMath>
                </a14:m>
                <a:r>
                  <a:rPr lang="en-GB" dirty="0" smtClean="0"/>
                  <a:t>,  i.e. the intercept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 smtClean="0"/>
                  <a:t>  and yet another element.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 smtClean="0"/>
                  <a:t>,  then there are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elements </a:t>
                </a:r>
                <a:r>
                  <a:rPr lang="en-GB" dirty="0"/>
                  <a:t>in the group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</m:oMath>
                </a14:m>
                <a:r>
                  <a:rPr lang="en-GB" dirty="0"/>
                  <a:t>,  i.e. the intercept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/>
                  <a:t>  and yet </a:t>
                </a:r>
                <a:r>
                  <a:rPr lang="en-GB" dirty="0" smtClean="0"/>
                  <a:t>three other elements.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And so on.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36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464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Now, let a fraction index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 smtClean="0"/>
                  <a:t>  be given.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Given the </a:t>
                </a:r>
                <a:r>
                  <a:rPr lang="en-GB" u="sng" dirty="0" smtClean="0"/>
                  <a:t>defining equations subgroup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⊲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</m:acc>
                  </m:oMath>
                </a14:m>
                <a:r>
                  <a:rPr lang="en-GB" dirty="0" smtClean="0"/>
                  <a:t>  such that 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d>
                      <m:dPr>
                        <m:begChr m:val="|"/>
                        <m:endChr m:val="|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</m:ac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30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introduce the </a:t>
                </a:r>
                <a:r>
                  <a:rPr lang="en-GB" b="1" dirty="0" smtClean="0"/>
                  <a:t>defining contrast subgroup</a:t>
                </a:r>
                <a:r>
                  <a:rPr lang="en-GB" dirty="0" smtClean="0"/>
                  <a:t> as follows: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5181600" algn="r"/>
                  </a:tabLst>
                </a:pPr>
                <a:r>
                  <a:rPr lang="en-GB" dirty="0" smtClean="0"/>
                  <a:t>For every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  —  if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GB" dirty="0" smtClean="0"/>
                  <a:t>,  then let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  —  if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GB" dirty="0"/>
                  <a:t>,  then </a:t>
                </a:r>
                <a:r>
                  <a:rPr lang="en-GB" dirty="0" smtClean="0"/>
                  <a:t>let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9239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u="sng" dirty="0" smtClean="0"/>
                  <a:t>defining contrast subgroup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GB" dirty="0" smtClean="0"/>
                  <a:t>,  which we have chosen, </a:t>
                </a:r>
                <a:br>
                  <a:rPr lang="en-GB" dirty="0" smtClean="0"/>
                </a:br>
                <a:r>
                  <a:rPr lang="en-GB" dirty="0" smtClean="0"/>
                  <a:t>induces the </a:t>
                </a:r>
                <a:r>
                  <a:rPr lang="en-GB" b="1" dirty="0" smtClean="0"/>
                  <a:t>alias structure</a:t>
                </a:r>
                <a:r>
                  <a:rPr lang="en-GB" dirty="0" smtClean="0"/>
                  <a:t>.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alias structure is </a:t>
                </a:r>
                <a:r>
                  <a:rPr lang="en-GB" dirty="0"/>
                  <a:t>set up according to the factor group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Notice that there are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𝒢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</m:d>
                      </m:den>
                    </m:f>
                    <m:r>
                      <a:rPr lang="en-GB" i="1" smtClean="0">
                        <a:latin typeface="Cambria Math" panose="02040503050406030204" pitchFamily="18" charset="0"/>
                      </a:rPr>
                      <m:t>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= </m:t>
                    </m:r>
                    <m:f>
                      <m:fPr>
                        <m:type m:val="skw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den>
                    </m:f>
                    <m:r>
                      <a:rPr lang="en-GB" i="1" smtClean="0">
                        <a:latin typeface="Cambria Math" panose="02040503050406030204" pitchFamily="18" charset="0"/>
                      </a:rPr>
                      <m:t>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 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elements in the factor group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𝒢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ℋ</m:t>
                        </m:r>
                      </m:den>
                    </m:f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8227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Consider  4  main factors  A, B, C, D.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Choosing the defining equations subgroup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acc>
                        <m:accPr>
                          <m:chr m:val="̃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obtain the defining contrast subgroup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 the alias structure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𝐴𝐵𝐶𝐷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𝐵𝐶𝐷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 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𝐴𝐶𝐷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 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𝐴𝐵𝐷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 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𝐴𝐵𝐶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eqAr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𝐶𝐷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  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𝐵𝐷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  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𝐴𝐷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(see the examples above).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0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724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Consider  4  main factors  A, B, C, D.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Choosing the defining equations subgroup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acc>
                        <m:accPr>
                          <m:chr m:val="̃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obtain the defining contrast subgroup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 the alias structure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𝐴𝐵𝐶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𝐵𝐶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 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𝐴𝐶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 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𝐴𝐵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 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eqAr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𝐴𝐷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𝐵𝐶𝐷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  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𝐵𝐷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𝐴𝐶𝐷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  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𝐶𝐷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which is not as good as the one above  (see the examples above).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0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4527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Consider  5  main factors  A, B, C, D, E.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Choosing the defining equations subgroup</a:t>
                </a:r>
              </a:p>
              <a:p>
                <a:endParaRPr lang="en-GB" dirty="0"/>
              </a:p>
              <a:p>
                <a:pPr>
                  <a:lnSpc>
                    <a:spcPct val="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𝐴𝐶𝐷𝐸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</a:t>
                </a:r>
              </a:p>
              <a:p>
                <a:pPr>
                  <a:lnSpc>
                    <a:spcPct val="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𝐴𝐶𝐷𝐸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</a:t>
                </a:r>
              </a:p>
              <a:p>
                <a:pPr>
                  <a:lnSpc>
                    <a:spcPct val="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𝐴𝐶𝐷𝐸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</a:t>
                </a:r>
              </a:p>
              <a:p>
                <a:pPr>
                  <a:lnSpc>
                    <a:spcPct val="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𝐴𝐶𝐷𝐸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50000"/>
                  </a:lnSpc>
                </a:pPr>
                <a:r>
                  <a:rPr lang="en-GB" dirty="0" smtClean="0"/>
                  <a:t>we </a:t>
                </a:r>
                <a:r>
                  <a:rPr lang="en-GB" dirty="0"/>
                  <a:t>obtain the defining contrast subgroup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𝐴𝐶𝐷𝐸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9954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Consider  5  main factors  A, B, C, D, E.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Given the defining contrast subgroup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𝐵𝐶𝐸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𝐴𝐶𝐷𝐸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we obtain the alias structure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𝐴𝐵𝐷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𝐵𝐶𝐸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𝐴𝐶𝐷𝐸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𝐵𝐷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𝐴𝐵𝐶𝐸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𝐶𝐷𝐸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 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𝐴𝐷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𝐶𝐸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𝐴𝐵𝐶𝐷𝐸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 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𝐴𝐵𝐶𝐷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𝐵𝐸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𝐴𝐷𝐸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eqAr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𝐵𝐶𝐷𝐸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𝐴𝐶𝐸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  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𝐴𝐵𝐷𝐸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𝐵𝐶𝐷𝐸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𝐴𝐶𝐷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𝐵𝐶𝐷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𝐴𝐵𝐸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𝐷𝐸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  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𝐵𝐷𝐸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𝐴𝐵𝐶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𝐶𝐷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(see the examples above)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79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Consider  7  main factors  A, B, C, D, E, F, G.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Choosing the defining equations subgroup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𝐴𝐵𝐶𝐸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𝐴𝐵𝐷𝐹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𝐴𝐶𝐷𝐺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𝐶𝐷𝐸𝐹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𝐵𝐶𝐹𝐺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𝐵𝐷𝐸𝐺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𝐴𝐸𝐹𝐺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or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𝐶𝐷𝐸𝐹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𝐵𝐶𝐹𝐺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𝐵𝐷𝐸𝐺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𝐴𝐸𝐹𝐺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or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𝐶𝐷𝐸𝐹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𝐵𝐶𝐹𝐺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𝐵𝐷𝐸𝐺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𝐴𝐸𝐹𝐺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or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𝐶𝐷𝐸𝐹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𝐵𝐶𝐹𝐺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𝐵𝐷𝐸𝐺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𝐴𝐸𝐹𝐺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or</a:t>
                </a:r>
              </a:p>
              <a:p>
                <a:r>
                  <a:rPr lang="en-GB" dirty="0"/>
                  <a:t>…</a:t>
                </a:r>
                <a:endParaRPr lang="en-GB" dirty="0" smtClean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3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46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Fractional Factorial Design:  Motivation &amp; Introduction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Performing the </a:t>
                </a:r>
                <a:r>
                  <a:rPr lang="en-GB" b="1" dirty="0"/>
                  <a:t>full factorial design of the experiment</a:t>
                </a:r>
                <a:r>
                  <a:rPr lang="en-GB" dirty="0"/>
                  <a:t>, </a:t>
                </a:r>
                <a:r>
                  <a:rPr lang="en-GB" dirty="0" smtClean="0"/>
                  <a:t>the number </a:t>
                </a:r>
                <a:br>
                  <a:rPr lang="en-GB" dirty="0" smtClean="0"/>
                </a:br>
                <a:r>
                  <a:rPr lang="en-GB" dirty="0" smtClean="0"/>
                  <a:t>of the runs may soon become infeasible due to limited resources </a:t>
                </a:r>
                <a:br>
                  <a:rPr lang="en-GB" dirty="0" smtClean="0"/>
                </a:br>
                <a:r>
                  <a:rPr lang="en-GB" dirty="0" smtClean="0"/>
                  <a:t>(time, financial, material, etc.).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Moreover, such a high number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)  of the runs will be unnecessary </a:t>
                </a:r>
                <a:br>
                  <a:rPr lang="en-GB" dirty="0" smtClean="0"/>
                </a:br>
                <a:r>
                  <a:rPr lang="en-GB" dirty="0" smtClean="0"/>
                  <a:t>(inefficient) in fact as the number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of the factors </a:t>
                </a:r>
                <a:r>
                  <a:rPr lang="en-GB" dirty="0" smtClean="0"/>
                  <a:t>increases: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gain of the knowledge will not be adequate to the effort.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Recall </a:t>
                </a:r>
                <a:r>
                  <a:rPr lang="en-GB" dirty="0"/>
                  <a:t>that </a:t>
                </a:r>
                <a:r>
                  <a:rPr lang="en-GB" dirty="0" smtClean="0"/>
                  <a:t>the purpose is </a:t>
                </a:r>
                <a:r>
                  <a:rPr lang="en-GB" dirty="0"/>
                  <a:t>just to identify </a:t>
                </a:r>
                <a:r>
                  <a:rPr lang="en-GB" dirty="0" smtClean="0"/>
                  <a:t>quickly those </a:t>
                </a:r>
                <a:r>
                  <a:rPr lang="en-GB" dirty="0"/>
                  <a:t>few factors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out </a:t>
                </a:r>
                <a:r>
                  <a:rPr lang="en-GB" dirty="0"/>
                  <a:t>of the many factors </a:t>
                </a:r>
                <a:r>
                  <a:rPr lang="en-GB" dirty="0" smtClean="0"/>
                  <a:t>that </a:t>
                </a:r>
                <a:r>
                  <a:rPr lang="en-GB" dirty="0"/>
                  <a:t>influence </a:t>
                </a:r>
                <a:r>
                  <a:rPr lang="en-GB" dirty="0" smtClean="0"/>
                  <a:t>the </a:t>
                </a:r>
                <a:r>
                  <a:rPr lang="en-GB" dirty="0"/>
                  <a:t>observed quantity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most</a:t>
                </a:r>
                <a:r>
                  <a:rPr lang="en-GB" dirty="0" smtClean="0"/>
                  <a:t>.</a:t>
                </a:r>
                <a:endParaRPr lang="en-GB" dirty="0" smtClean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4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2733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Consider  7  main factors  A, B, C, D, E, F, G.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Choosing the defining equations subgroup</a:t>
                </a:r>
              </a:p>
              <a:p>
                <a:r>
                  <a:rPr lang="en-GB" dirty="0" smtClean="0"/>
                  <a:t>…</a:t>
                </a:r>
              </a:p>
              <a:p>
                <a:r>
                  <a:rPr lang="en-GB" dirty="0" smtClean="0"/>
                  <a:t>or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𝐶𝐷𝐸𝐹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𝐵𝐶𝐹𝐺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𝐵𝐷𝐸𝐺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𝐴𝐸𝐹𝐺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or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𝐶𝐷𝐸𝐹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𝐵𝐶𝐹𝐺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𝐵𝐷𝐸𝐺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𝐴𝐸𝐹𝐺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or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𝐶𝐷𝐸𝐹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𝐵𝐶𝐹𝐺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𝐵𝐷𝐸𝐺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𝐴𝐸𝐹𝐺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or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𝐶𝐷𝐸𝐹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𝐵𝐶𝐹𝐺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𝐵𝐷𝐸𝐺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𝐴𝐸𝐹𝐺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5711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Consider  7  main factors  A, B, C, D, E, F, G.</a:t>
                </a:r>
              </a:p>
              <a:p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Choosing the defining equations subgroup as above, </a:t>
                </a:r>
                <a:br>
                  <a:rPr lang="en-GB" dirty="0" smtClean="0"/>
                </a:br>
                <a:r>
                  <a:rPr lang="en-GB" dirty="0" smtClean="0"/>
                  <a:t>we </a:t>
                </a:r>
                <a:r>
                  <a:rPr lang="en-GB" dirty="0"/>
                  <a:t>obtain the defining contrast subgroup</a:t>
                </a:r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𝐶𝐷𝐸𝐹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𝐵𝐶𝐹𝐺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𝐵𝐷𝐸𝐺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𝐴𝐸𝐹𝐺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and the alias structure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GB" dirty="0" smtClean="0"/>
                  <a:t>(see the next slide)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1460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𝒢</m:t>
                          </m:r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ℋ</m:t>
                          </m:r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 </m:t>
                                  </m:r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𝐴𝐵𝐶𝐸</m:t>
                                  </m:r>
                                  <m:r>
                                    <a:rPr lang="en-GB" sz="180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𝐴𝐵𝐷𝐹</m:t>
                                  </m:r>
                                  <m:r>
                                    <a:rPr lang="en-GB" sz="180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𝐴𝐶𝐷𝐺</m:t>
                                  </m:r>
                                  <m:r>
                                    <a:rPr lang="en-GB" sz="180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𝐶𝐷𝐸𝐹</m:t>
                                  </m:r>
                                  <m:r>
                                    <a:rPr lang="en-GB" sz="180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𝐵𝐶𝐹𝐺</m:t>
                                  </m:r>
                                  <m:r>
                                    <a:rPr lang="en-GB" sz="180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𝐵𝐷𝐸𝐺</m:t>
                                  </m:r>
                                  <m:r>
                                    <a:rPr lang="en-GB" sz="180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𝐴𝐸𝐹𝐺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𝐵𝐶𝐸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𝐵𝐷𝐹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𝐶𝐷𝐺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𝐴𝐶𝐷𝐸𝐹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𝐴𝐵𝐶𝐹𝐺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𝐴𝐵𝐷𝐸𝐺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𝐸𝐹𝐺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𝐴𝐶𝐸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𝐴𝐷𝐹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𝐴𝐵𝐶𝐷𝐺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𝐵𝐶𝐷𝐸𝐹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𝐶𝐹𝐺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𝐷𝐸𝐺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𝐴𝐵𝐸𝐹𝐺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𝐴𝐵𝐸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𝐴𝐵𝐶𝐷𝐹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𝐴𝐷𝐺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𝐷𝐸𝐹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𝐵𝐶𝐷𝐸𝐺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𝐴𝐶𝐸𝐹𝐺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𝐴𝐵𝐶𝐷𝐸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𝐴𝐶𝐺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𝐶𝐸𝐹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𝐵𝐶𝐷𝐸𝐹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𝐵𝐸𝐺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𝐴𝐷𝐸𝐹𝐺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𝐴𝐵𝐶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𝐴𝐵𝐷𝐸𝐹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𝐴𝐶𝐷𝐸𝐺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𝐶𝐷𝐹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𝐵𝐶𝐸𝐹𝐺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𝐵𝐷𝐺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𝐴𝐹𝐺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𝐴𝐵𝐶𝐸𝐹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𝐴𝐵𝐷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𝐴𝐶𝐷𝐹𝐺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𝐶𝐷𝐸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𝐵𝐶𝐺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𝐵𝐷𝐸𝐹𝐺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𝐴𝐸𝐺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𝐴𝐵𝐶𝐸𝐺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𝐴𝐵𝐷𝐹𝐺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𝐴𝐶𝐷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𝐶𝐷𝐸𝐹𝐺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𝐵𝐶𝐹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𝐵𝐷𝐸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𝐴𝐸𝐹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𝐶𝐸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𝐷𝐹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𝐵𝐶𝐷𝐺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𝐴𝐵𝐶𝐷𝐸𝐹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𝐴𝐶𝐹𝐺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𝐴𝐷𝐸𝐺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𝐵𝐸𝐹𝐺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𝐵𝐶𝐷𝐹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𝐷𝐺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𝐴𝐷𝐸𝐹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𝐴𝐵𝐶𝐷𝐸𝐺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𝐶𝐸𝐹𝐺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𝐴𝐷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𝐵𝐶𝐷𝐸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𝐶𝐺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𝐴𝐶𝐸𝐹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𝐴𝐵𝐶𝐷𝐹𝐺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𝐴𝐵𝐸𝐺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𝐷𝐸𝐹𝐺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𝐵𝐷𝐸𝐹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𝐶𝐷𝐸𝐺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𝐴𝐶𝐷𝐹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𝐴𝐵𝐶𝐸𝐹𝐺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𝐴𝐵𝐷𝐺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𝐹𝐺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𝐵𝐶𝐸𝐹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𝐵𝐷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𝐶𝐷𝐹𝐺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𝐴𝐶𝐷𝐸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𝐴𝐵𝐶𝐺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𝐴𝐵𝐷𝐸𝐹𝐺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𝐸𝐺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𝐵𝐶𝐸𝐺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𝐵𝐷𝐹𝐺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𝐶𝐷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𝐴𝐶𝐷𝐸𝐹𝐺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𝐴𝐵𝐶𝐹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𝐴𝐵𝐷𝐸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𝐸𝐹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𝐴𝐶𝐸𝐺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𝐴𝐷𝐹𝐺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𝐴𝐵𝐶𝐷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𝐵𝐶𝐷𝐸𝐹𝐺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𝐷𝐸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𝐴𝐵𝐸𝐹</m:t>
                                  </m:r>
                                </m:e>
                              </m:d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𝐴𝐵𝐶𝐷𝐸𝐹𝐺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𝐷𝐹𝐺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𝐶𝐸𝐺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𝐵𝐸𝐹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𝐴𝐵𝐺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𝐴𝐷𝐸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𝐴𝐶𝐹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𝐵𝐶𝐷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sz="1800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(</a:t>
                </a:r>
                <a:r>
                  <a:rPr lang="en-GB" dirty="0"/>
                  <a:t>see the examples above)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8629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Since the subgroup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⊲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GB" dirty="0" smtClean="0"/>
                  <a:t>  is generated by the columns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   …   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GB" dirty="0" smtClean="0"/>
                  <a:t>  is a subgroup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GB" dirty="0" smtClean="0"/>
                  <a:t>,  i.e.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⊲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⊲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GB" dirty="0" smtClean="0"/>
                  <a:t>,  it follows that each element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GB" dirty="0" smtClean="0"/>
                  <a:t>  can be generated by these columns.  That is,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  —  for every element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GB" dirty="0" smtClean="0"/>
                  <a:t>,  we have</a:t>
                </a:r>
              </a:p>
              <a:p>
                <a:pPr>
                  <a:lnSpc>
                    <a:spcPct val="40000"/>
                  </a:lnSpc>
                </a:pPr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 2,…,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29000"/>
                  </a:lnSpc>
                </a:pPr>
                <a:r>
                  <a:rPr lang="en-GB" dirty="0" smtClean="0"/>
                  <a:t>The empty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GB" dirty="0" smtClean="0"/>
                  <a:t>  yields the intercept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The number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of the elements of the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GB" dirty="0" smtClean="0"/>
                  <a:t>  is the </a:t>
                </a:r>
                <a:r>
                  <a:rPr lang="en-GB" b="1" dirty="0" smtClean="0"/>
                  <a:t>length of the word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avá složená závorka 3"/>
          <p:cNvSpPr/>
          <p:nvPr/>
        </p:nvSpPr>
        <p:spPr>
          <a:xfrm rot="5400000">
            <a:off x="2547937" y="1844198"/>
            <a:ext cx="249555" cy="963930"/>
          </a:xfrm>
          <a:prstGeom prst="rightBrace">
            <a:avLst>
              <a:gd name="adj1" fmla="val 71692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ravá složená závorka 4"/>
          <p:cNvSpPr/>
          <p:nvPr/>
        </p:nvSpPr>
        <p:spPr>
          <a:xfrm rot="5400000">
            <a:off x="4401968" y="1844202"/>
            <a:ext cx="249555" cy="963930"/>
          </a:xfrm>
          <a:prstGeom prst="rightBrace">
            <a:avLst>
              <a:gd name="adj1" fmla="val 71692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ravá složená závorka 5"/>
          <p:cNvSpPr/>
          <p:nvPr/>
        </p:nvSpPr>
        <p:spPr>
          <a:xfrm rot="5400000">
            <a:off x="6255998" y="1844203"/>
            <a:ext cx="249555" cy="963930"/>
          </a:xfrm>
          <a:prstGeom prst="rightBrace">
            <a:avLst>
              <a:gd name="adj1" fmla="val 71692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ravá složená závorka 6"/>
          <p:cNvSpPr/>
          <p:nvPr/>
        </p:nvSpPr>
        <p:spPr>
          <a:xfrm rot="5400000">
            <a:off x="9365257" y="1844200"/>
            <a:ext cx="249555" cy="963930"/>
          </a:xfrm>
          <a:prstGeom prst="rightBrace">
            <a:avLst>
              <a:gd name="adj1" fmla="val 71692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95770" y="2559141"/>
            <a:ext cx="1538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49801" y="2559141"/>
            <a:ext cx="1538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97419" y="2559141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413090" y="2559141"/>
            <a:ext cx="1538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7512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b="1" u="sng" dirty="0" smtClean="0"/>
                  <a:t>resolution</a:t>
                </a:r>
                <a:r>
                  <a:rPr lang="en-GB" dirty="0" smtClean="0"/>
                  <a:t> of the defining contrast subgroup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GB" dirty="0" smtClean="0"/>
                  <a:t>  is </a:t>
                </a:r>
                <a:br>
                  <a:rPr lang="en-GB" dirty="0" smtClean="0"/>
                </a:br>
                <a:r>
                  <a:rPr lang="en-GB" dirty="0" smtClean="0"/>
                  <a:t>the minimum length of a word in it  (not counting the element “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 smtClean="0"/>
                  <a:t>”).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resolution is written as a Roman number  (I, II, III, IV, V, …).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 example, the resolution of the defining contrast subgroup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𝐴𝐶𝐷𝐸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is  3 = III.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 example, the resolution of the defining contrast subgroup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𝐶𝐷𝐸𝐹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𝐵𝐶𝐹𝐺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𝐵𝐷𝐸𝐺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𝐴𝐸𝐹𝐺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is  4 </a:t>
                </a:r>
                <a:r>
                  <a:rPr lang="en-GB" dirty="0"/>
                  <a:t>= </a:t>
                </a:r>
                <a:r>
                  <a:rPr lang="en-GB" dirty="0" smtClean="0"/>
                  <a:t>IV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6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b="1" u="sng" dirty="0" smtClean="0"/>
                  <a:t>resolution</a:t>
                </a:r>
                <a:r>
                  <a:rPr lang="en-GB" dirty="0" smtClean="0"/>
                  <a:t> of the defining contrast subgroup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GB" dirty="0" smtClean="0"/>
                  <a:t>  is </a:t>
                </a:r>
                <a:br>
                  <a:rPr lang="en-GB" dirty="0" smtClean="0"/>
                </a:br>
                <a:r>
                  <a:rPr lang="en-GB" dirty="0" smtClean="0"/>
                  <a:t>the minimum length of a word in it  (not counting the element “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 smtClean="0"/>
                  <a:t>”).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resolution is written as a Roman number  (I, II, III, IV, V, …).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 example, the resolution of both the defining contrast subgroups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𝐴𝐵𝐶𝐹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 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𝐴𝐵𝐷𝐸𝐺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 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𝐶𝐷𝐸𝐹𝐺</m:t>
                          </m:r>
                        </m:e>
                      </m:d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𝐴𝐵𝐶𝐹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𝐴𝐷𝐸𝐺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𝐵𝐶𝐷𝐸𝐹𝐺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is  4 </a:t>
                </a:r>
                <a:r>
                  <a:rPr lang="en-GB" dirty="0"/>
                  <a:t>= </a:t>
                </a:r>
                <a:r>
                  <a:rPr lang="en-GB" dirty="0" smtClean="0"/>
                  <a:t>IV.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3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resolution</a:t>
                </a:r>
                <a:r>
                  <a:rPr lang="en-GB" dirty="0"/>
                  <a:t> of the defining contrast subgroup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GB" dirty="0"/>
                  <a:t>  is </a:t>
                </a:r>
                <a:br>
                  <a:rPr lang="en-GB" dirty="0"/>
                </a:br>
                <a:r>
                  <a:rPr lang="en-GB" dirty="0"/>
                  <a:t>the minimum length of a word in it  (not counting the element “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/>
                  <a:t>”).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b="1" u="sng" dirty="0" smtClean="0"/>
                  <a:t>aberration</a:t>
                </a:r>
                <a:r>
                  <a:rPr lang="en-GB" dirty="0" smtClean="0"/>
                  <a:t> of the defining contrast subgroup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GB" dirty="0" smtClean="0"/>
                  <a:t>  is </a:t>
                </a:r>
                <a:br>
                  <a:rPr lang="en-GB" dirty="0" smtClean="0"/>
                </a:br>
                <a:r>
                  <a:rPr lang="en-GB" dirty="0" smtClean="0"/>
                  <a:t>the </a:t>
                </a:r>
                <a:r>
                  <a:rPr lang="en-GB" dirty="0"/>
                  <a:t>count of the distinct minimum length words in the </a:t>
                </a:r>
                <a:r>
                  <a:rPr lang="en-GB" dirty="0" smtClean="0"/>
                  <a:t>subgroup.</a:t>
                </a:r>
              </a:p>
              <a:p>
                <a:pPr>
                  <a:lnSpc>
                    <a:spcPct val="20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 example, the resolution of the defining contrast subgroup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𝐴𝐶𝐷𝐸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is  3 = </a:t>
                </a:r>
                <a:r>
                  <a:rPr lang="en-GB" dirty="0" smtClean="0"/>
                  <a:t>III  and its </a:t>
                </a:r>
                <a:r>
                  <a:rPr lang="en-GB" u="sng" dirty="0" smtClean="0"/>
                  <a:t>aberration is</a:t>
                </a:r>
                <a:r>
                  <a:rPr lang="en-GB" dirty="0" smtClean="0"/>
                  <a:t>  2.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7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resolution</a:t>
                </a:r>
                <a:r>
                  <a:rPr lang="en-GB" dirty="0"/>
                  <a:t> of the defining contrast subgroup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GB" dirty="0"/>
                  <a:t>  is </a:t>
                </a:r>
                <a:br>
                  <a:rPr lang="en-GB" dirty="0"/>
                </a:br>
                <a:r>
                  <a:rPr lang="en-GB" dirty="0"/>
                  <a:t>the minimum length of a word in it  (not counting the element “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/>
                  <a:t>”).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b="1" u="sng" dirty="0" smtClean="0"/>
                  <a:t>aberration</a:t>
                </a:r>
                <a:r>
                  <a:rPr lang="en-GB" dirty="0" smtClean="0"/>
                  <a:t> of the defining contrast subgroup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GB" dirty="0" smtClean="0"/>
                  <a:t>  is </a:t>
                </a:r>
                <a:br>
                  <a:rPr lang="en-GB" dirty="0" smtClean="0"/>
                </a:br>
                <a:r>
                  <a:rPr lang="en-GB" dirty="0" smtClean="0"/>
                  <a:t>the </a:t>
                </a:r>
                <a:r>
                  <a:rPr lang="en-GB" dirty="0"/>
                  <a:t>count of the distinct minimum length words in the </a:t>
                </a:r>
                <a:r>
                  <a:rPr lang="en-GB" dirty="0" smtClean="0"/>
                  <a:t>subgroup.</a:t>
                </a:r>
              </a:p>
              <a:p>
                <a:pPr>
                  <a:lnSpc>
                    <a:spcPct val="20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 </a:t>
                </a:r>
                <a:r>
                  <a:rPr lang="en-GB" dirty="0"/>
                  <a:t>example, the resolution of the defining contrast subgroup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𝐶𝐷𝐸𝐹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𝐵𝐶𝐹𝐺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𝐵𝐷𝐸𝐺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𝐴𝐸𝐹𝐺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is  4 = </a:t>
                </a:r>
                <a:r>
                  <a:rPr lang="en-GB" dirty="0" smtClean="0"/>
                  <a:t>IV  and its </a:t>
                </a:r>
                <a:r>
                  <a:rPr lang="en-GB" u="sng" dirty="0" smtClean="0"/>
                  <a:t>aberration is</a:t>
                </a:r>
                <a:r>
                  <a:rPr lang="en-GB" dirty="0" smtClean="0"/>
                  <a:t>  7.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1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purpose is to choose the defining equation subgroup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</m:oMath>
                </a14:m>
                <a:r>
                  <a:rPr lang="en-GB" dirty="0" smtClean="0"/>
                  <a:t>  so that</a:t>
                </a:r>
                <a:br>
                  <a:rPr lang="en-GB" dirty="0" smtClean="0"/>
                </a:br>
                <a:r>
                  <a:rPr lang="en-GB" b="1" u="sng" dirty="0" smtClean="0"/>
                  <a:t>the resolution</a:t>
                </a:r>
                <a:r>
                  <a:rPr lang="en-GB" dirty="0" smtClean="0"/>
                  <a:t> of the </a:t>
                </a:r>
                <a:r>
                  <a:rPr lang="en-GB" dirty="0"/>
                  <a:t>defining </a:t>
                </a:r>
                <a:r>
                  <a:rPr lang="en-GB" dirty="0" smtClean="0"/>
                  <a:t>contrast subgroup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GB" dirty="0"/>
                  <a:t>  </a:t>
                </a:r>
                <a:r>
                  <a:rPr lang="en-GB" b="1" u="sng" dirty="0" smtClean="0"/>
                  <a:t>is maximized</a:t>
                </a:r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there are several defining equation subgroups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such that the corresponding defining contrast subgroups have the same maximum resolution, </a:t>
                </a:r>
                <a:br>
                  <a:rPr lang="en-GB" dirty="0" smtClean="0"/>
                </a:br>
                <a:r>
                  <a:rPr lang="en-GB" dirty="0" smtClean="0"/>
                  <a:t>then the purpose is to choose the </a:t>
                </a:r>
                <a:r>
                  <a:rPr lang="en-GB" dirty="0"/>
                  <a:t>defining </a:t>
                </a:r>
                <a:r>
                  <a:rPr lang="en-GB" dirty="0" smtClean="0"/>
                  <a:t>equation subgroup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so that </a:t>
                </a:r>
                <a:br>
                  <a:rPr lang="en-GB" dirty="0" smtClean="0"/>
                </a:br>
                <a:r>
                  <a:rPr lang="en-GB" b="1" u="sng" dirty="0"/>
                  <a:t>the </a:t>
                </a:r>
                <a:r>
                  <a:rPr lang="en-GB" b="1" u="sng" dirty="0" smtClean="0"/>
                  <a:t>aberration</a:t>
                </a:r>
                <a:r>
                  <a:rPr lang="en-GB" dirty="0" smtClean="0"/>
                  <a:t> </a:t>
                </a:r>
                <a:r>
                  <a:rPr lang="en-GB" dirty="0"/>
                  <a:t>of the defining contrast subgroup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GB" dirty="0" smtClean="0"/>
                  <a:t>  </a:t>
                </a:r>
                <a:r>
                  <a:rPr lang="en-GB" b="1" u="sng" dirty="0"/>
                  <a:t>is </a:t>
                </a:r>
                <a:r>
                  <a:rPr lang="en-GB" b="1" u="sng" dirty="0" smtClean="0"/>
                  <a:t>minimized</a:t>
                </a:r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r="-1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4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For example, if the defining contrast subgroup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𝐴𝐵𝐶𝐹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 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𝐴𝐵𝐷𝐸𝐺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 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𝐶𝐷𝐸𝐹𝐺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resolution is  4 = IV  and the aberration is  1.</a:t>
                </a:r>
              </a:p>
              <a:p>
                <a:pPr>
                  <a:lnSpc>
                    <a:spcPct val="200000"/>
                  </a:lnSpc>
                </a:pPr>
                <a:endParaRPr lang="en-GB" dirty="0"/>
              </a:p>
              <a:p>
                <a:r>
                  <a:rPr lang="en-GB" dirty="0" smtClean="0"/>
                  <a:t>If </a:t>
                </a:r>
                <a:r>
                  <a:rPr lang="en-GB" dirty="0"/>
                  <a:t>the defining contrast subgroup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𝐴𝐵𝐶𝐹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𝐴𝐷𝐸𝐺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𝐵𝐶𝐷𝐸𝐹𝐺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resolution </a:t>
                </a:r>
                <a:r>
                  <a:rPr lang="en-GB" dirty="0" smtClean="0"/>
                  <a:t>is also  </a:t>
                </a:r>
                <a:r>
                  <a:rPr lang="en-GB" dirty="0"/>
                  <a:t>4 = </a:t>
                </a:r>
                <a:r>
                  <a:rPr lang="en-GB" dirty="0" smtClean="0"/>
                  <a:t>IV,  but the aberration </a:t>
                </a:r>
                <a:r>
                  <a:rPr lang="en-GB" dirty="0"/>
                  <a:t>is  </a:t>
                </a:r>
                <a:r>
                  <a:rPr lang="en-GB" dirty="0" smtClean="0"/>
                  <a:t>2.</a:t>
                </a:r>
              </a:p>
              <a:p>
                <a:pPr>
                  <a:lnSpc>
                    <a:spcPct val="20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former subgroup is better because its aberration is less than that of the latter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8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Fractional Factorial Design:  Motivation &amp; Introduction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We actually assume the following three principles: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898525" algn="l"/>
              </a:tabLst>
            </a:pPr>
            <a:r>
              <a:rPr lang="en-GB" b="1" u="sng" dirty="0" smtClean="0"/>
              <a:t>Hierarchical Ordering</a:t>
            </a:r>
            <a:r>
              <a:rPr lang="en-GB" b="1" dirty="0" smtClean="0"/>
              <a:t> Principle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—	effects of lower orders are more likely to be important than </a:t>
            </a:r>
            <a:br>
              <a:rPr lang="en-GB" dirty="0" smtClean="0"/>
            </a:br>
            <a:r>
              <a:rPr lang="en-GB" dirty="0" smtClean="0"/>
              <a:t>	effects of higher orders; and</a:t>
            </a:r>
            <a:br>
              <a:rPr lang="en-GB" dirty="0" smtClean="0"/>
            </a:br>
            <a:r>
              <a:rPr lang="en-GB" dirty="0" smtClean="0"/>
              <a:t> —	effects of the same order are equally likely to be important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898525" algn="l"/>
              </a:tabLst>
            </a:pPr>
            <a:r>
              <a:rPr lang="en-GB" b="1" u="sng" dirty="0" smtClean="0"/>
              <a:t>Effect Sparsity</a:t>
            </a:r>
            <a:r>
              <a:rPr lang="en-GB" b="1" dirty="0" smtClean="0"/>
              <a:t> Principle  (Pareto Principle)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—	the number of relatively important effects in a factorial experiment is small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898525" algn="l"/>
              </a:tabLst>
            </a:pPr>
            <a:r>
              <a:rPr lang="en-GB" b="1" u="sng" dirty="0" smtClean="0"/>
              <a:t>Effect Heredity</a:t>
            </a:r>
            <a:r>
              <a:rPr lang="en-GB" b="1" dirty="0" smtClean="0"/>
              <a:t> Principle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—	if an interaction is significant, </a:t>
            </a:r>
            <a:br>
              <a:rPr lang="en-GB" dirty="0" smtClean="0"/>
            </a:br>
            <a:r>
              <a:rPr lang="en-GB" dirty="0" smtClean="0"/>
              <a:t>	then at least one of its parent factors is significant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3389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b="1" dirty="0" smtClean="0"/>
                  <a:t>It remains to set up the fractional factorial design of the experiment.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Our purpose is to set up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GB" dirty="0"/>
                  <a:t>  fraction design, denoted by</a:t>
                </a:r>
                <a:br>
                  <a:rPr lang="en-GB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procedure is as </a:t>
                </a:r>
                <a:r>
                  <a:rPr lang="en-GB" dirty="0" smtClean="0"/>
                  <a:t>follows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(see the following slides).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3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Write every word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</m:oMath>
                </a14:m>
                <a:r>
                  <a:rPr lang="en-GB" dirty="0"/>
                  <a:t>  (except the element “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/>
                  <a:t>”) </a:t>
                </a:r>
                <a:br>
                  <a:rPr lang="en-GB" dirty="0"/>
                </a:br>
                <a:r>
                  <a:rPr lang="en-GB" dirty="0"/>
                  <a:t>of the defining equation subgroup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</m:oMath>
                </a14:m>
                <a:r>
                  <a:rPr lang="en-GB" dirty="0"/>
                  <a:t>  in the </a:t>
                </a:r>
                <a:r>
                  <a:rPr lang="en-GB" dirty="0" smtClean="0"/>
                  <a:t>form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acc>
                        <m:accPr>
                          <m:chr m:val="̃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exactly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one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1, 2,…,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Write the corresponding </a:t>
                </a:r>
                <a:r>
                  <a:rPr lang="en-GB" b="1" dirty="0" smtClean="0"/>
                  <a:t>defining equation</a:t>
                </a:r>
                <a:r>
                  <a:rPr lang="en-GB" dirty="0" smtClean="0"/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  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  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 marL="355600">
                  <a:lnSpc>
                    <a:spcPct val="150000"/>
                  </a:lnSpc>
                </a:pPr>
                <a:r>
                  <a:rPr lang="en-GB" dirty="0" smtClean="0"/>
                  <a:t>respectively,  where 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 smtClean="0"/>
                  <a:t>”  are symbols (variables).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/>
              <p:cNvSpPr txBox="1"/>
              <p:nvPr/>
            </p:nvSpPr>
            <p:spPr>
              <a:xfrm>
                <a:off x="11275307" y="4927757"/>
                <a:ext cx="4894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5307" y="4927757"/>
                <a:ext cx="48949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2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For example, if the defining equation subgroup is</a:t>
                </a:r>
                <a:endParaRPr lang="en-GB" dirty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𝐴𝐶𝐷𝐸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then the collection of the defining equations is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𝐴𝐵𝐷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𝐵𝐶𝐸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𝐴𝐶𝐷𝐸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8589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group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GB" dirty="0" smtClean="0"/>
                  <a:t>  is generated by the columns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   …   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𝒮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corresponding to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main factors  A, B, C, …, K,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 there are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  elements in the group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group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GB" dirty="0" smtClean="0"/>
                  <a:t>  can be seen 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  table thus.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 row with the index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GB" dirty="0" smtClean="0"/>
                  <a:t>  is kept – and the experiment is carried out for this combination of the levels of the main factors – if and only if </a:t>
                </a:r>
                <a:br>
                  <a:rPr lang="en-GB" dirty="0" smtClean="0"/>
                </a:br>
                <a:r>
                  <a:rPr lang="en-GB" dirty="0" smtClean="0"/>
                  <a:t>all the defining equations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GB" dirty="0" smtClean="0"/>
                  <a:t>  are fulfilled.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avá složená závorka 3"/>
          <p:cNvSpPr/>
          <p:nvPr/>
        </p:nvSpPr>
        <p:spPr>
          <a:xfrm rot="5400000">
            <a:off x="2534602" y="1849715"/>
            <a:ext cx="249555" cy="963930"/>
          </a:xfrm>
          <a:prstGeom prst="rightBrace">
            <a:avLst>
              <a:gd name="adj1" fmla="val 71692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ravá složená závorka 4"/>
          <p:cNvSpPr/>
          <p:nvPr/>
        </p:nvSpPr>
        <p:spPr>
          <a:xfrm rot="5400000">
            <a:off x="4388633" y="1849719"/>
            <a:ext cx="249555" cy="963930"/>
          </a:xfrm>
          <a:prstGeom prst="rightBrace">
            <a:avLst>
              <a:gd name="adj1" fmla="val 71692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ravá složená závorka 5"/>
          <p:cNvSpPr/>
          <p:nvPr/>
        </p:nvSpPr>
        <p:spPr>
          <a:xfrm rot="5400000">
            <a:off x="6242663" y="1849720"/>
            <a:ext cx="249555" cy="963930"/>
          </a:xfrm>
          <a:prstGeom prst="rightBrace">
            <a:avLst>
              <a:gd name="adj1" fmla="val 71692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ravá složená závorka 6"/>
          <p:cNvSpPr/>
          <p:nvPr/>
        </p:nvSpPr>
        <p:spPr>
          <a:xfrm rot="5400000">
            <a:off x="9351922" y="1849717"/>
            <a:ext cx="249555" cy="963930"/>
          </a:xfrm>
          <a:prstGeom prst="rightBrace">
            <a:avLst>
              <a:gd name="adj1" fmla="val 71692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82435" y="2564658"/>
            <a:ext cx="1538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36466" y="2564658"/>
            <a:ext cx="1538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84084" y="2564658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399755" y="2564658"/>
            <a:ext cx="1538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3101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Finally, the effects of the factors and their interactions are confounded according to the defining equations subgroup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acc>
                  </m:oMath>
                </a14:m>
                <a:r>
                  <a:rPr lang="en-GB" b="0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To given an example, consider 5 main factors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dirty="0" smtClean="0"/>
                  <a:t>A, B, C, D, E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 let the defining equations subgroup be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𝐴𝐶𝐷𝐸</m:t>
                          </m:r>
                        </m:e>
                      </m:d>
                    </m:oMath>
                  </m:oMathPara>
                </a14:m>
                <a:endParaRPr lang="en-GB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resolution is  3 = III  and the aberration is  2.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963" b="-2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7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design:  Example</a:t>
            </a:r>
            <a:endParaRPr lang="en-GB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335836"/>
              </p:ext>
            </p:extLst>
          </p:nvPr>
        </p:nvGraphicFramePr>
        <p:xfrm>
          <a:off x="540000" y="1548000"/>
          <a:ext cx="10655990" cy="477774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14439">
                  <a:extLst>
                    <a:ext uri="{9D8B030D-6E8A-4147-A177-3AD203B41FA5}">
                      <a16:colId xmlns:a16="http://schemas.microsoft.com/office/drawing/2014/main" val="1253398838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69435436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4237573073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3717724688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4072174939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1327714709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3245665224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2056858309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4052060593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1319233590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3831825212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2210087284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4090289778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1463832460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779606183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1596938031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2038253811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1165033663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2143623160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1373726261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1163404467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423900544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3145745427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2685743015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1512762635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3780917783"/>
                    </a:ext>
                  </a:extLst>
                </a:gridCol>
                <a:gridCol w="314439">
                  <a:extLst>
                    <a:ext uri="{9D8B030D-6E8A-4147-A177-3AD203B41FA5}">
                      <a16:colId xmlns:a16="http://schemas.microsoft.com/office/drawing/2014/main" val="823472978"/>
                    </a:ext>
                  </a:extLst>
                </a:gridCol>
                <a:gridCol w="349377">
                  <a:extLst>
                    <a:ext uri="{9D8B030D-6E8A-4147-A177-3AD203B41FA5}">
                      <a16:colId xmlns:a16="http://schemas.microsoft.com/office/drawing/2014/main" val="22134465"/>
                    </a:ext>
                  </a:extLst>
                </a:gridCol>
                <a:gridCol w="349377">
                  <a:extLst>
                    <a:ext uri="{9D8B030D-6E8A-4147-A177-3AD203B41FA5}">
                      <a16:colId xmlns:a16="http://schemas.microsoft.com/office/drawing/2014/main" val="11761425"/>
                    </a:ext>
                  </a:extLst>
                </a:gridCol>
                <a:gridCol w="349377">
                  <a:extLst>
                    <a:ext uri="{9D8B030D-6E8A-4147-A177-3AD203B41FA5}">
                      <a16:colId xmlns:a16="http://schemas.microsoft.com/office/drawing/2014/main" val="3961759143"/>
                    </a:ext>
                  </a:extLst>
                </a:gridCol>
                <a:gridCol w="349377">
                  <a:extLst>
                    <a:ext uri="{9D8B030D-6E8A-4147-A177-3AD203B41FA5}">
                      <a16:colId xmlns:a16="http://schemas.microsoft.com/office/drawing/2014/main" val="712313671"/>
                    </a:ext>
                  </a:extLst>
                </a:gridCol>
                <a:gridCol w="349377">
                  <a:extLst>
                    <a:ext uri="{9D8B030D-6E8A-4147-A177-3AD203B41FA5}">
                      <a16:colId xmlns:a16="http://schemas.microsoft.com/office/drawing/2014/main" val="2290611583"/>
                    </a:ext>
                  </a:extLst>
                </a:gridCol>
                <a:gridCol w="419252">
                  <a:extLst>
                    <a:ext uri="{9D8B030D-6E8A-4147-A177-3AD203B41FA5}">
                      <a16:colId xmlns:a16="http://schemas.microsoft.com/office/drawing/2014/main" val="880782854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GB" sz="9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GB" sz="9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GB" sz="9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GB" sz="9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GB" sz="9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AB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AC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AD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AE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BC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BD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BE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CD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CE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DE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ABC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ABD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ABE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err="1" smtClean="0">
                          <a:solidFill>
                            <a:schemeClr val="bg1"/>
                          </a:solidFill>
                        </a:rPr>
                        <a:t>ACD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ACE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ADE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BCD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BCE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BDE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err="1" smtClean="0">
                          <a:solidFill>
                            <a:schemeClr val="bg1"/>
                          </a:solidFill>
                        </a:rPr>
                        <a:t>CDE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err="1" smtClean="0">
                          <a:solidFill>
                            <a:schemeClr val="bg1"/>
                          </a:solidFill>
                        </a:rPr>
                        <a:t>ABCD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err="1" smtClean="0">
                          <a:solidFill>
                            <a:schemeClr val="bg1"/>
                          </a:solidFill>
                        </a:rPr>
                        <a:t>ABCE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err="1" smtClean="0">
                          <a:solidFill>
                            <a:schemeClr val="bg1"/>
                          </a:solidFill>
                        </a:rPr>
                        <a:t>ABDE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err="1" smtClean="0">
                          <a:solidFill>
                            <a:schemeClr val="bg1"/>
                          </a:solidFill>
                        </a:rPr>
                        <a:t>ACDE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err="1" smtClean="0">
                          <a:solidFill>
                            <a:schemeClr val="bg1"/>
                          </a:solidFill>
                        </a:rPr>
                        <a:t>BCDE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err="1" smtClean="0">
                          <a:solidFill>
                            <a:schemeClr val="bg1"/>
                          </a:solidFill>
                        </a:rPr>
                        <a:t>ABCDE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9642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 1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11447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 2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02718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 3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85719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 4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62087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 5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3601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 6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502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 7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5295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 8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95489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 9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73324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10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01536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11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69489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12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66813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13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27373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14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6811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15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46556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16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841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17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54632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18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88795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19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17574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20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21746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21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47343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22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16834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23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09927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24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04563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25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8941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26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40611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27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3191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28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29794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29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23773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30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20192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31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−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−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8332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32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/>
                        <a:t>+</a:t>
                      </a:r>
                      <a:endParaRPr lang="en-GB" sz="9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/>
                        <a:t>+</a:t>
                      </a:r>
                      <a:endParaRPr lang="en-GB" sz="9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09359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540000" y="1080000"/>
                <a:ext cx="5048818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Full factorial design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2400" dirty="0" smtClean="0"/>
                  <a:t>:  the group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080000"/>
                <a:ext cx="5048818" cy="373500"/>
              </a:xfrm>
              <a:prstGeom prst="rect">
                <a:avLst/>
              </a:prstGeom>
              <a:blipFill>
                <a:blip r:embed="rId2"/>
                <a:stretch>
                  <a:fillRect l="-3744" t="-22951" r="-1691" b="-50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1650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design:  Example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Given the </a:t>
                </a:r>
                <a:r>
                  <a:rPr lang="en-GB" dirty="0"/>
                  <a:t>defining equations </a:t>
                </a:r>
                <a:r>
                  <a:rPr lang="en-GB" dirty="0" smtClean="0"/>
                  <a:t>subgroup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𝐴𝐶𝐷𝐸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defining contrast subgroup is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𝐵𝐶𝐸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𝐴𝐶𝐷𝐸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 the alias structure is</a:t>
                </a:r>
              </a:p>
              <a:p>
                <a:pPr>
                  <a:lnSpc>
                    <a:spcPct val="50000"/>
                  </a:lnSpc>
                </a:pPr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𝒢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ℋ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𝐴𝐵𝐷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𝐵𝐶𝐸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𝐴𝐶𝐷𝐸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𝐵𝐷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𝐴𝐵𝐶𝐸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𝐶𝐷𝐸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 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𝐴𝐷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𝐶𝐸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𝐴𝐵𝐶𝐷𝐸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 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𝐴𝐵𝐶𝐷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𝐵𝐸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 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𝐴𝐷𝐸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eqAr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𝐵𝐶𝐷𝐸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𝐴𝐶𝐸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  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𝐴𝐵𝐷𝐸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𝐴𝐶𝐷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𝐵𝐶𝐷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𝐴𝐵𝐸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𝐷𝐸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  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𝐵𝐷𝐸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𝐴𝐵𝐶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𝐶𝐷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1882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general  2</a:t>
            </a:r>
            <a:r>
              <a:rPr lang="en-GB" baseline="30000" dirty="0" smtClean="0"/>
              <a:t>−</a:t>
            </a:r>
            <a:r>
              <a:rPr lang="en-GB" i="1" baseline="30000" dirty="0" smtClean="0"/>
              <a:t>p</a:t>
            </a:r>
            <a:r>
              <a:rPr lang="en-GB" dirty="0" smtClean="0"/>
              <a:t>  fraction design:  Example</a:t>
            </a:r>
            <a:endParaRPr lang="en-GB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472337"/>
              </p:ext>
            </p:extLst>
          </p:nvPr>
        </p:nvGraphicFramePr>
        <p:xfrm>
          <a:off x="396000" y="3096000"/>
          <a:ext cx="11340000" cy="3240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25339883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6943543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23757307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71772468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07217493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2771470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4566522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05206059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318252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GB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I + ABD − BCE − </a:t>
                      </a:r>
                      <a:r>
                        <a:rPr lang="en-GB" sz="900" noProof="0" dirty="0" err="1" smtClean="0">
                          <a:solidFill>
                            <a:schemeClr val="bg1"/>
                          </a:solidFill>
                        </a:rPr>
                        <a:t>ACDE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GB" sz="900" b="0" noProof="0" dirty="0" smtClean="0">
                          <a:solidFill>
                            <a:schemeClr val="bg1"/>
                          </a:solidFill>
                        </a:rPr>
                        <a:t> + BD − </a:t>
                      </a:r>
                      <a:r>
                        <a:rPr lang="en-GB" sz="900" b="0" noProof="0" dirty="0" err="1" smtClean="0">
                          <a:solidFill>
                            <a:schemeClr val="bg1"/>
                          </a:solidFill>
                        </a:rPr>
                        <a:t>ABCE</a:t>
                      </a:r>
                      <a:r>
                        <a:rPr lang="en-GB" sz="900" b="0" noProof="0" dirty="0" smtClean="0">
                          <a:solidFill>
                            <a:schemeClr val="bg1"/>
                          </a:solidFill>
                        </a:rPr>
                        <a:t> − </a:t>
                      </a:r>
                      <a:r>
                        <a:rPr lang="en-GB" sz="900" b="0" noProof="0" dirty="0" err="1" smtClean="0">
                          <a:solidFill>
                            <a:schemeClr val="bg1"/>
                          </a:solidFill>
                        </a:rPr>
                        <a:t>CDE</a:t>
                      </a:r>
                      <a:endParaRPr lang="en-GB" sz="9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GB" sz="900" b="0" noProof="0" dirty="0" smtClean="0">
                          <a:solidFill>
                            <a:schemeClr val="bg1"/>
                          </a:solidFill>
                        </a:rPr>
                        <a:t> + AD − CE − </a:t>
                      </a:r>
                      <a:r>
                        <a:rPr lang="en-GB" sz="900" b="0" noProof="0" dirty="0" err="1" smtClean="0">
                          <a:solidFill>
                            <a:schemeClr val="bg1"/>
                          </a:solidFill>
                        </a:rPr>
                        <a:t>ABCDE</a:t>
                      </a:r>
                      <a:endParaRPr lang="en-GB" sz="9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GB" sz="900" b="0" noProof="0" dirty="0" smtClean="0">
                          <a:solidFill>
                            <a:schemeClr val="bg1"/>
                          </a:solidFill>
                        </a:rPr>
                        <a:t> + </a:t>
                      </a:r>
                      <a:r>
                        <a:rPr lang="en-GB" sz="900" b="0" noProof="0" dirty="0" err="1" smtClean="0">
                          <a:solidFill>
                            <a:schemeClr val="bg1"/>
                          </a:solidFill>
                        </a:rPr>
                        <a:t>ABCD</a:t>
                      </a:r>
                      <a:r>
                        <a:rPr lang="en-GB" sz="900" b="0" noProof="0" dirty="0" smtClean="0">
                          <a:solidFill>
                            <a:schemeClr val="bg1"/>
                          </a:solidFill>
                        </a:rPr>
                        <a:t> − BE − ADE</a:t>
                      </a:r>
                      <a:endParaRPr lang="en-GB" sz="9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GB" sz="900" b="0" noProof="0" dirty="0" smtClean="0">
                          <a:solidFill>
                            <a:schemeClr val="bg1"/>
                          </a:solidFill>
                        </a:rPr>
                        <a:t> + AB − </a:t>
                      </a:r>
                      <a:r>
                        <a:rPr lang="en-GB" sz="900" b="0" noProof="0" dirty="0" err="1" smtClean="0">
                          <a:solidFill>
                            <a:schemeClr val="bg1"/>
                          </a:solidFill>
                        </a:rPr>
                        <a:t>BCDE</a:t>
                      </a:r>
                      <a:r>
                        <a:rPr lang="en-GB" sz="900" b="0" noProof="0" dirty="0" smtClean="0">
                          <a:solidFill>
                            <a:schemeClr val="bg1"/>
                          </a:solidFill>
                        </a:rPr>
                        <a:t> − ACE</a:t>
                      </a:r>
                      <a:endParaRPr lang="en-GB" sz="9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noProof="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GB" sz="900" b="0" noProof="0" dirty="0" smtClean="0">
                          <a:solidFill>
                            <a:schemeClr val="bg1"/>
                          </a:solidFill>
                        </a:rPr>
                        <a:t> + </a:t>
                      </a:r>
                      <a:r>
                        <a:rPr lang="en-GB" sz="900" b="0" noProof="0" dirty="0" err="1" smtClean="0">
                          <a:solidFill>
                            <a:schemeClr val="bg1"/>
                          </a:solidFill>
                        </a:rPr>
                        <a:t>ABDE</a:t>
                      </a:r>
                      <a:r>
                        <a:rPr lang="en-GB" sz="900" b="0" noProof="0" dirty="0" smtClean="0">
                          <a:solidFill>
                            <a:schemeClr val="bg1"/>
                          </a:solidFill>
                        </a:rPr>
                        <a:t> − BC − </a:t>
                      </a:r>
                      <a:r>
                        <a:rPr lang="en-GB" sz="900" b="0" noProof="0" dirty="0" err="1" smtClean="0">
                          <a:solidFill>
                            <a:schemeClr val="bg1"/>
                          </a:solidFill>
                        </a:rPr>
                        <a:t>ACD</a:t>
                      </a:r>
                      <a:endParaRPr lang="en-GB" sz="9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AC + BCD − ABE − DE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noProof="0" dirty="0" smtClean="0">
                          <a:solidFill>
                            <a:schemeClr val="bg1"/>
                          </a:solidFill>
                        </a:rPr>
                        <a:t>AE + BDE − ABC − CD</a:t>
                      </a:r>
                      <a:endParaRPr lang="en-GB" sz="9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964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1  ( 2)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02718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2  ( 7)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529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3  ( 9)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7332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4  (16)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841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5  (19)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1757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6  (22)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168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7  (28)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2979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8  (29)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+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−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noProof="0" dirty="0" smtClean="0"/>
                        <a:t>+</a:t>
                      </a:r>
                      <a:endParaRPr lang="en-GB" sz="1800" b="1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noProof="0" dirty="0" smtClean="0"/>
                        <a:t>−</a:t>
                      </a:r>
                      <a:endParaRPr lang="en-GB" sz="1800" noProof="0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787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23773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396000" y="1152000"/>
                <a:ext cx="4286366" cy="389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Fractional factorial design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III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5−2</m:t>
                        </m:r>
                      </m:sup>
                    </m:sSubSup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" y="1152000"/>
                <a:ext cx="4286366" cy="389530"/>
              </a:xfrm>
              <a:prstGeom prst="rect">
                <a:avLst/>
              </a:prstGeom>
              <a:blipFill>
                <a:blip r:embed="rId2"/>
                <a:stretch>
                  <a:fillRect l="-4410" t="-20313" b="-45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396000" y="1800000"/>
            <a:ext cx="320280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The defining equations</a:t>
            </a:r>
            <a:r>
              <a:rPr lang="en-GB" sz="2400" dirty="0" smtClean="0"/>
              <a:t>: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2768751" y="2358000"/>
                <a:ext cx="6594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𝐴𝐵𝐷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    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𝐵𝐶𝐸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    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𝐴𝐶𝐷𝐸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751" y="2358000"/>
                <a:ext cx="6594498" cy="369332"/>
              </a:xfrm>
              <a:prstGeom prst="rect">
                <a:avLst/>
              </a:prstGeom>
              <a:blipFill>
                <a:blip r:embed="rId3"/>
                <a:stretch>
                  <a:fillRect l="-462" r="-37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49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Fractional Factorial Design:  Motivation &amp; Introduction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In particular, 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,  say,  then there are: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= 7</m:t>
                    </m:r>
                  </m:oMath>
                </a14:m>
                <a:r>
                  <a:rPr lang="en-GB" dirty="0" smtClean="0"/>
                  <a:t>  degrees of freedom for the main effects,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lang="en-GB" dirty="0" smtClean="0"/>
                  <a:t>  degrees of freedom for 2-factor interactions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=99</m:t>
                    </m:r>
                  </m:oMath>
                </a14:m>
                <a:r>
                  <a:rPr lang="en-GB" dirty="0" smtClean="0"/>
                  <a:t>  </a:t>
                </a:r>
                <a:r>
                  <a:rPr lang="en-GB" dirty="0" err="1" smtClean="0"/>
                  <a:t>d.f.</a:t>
                </a:r>
                <a:r>
                  <a:rPr lang="en-GB" dirty="0" smtClean="0"/>
                  <a:t> for all the other interactions of higher order</a:t>
                </a:r>
              </a:p>
              <a:p>
                <a:pPr algn="r"/>
                <a:r>
                  <a:rPr lang="en-GB" dirty="0" smtClean="0"/>
                  <a:t>(i.e. interactions of orders  3, 4, 5, 6, 7)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Then, performing the full factorial design of the experiment when the number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of </a:t>
                </a:r>
                <a:r>
                  <a:rPr lang="en-GB" dirty="0"/>
                  <a:t>the factors is high, the gain of the knowledge will not be adequate to the effort put into the experiments due to the three aforementioned principles.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856" b="-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43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Fractional Factorial Design:  Motivation &amp; Introduction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Thanks to the three aforementioned principles, which we assume, </a:t>
                </a:r>
                <a:br>
                  <a:rPr lang="en-GB" dirty="0" smtClean="0"/>
                </a:br>
                <a:r>
                  <a:rPr lang="en-GB" dirty="0" smtClean="0"/>
                  <a:t>it is often sufficient to run a fraction of the original full factorial plan.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fractional </a:t>
                </a:r>
                <a:r>
                  <a:rPr lang="en-GB" b="1" dirty="0"/>
                  <a:t>factorial design of the experiment</a:t>
                </a:r>
                <a:r>
                  <a:rPr lang="en-GB" dirty="0"/>
                  <a:t> is denoted </a:t>
                </a:r>
                <a:r>
                  <a:rPr lang="en-GB" dirty="0" smtClean="0"/>
                  <a:t>by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687388" algn="l"/>
                  </a:tabLst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	is the number of the factors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687388" algn="l"/>
                  </a:tabLst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 smtClean="0"/>
                  <a:t>	is the fraction index</a:t>
                </a:r>
              </a:p>
              <a:p>
                <a:pPr>
                  <a:tabLst>
                    <a:tab pos="687388" algn="l"/>
                  </a:tabLst>
                </a:pPr>
                <a:endParaRPr lang="en-GB" dirty="0"/>
              </a:p>
              <a:p>
                <a:pPr>
                  <a:lnSpc>
                    <a:spcPct val="130000"/>
                  </a:lnSpc>
                  <a:tabLst>
                    <a:tab pos="687388" algn="l"/>
                  </a:tabLst>
                </a:pPr>
                <a:r>
                  <a:rPr lang="en-GB" dirty="0" smtClean="0"/>
                  <a:t>Moreover, since our purpose is to carry our as few experiments as possible, </a:t>
                </a:r>
                <a:br>
                  <a:rPr lang="en-GB" dirty="0" smtClean="0"/>
                </a:br>
                <a:r>
                  <a:rPr lang="en-GB" dirty="0" smtClean="0"/>
                  <a:t>we assume that the experiments are not replicated; that is, we assume</a:t>
                </a:r>
              </a:p>
              <a:p>
                <a:pPr>
                  <a:lnSpc>
                    <a:spcPct val="140000"/>
                  </a:lnSpc>
                  <a:tabLst>
                    <a:tab pos="6873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76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2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EN.potx" id="{1770B770-60E4-4A30-B7BA-47839EC946AA}" vid="{5E3653EB-A487-4E0D-8028-4058D57838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Vzor_EN</Template>
  <TotalTime>8485</TotalTime>
  <Words>10507</Words>
  <Application>Microsoft Office PowerPoint</Application>
  <PresentationFormat>Širokoúhlá obrazovka</PresentationFormat>
  <Paragraphs>2101</Paragraphs>
  <Slides>77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0" baseType="lpstr">
      <vt:lpstr>Arial</vt:lpstr>
      <vt:lpstr>Cambria Math</vt:lpstr>
      <vt:lpstr>Motiv Office</vt:lpstr>
      <vt:lpstr>Statistical Methods  for Economists  Lecture 10</vt:lpstr>
      <vt:lpstr>Prezentace aplikace PowerPoint</vt:lpstr>
      <vt:lpstr>Fractional Factorial Design:  Motivation &amp; Introduction</vt:lpstr>
      <vt:lpstr>Fractional Factorial Design:  Motivation &amp; Introduction</vt:lpstr>
      <vt:lpstr>Fractional Factorial Design:  Motivation &amp; Introduction</vt:lpstr>
      <vt:lpstr>Fractional Factorial Design:  Motivation &amp; Introduction</vt:lpstr>
      <vt:lpstr>Fractional Factorial Design:  Motivation &amp; Introduction</vt:lpstr>
      <vt:lpstr>Fractional Factorial Design:  Motivation &amp; Introduction</vt:lpstr>
      <vt:lpstr>Fractional Factorial Design:  Motivation &amp; Introduction</vt:lpstr>
      <vt:lpstr>Fractional Factorial Design:  Motivation &amp; Introduction</vt:lpstr>
      <vt:lpstr>Fractional Factorial Design:  Motivation &amp; Introduction</vt:lpstr>
      <vt:lpstr>One half (½) fraction design</vt:lpstr>
      <vt:lpstr>½ fraction design</vt:lpstr>
      <vt:lpstr>½ fraction design</vt:lpstr>
      <vt:lpstr>Full design</vt:lpstr>
      <vt:lpstr>½ fraction design</vt:lpstr>
      <vt:lpstr>½ fraction design</vt:lpstr>
      <vt:lpstr>½ fraction design</vt:lpstr>
      <vt:lpstr>½ fraction design</vt:lpstr>
      <vt:lpstr>½ fraction design</vt:lpstr>
      <vt:lpstr>½ fraction design</vt:lpstr>
      <vt:lpstr>½ fraction design</vt:lpstr>
      <vt:lpstr>½ fraction design</vt:lpstr>
      <vt:lpstr>½ fraction design</vt:lpstr>
      <vt:lpstr>½ fraction design</vt:lpstr>
      <vt:lpstr>Fractional Factorial Design:  The Three Principles</vt:lpstr>
      <vt:lpstr>½ fraction design:  Remarks</vt:lpstr>
      <vt:lpstr>½ fraction design:  Remarks</vt:lpstr>
      <vt:lpstr>Fractional Factorial Design:  Resolution of the design</vt:lpstr>
      <vt:lpstr>Fractional Factorial Design:  Resolution of the design</vt:lpstr>
      <vt:lpstr>Fractional Factorial Design:  Resolution of the design</vt:lpstr>
      <vt:lpstr>Fractional Factorial Design:  Resolution of the design</vt:lpstr>
      <vt:lpstr>Fractional Factorial Design:  Resolution of the design</vt:lpstr>
      <vt:lpstr>One quarter (¼) fraction design</vt:lpstr>
      <vt:lpstr>¼ fraction design</vt:lpstr>
      <vt:lpstr>¼ fraction design</vt:lpstr>
      <vt:lpstr>¼ fraction design</vt:lpstr>
      <vt:lpstr>¼ fraction design</vt:lpstr>
      <vt:lpstr>One eight (⅛) fraction design</vt:lpstr>
      <vt:lpstr>⅛ fraction design</vt:lpstr>
      <vt:lpstr>⅛ fraction design</vt:lpstr>
      <vt:lpstr>For specialists  in algebra:   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design:  Example</vt:lpstr>
      <vt:lpstr>The general  2−p  fraction design:  Example</vt:lpstr>
      <vt:lpstr>The general  2−p  fraction design:  Example</vt:lpstr>
      <vt:lpstr>The general  2−p  fraction design:  Example</vt:lpstr>
      <vt:lpstr>The general  2−p  fraction design:  Example</vt:lpstr>
      <vt:lpstr>The general  2−p  fraction design:  Example</vt:lpstr>
      <vt:lpstr>The general  2−p  fraction design:  Example</vt:lpstr>
      <vt:lpstr>The general  2−p  fraction design:  Example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</vt:lpstr>
      <vt:lpstr>The general  2−p  fraction design:  Example</vt:lpstr>
      <vt:lpstr>The general  2−p  fraction design:  Example</vt:lpstr>
      <vt:lpstr>The general  2−p  fraction design: 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 for Economists  Lecture 10</dc:title>
  <dc:creator>bar0245</dc:creator>
  <cp:lastModifiedBy>bar0245</cp:lastModifiedBy>
  <cp:revision>183</cp:revision>
  <dcterms:created xsi:type="dcterms:W3CDTF">2020-09-08T21:28:35Z</dcterms:created>
  <dcterms:modified xsi:type="dcterms:W3CDTF">2020-10-10T22:07:26Z</dcterms:modified>
</cp:coreProperties>
</file>