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8" r:id="rId3"/>
    <p:sldId id="289" r:id="rId4"/>
    <p:sldId id="290" r:id="rId5"/>
    <p:sldId id="291" r:id="rId6"/>
    <p:sldId id="292" r:id="rId7"/>
    <p:sldId id="303" r:id="rId8"/>
    <p:sldId id="304" r:id="rId9"/>
    <p:sldId id="305" r:id="rId10"/>
    <p:sldId id="306" r:id="rId11"/>
    <p:sldId id="307" r:id="rId12"/>
    <p:sldId id="308" r:id="rId13"/>
    <p:sldId id="28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94660"/>
  </p:normalViewPr>
  <p:slideViewPr>
    <p:cSldViewPr snapToGrid="0">
      <p:cViewPr>
        <p:scale>
          <a:sx n="81" d="100"/>
          <a:sy n="81" d="100"/>
        </p:scale>
        <p:origin x="-8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13.6.2019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 smtClean="0"/>
          </a:p>
          <a:p>
            <a:pPr algn="l"/>
            <a:endParaRPr lang="cs-CZ" sz="4000" b="1" dirty="0"/>
          </a:p>
          <a:p>
            <a:r>
              <a:rPr lang="cs-CZ" sz="4800" b="1" dirty="0" smtClean="0"/>
              <a:t>STATISTIKA</a:t>
            </a:r>
            <a:r>
              <a:rPr lang="cs-CZ" sz="4000" b="1" dirty="0" smtClean="0"/>
              <a:t> 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>
                <a:solidFill>
                  <a:schemeClr val="bg1"/>
                </a:solidFill>
              </a:rPr>
              <a:t>2</a:t>
            </a:r>
            <a:r>
              <a:rPr lang="cs-CZ" sz="3200" dirty="0" smtClean="0">
                <a:solidFill>
                  <a:schemeClr val="bg1"/>
                </a:solidFill>
              </a:rPr>
              <a:t>. PREZENTACE</a:t>
            </a:r>
            <a:endParaRPr lang="cs-CZ" sz="3200" dirty="0">
              <a:solidFill>
                <a:schemeClr val="bg1"/>
              </a:solidFill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6627525" y="2228049"/>
            <a:ext cx="4806091" cy="256668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Témata přednášky: </a:t>
            </a: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v</a:t>
            </a:r>
            <a:r>
              <a:rPr lang="cs-CZ" sz="2400" b="1" i="1" dirty="0" smtClean="0">
                <a:solidFill>
                  <a:srgbClr val="002060"/>
                </a:solidFill>
              </a:rPr>
              <a:t>ýpočet příkladu k popisné statistice</a:t>
            </a:r>
            <a:r>
              <a:rPr lang="cs-CZ" sz="2400" b="1" i="1" dirty="0" smtClean="0">
                <a:solidFill>
                  <a:srgbClr val="002060"/>
                </a:solidFill>
              </a:rPr>
              <a:t>,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n</a:t>
            </a:r>
            <a:r>
              <a:rPr lang="cs-CZ" sz="2400" b="1" i="1" dirty="0" smtClean="0">
                <a:solidFill>
                  <a:srgbClr val="002060"/>
                </a:solidFill>
              </a:rPr>
              <a:t>áhodný pokus, náhodný jev</a:t>
            </a:r>
            <a:r>
              <a:rPr lang="cs-CZ" sz="2400" b="1" i="1" dirty="0" smtClean="0">
                <a:solidFill>
                  <a:srgbClr val="002060"/>
                </a:solidFill>
              </a:rPr>
              <a:t>,</a:t>
            </a:r>
            <a:endParaRPr lang="cs-CZ" sz="2400" b="1" i="1" dirty="0" smtClean="0">
              <a:solidFill>
                <a:srgbClr val="002060"/>
              </a:solidFill>
            </a:endParaRPr>
          </a:p>
          <a:p>
            <a:pPr marL="457200" indent="-457200" algn="ctr">
              <a:buAutoNum type="alphaLcParenR"/>
            </a:pPr>
            <a:r>
              <a:rPr lang="cs-CZ" sz="2400" b="1" i="1" dirty="0">
                <a:solidFill>
                  <a:srgbClr val="002060"/>
                </a:solidFill>
              </a:rPr>
              <a:t>v</a:t>
            </a:r>
            <a:r>
              <a:rPr lang="cs-CZ" sz="2400" b="1" i="1" dirty="0" smtClean="0">
                <a:solidFill>
                  <a:srgbClr val="002060"/>
                </a:solidFill>
              </a:rPr>
              <a:t>ýpočet pravděpodobnosti.</a:t>
            </a:r>
          </a:p>
          <a:p>
            <a:pPr marL="0" indent="0" algn="ctr">
              <a:buNone/>
            </a:pPr>
            <a:r>
              <a:rPr lang="cs-CZ" sz="2400" b="1" i="1" dirty="0" smtClean="0">
                <a:solidFill>
                  <a:srgbClr val="002060"/>
                </a:solidFill>
              </a:rPr>
              <a:t> </a:t>
            </a:r>
            <a:endParaRPr lang="en-GB" sz="24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6900087" y="5146431"/>
            <a:ext cx="4260966" cy="1097004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a)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599" y="2124502"/>
            <a:ext cx="8834651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Elementárním jevem je kterákoliv z vytažených koulí.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všech elementárních jevů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 10, počet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příznivých jevů je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 4, (bílé)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	               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4/10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0,4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Times New Roman" pitchFamily="18" charset="0"/>
              </a:rPr>
              <a:t>	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	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393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539749" y="1933433"/>
            <a:ext cx="9818901" cy="433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Elementárním jevem je kterákoliv pětice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vytažených koulí.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lang="cs-CZ" altLang="cs-CZ" sz="2800" kern="0" dirty="0">
              <a:solidFill>
                <a:srgbClr val="000000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všech elementárních jevů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se rovná počtu všech</a:t>
            </a:r>
            <a:r>
              <a:rPr kumimoji="0" lang="cs-CZ" altLang="cs-CZ" sz="28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kombinací 5 koulí vytažených z 10 koulí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, tj.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	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n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           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252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což je 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možných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výsledků! </a:t>
            </a:r>
            <a:r>
              <a:rPr kumimoji="0" lang="cs-CZ" altLang="cs-CZ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4086" y="3820970"/>
            <a:ext cx="2409825" cy="100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111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Řešení příkladu b)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09599" y="1988024"/>
            <a:ext cx="891653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Počet </a:t>
            </a:r>
            <a:r>
              <a:rPr kumimoji="0" lang="cs-CZ" alt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příznivých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výsledků je počet těch kombinací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5 koulí, kde 3 jsou černé (ze 6) a 2 bílé (ze 4),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tedy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Arial Unicode MS" pitchFamily="34" charset="-128"/>
                <a:cs typeface="Times New Roman" pitchFamily="18" charset="0"/>
              </a:rPr>
              <a:t>m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  .      = 20.6 = 120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Hledaná pravděpodobnost </a:t>
            </a:r>
            <a:r>
              <a:rPr kumimoji="0" lang="cs-CZ" altLang="cs-CZ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podle vzorce: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     			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			</a:t>
            </a:r>
            <a:r>
              <a:rPr kumimoji="0" lang="cs-CZ" altLang="cs-CZ" sz="28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cs typeface="Times New Roman" pitchFamily="18" charset="0"/>
              </a:rPr>
              <a:t>Prst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=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</a:rPr>
              <a:t>       </a:t>
            </a: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= 0,461 tj. 46,1</a:t>
            </a:r>
            <a:r>
              <a:rPr kumimoji="0" lang="en-US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Times New Roman" pitchFamily="18" charset="0"/>
              </a:rPr>
              <a:t>%</a:t>
            </a:r>
            <a:endParaRPr kumimoji="0" lang="cs-CZ" altLang="cs-CZ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08" y="3071432"/>
            <a:ext cx="4572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8486" y="3091997"/>
            <a:ext cx="457200" cy="790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8516" y="4589202"/>
            <a:ext cx="723900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132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61585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 algn="ctr"/>
            <a:r>
              <a:rPr lang="cs-CZ" b="1" dirty="0" smtClean="0"/>
              <a:t>Závěr přednášky</a:t>
            </a:r>
            <a:endParaRPr lang="cs-CZ" b="1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5400" b="1" dirty="0" smtClean="0"/>
          </a:p>
          <a:p>
            <a:pPr marL="0" indent="0" algn="ctr">
              <a:buNone/>
            </a:pPr>
            <a:endParaRPr lang="cs-CZ" sz="5400" b="1" dirty="0"/>
          </a:p>
          <a:p>
            <a:pPr marL="0" indent="0" algn="ctr">
              <a:buNone/>
            </a:pPr>
            <a:r>
              <a:rPr lang="cs-CZ" sz="5400" b="1" dirty="0" smtClean="0"/>
              <a:t>Děkuji Vám za pozornost !!!</a:t>
            </a:r>
            <a:endParaRPr lang="cs-CZ" sz="5400" b="1" dirty="0"/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13163" y="274187"/>
            <a:ext cx="8300852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Jaká je pravděpodobnost, že si vytočíte slevu 100% ?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pic>
        <p:nvPicPr>
          <p:cNvPr id="7" name="Picture 3" descr="kolo stesti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055" y="1740705"/>
            <a:ext cx="7331446" cy="479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8538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Pravděpodobnost náhodného jevu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55466" y="1769423"/>
            <a:ext cx="8459787" cy="4215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3600" b="1" i="1" u="sng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Jaká je šance, že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cs-CZ" altLang="cs-CZ" sz="3000" b="1" i="1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altLang="cs-CZ" sz="30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Vytočíte alespoň</a:t>
            </a:r>
            <a:r>
              <a:rPr lang="cs-CZ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10</a:t>
            </a:r>
            <a:r>
              <a:rPr lang="en-US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3000" kern="0" dirty="0" smtClean="0"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právě 25</a:t>
            </a:r>
            <a:r>
              <a:rPr lang="en-US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3333CC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solidFill>
                <a:srgbClr val="3333CC"/>
              </a:solidFill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100</a:t>
            </a:r>
            <a:r>
              <a:rPr lang="en-US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FF0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endParaRPr lang="cs-CZ" altLang="cs-CZ" sz="3000" b="1" i="1" kern="0" dirty="0" smtClean="0">
              <a:solidFill>
                <a:srgbClr val="FF0000"/>
              </a:solidFill>
              <a:latin typeface="Arial" pitchFamily="34" charset="0"/>
              <a:ea typeface="Arial Unicode MS" pitchFamily="34" charset="-128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Vyto</a:t>
            </a:r>
            <a:r>
              <a:rPr lang="cs-CZ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číte</a:t>
            </a:r>
            <a:r>
              <a:rPr lang="cs-CZ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alespoň 50</a:t>
            </a:r>
            <a:r>
              <a:rPr lang="en-US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% </a:t>
            </a:r>
            <a:r>
              <a:rPr lang="en-US" altLang="cs-CZ" sz="3000" b="1" i="1" kern="0" dirty="0" err="1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slevu</a:t>
            </a:r>
            <a:r>
              <a:rPr lang="en-US" altLang="cs-CZ" sz="3000" b="1" i="1" kern="0" dirty="0" smtClean="0">
                <a:solidFill>
                  <a:srgbClr val="008000"/>
                </a:solidFill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?</a:t>
            </a:r>
            <a:r>
              <a:rPr lang="cs-CZ" altLang="cs-CZ" sz="3000" kern="0" dirty="0" smtClean="0">
                <a:latin typeface="Arial" pitchFamily="34" charset="0"/>
                <a:ea typeface="Arial Unicode MS" pitchFamily="34" charset="-128"/>
                <a:cs typeface="Times New Roman" pitchFamily="18" charset="0"/>
              </a:rPr>
              <a:t>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715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Kolo štěstí – šance (pravděpodobnosti)</a:t>
            </a:r>
            <a:endParaRPr lang="cs-CZ" b="1" dirty="0"/>
          </a:p>
        </p:txBody>
      </p:sp>
      <p:graphicFrame>
        <p:nvGraphicFramePr>
          <p:cNvPr id="7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59914"/>
              </p:ext>
            </p:extLst>
          </p:nvPr>
        </p:nvGraphicFramePr>
        <p:xfrm>
          <a:off x="2426588" y="1710423"/>
          <a:ext cx="5411129" cy="4876944"/>
        </p:xfrm>
        <a:graphic>
          <a:graphicData uri="http://schemas.openxmlformats.org/drawingml/2006/table">
            <a:tbl>
              <a:tblPr/>
              <a:tblGrid>
                <a:gridCol w="1947656"/>
                <a:gridCol w="1731737"/>
                <a:gridCol w="1731736"/>
              </a:tblGrid>
              <a:tr h="49423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x</a:t>
                      </a:r>
                      <a:r>
                        <a:rPr kumimoji="1" lang="cs-CZ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pitchFamily="34" charset="0"/>
                        </a:rPr>
                        <a:t>i</a:t>
                      </a:r>
                      <a:r>
                        <a:rPr kumimoji="1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Sleva %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</a:t>
                      </a:r>
                      <a:r>
                        <a:rPr kumimoji="1" lang="cs-CZ" sz="2800" b="0" i="1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1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  <a:r>
                        <a:rPr kumimoji="1" lang="cs-CZ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Četnost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cs-CZ" sz="2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</a:t>
                      </a:r>
                      <a:r>
                        <a:rPr kumimoji="1" lang="cs-CZ" sz="2800" b="0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</a:t>
                      </a:r>
                      <a:r>
                        <a:rPr kumimoji="1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-</a:t>
                      </a:r>
                      <a:r>
                        <a:rPr kumimoji="1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CC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Pr-st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12 %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</a:t>
                      </a:r>
                      <a:endParaRPr kumimoji="1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25 %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24 %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16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17 %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15 %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70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80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Suma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  <a:endParaRPr kumimoji="1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100 %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1164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pokus  x  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96655" y="1840675"/>
            <a:ext cx="8604250" cy="451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cs-CZ" altLang="cs-CZ" sz="2800" b="1" kern="0" dirty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</a:t>
            </a: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náhodného pokusu</a:t>
            </a:r>
            <a:endParaRPr lang="cs-CZ" altLang="cs-CZ" sz="2800" kern="0" dirty="0" smtClean="0">
              <a:solidFill>
                <a:srgbClr val="3333CC"/>
              </a:solidFill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kolo štěstí, hod kostkou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zjišťováni volebních preferencí polit. stran voličů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zjišťování hodnoty nákupů zákazníků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				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altLang="cs-CZ" sz="28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Příklady náhodného jevu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padne nejméně 80</a:t>
            </a:r>
            <a:r>
              <a:rPr lang="en-US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%</a:t>
            </a:r>
            <a:r>
              <a:rPr lang="cs-CZ" altLang="cs-CZ" sz="2800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padne šestka 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volič preferuje VV (ODS, TOP09, ČSSD aj.)</a:t>
            </a:r>
          </a:p>
          <a:p>
            <a:pPr eaLnBrk="1" hangingPunct="1"/>
            <a:r>
              <a:rPr lang="cs-CZ" altLang="cs-CZ" sz="2800" kern="0" dirty="0" smtClean="0">
                <a:solidFill>
                  <a:srgbClr val="008000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hodnota nákupu zákazníka je 126 Kč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52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5092" y="274187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Náhodný jev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98877" cy="4351338"/>
          </a:xfrm>
        </p:spPr>
        <p:txBody>
          <a:bodyPr>
            <a:normAutofit/>
          </a:bodyPr>
          <a:lstStyle/>
          <a:p>
            <a:pPr marL="0" lvl="0" indent="0" algn="just">
              <a:spcAft>
                <a:spcPts val="0"/>
              </a:spcAft>
              <a:buNone/>
              <a:tabLst>
                <a:tab pos="228600" algn="l"/>
              </a:tabLst>
            </a:pPr>
            <a:endParaRPr lang="cs-CZ" sz="1400" dirty="0" smtClean="0">
              <a:latin typeface="Times New Roman"/>
              <a:ea typeface="Times New Roman"/>
            </a:endParaRPr>
          </a:p>
          <a:p>
            <a:pPr marL="0" indent="0">
              <a:buNone/>
            </a:pPr>
            <a:endParaRPr lang="cs-CZ" sz="36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981200"/>
            <a:ext cx="8459787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jistý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musí nutně nastat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 nemožný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 za žádných okolností pokusu nastat nemůže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Jev, který spočívá v nenastoupení jevu </a:t>
            </a:r>
            <a:r>
              <a:rPr lang="cs-CZ" altLang="cs-CZ" sz="3600" i="1" kern="0" dirty="0" smtClean="0">
                <a:ea typeface="Arial Unicode MS" pitchFamily="34" charset="-128"/>
                <a:cs typeface="Times New Roman" pitchFamily="18" charset="0"/>
              </a:rPr>
              <a:t>A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, je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jevem opačným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: 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Jevy</a:t>
            </a:r>
            <a:r>
              <a:rPr lang="cs-CZ" altLang="cs-CZ" sz="3600" b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600" b="1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neslučitelné</a:t>
            </a:r>
            <a:r>
              <a:rPr lang="cs-CZ" altLang="cs-CZ" sz="3600" i="1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-</a:t>
            </a:r>
            <a:r>
              <a:rPr lang="cs-CZ" altLang="cs-CZ" sz="36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nemohou současně nastat 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024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Vlastnosti pravděpodobnosti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68495" y="2001672"/>
            <a:ext cx="8424862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Prst = číslo z intervalu mezi 0 a 1 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nemožnému se přiřazuje       Prst = 0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Jevu jistému Prst = 1 </a:t>
            </a:r>
          </a:p>
          <a:p>
            <a:pPr eaLnBrk="1" hangingPunct="1"/>
            <a:r>
              <a:rPr lang="cs-CZ" altLang="cs-CZ" sz="3600" kern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Čím větší má jev pravděpodobnost, tím větší je šance, že jev nastane</a:t>
            </a:r>
            <a:endParaRPr lang="cs-CZ" altLang="cs-CZ" sz="3600" kern="0" dirty="0" smtClean="0">
              <a:latin typeface="Arial Unicode MS" pitchFamily="34" charset="-128"/>
              <a:ea typeface="Arial Unicode MS" pitchFamily="34" charset="-128"/>
              <a:cs typeface="Times New Roman" pitchFamily="18" charset="0"/>
            </a:endParaRP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417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Klasická pravděpodobnost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684213" y="1760560"/>
            <a:ext cx="8992050" cy="49085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áhodný pokus má </a:t>
            </a:r>
            <a:r>
              <a:rPr lang="cs-CZ" altLang="cs-CZ" sz="3000" i="1" kern="0" dirty="0" smtClean="0">
                <a:ea typeface="Arial Unicode MS" pitchFamily="34" charset="-128"/>
                <a:cs typeface="Times New Roman" pitchFamily="18" charset="0"/>
              </a:rPr>
              <a:t>n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elementárních jevů (tj. výsledků pokusu), které mají </a:t>
            </a:r>
            <a:r>
              <a:rPr lang="cs-CZ" altLang="cs-CZ" sz="3000" b="1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stejnou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</a:t>
            </a:r>
            <a:r>
              <a:rPr lang="cs-CZ" altLang="cs-CZ" sz="3000" b="1" kern="0" dirty="0" smtClean="0">
                <a:solidFill>
                  <a:srgbClr val="3333CC"/>
                </a:solidFill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pravděpodobnost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 výskytu</a:t>
            </a:r>
            <a:endParaRPr lang="cs-CZ" altLang="cs-CZ" sz="3000" kern="0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Jev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nastane tehdy, když nastane jeden z 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předem stanovených příznivých výsledků  </a:t>
            </a:r>
          </a:p>
          <a:p>
            <a:pPr eaLnBrk="1" hangingPunct="1"/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Potom pravděpodobnost jevu </a:t>
            </a:r>
            <a:r>
              <a:rPr lang="cs-CZ" altLang="cs-CZ" sz="3000" i="1" kern="0" dirty="0" smtClean="0">
                <a:ea typeface="Arial Unicode MS" pitchFamily="34" charset="-128"/>
                <a:cs typeface="Arial Unicode MS" pitchFamily="34" charset="-128"/>
              </a:rPr>
              <a:t>X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je dána podílem všech příznivých výsledků a všech možných </a:t>
            </a:r>
            <a:r>
              <a:rPr lang="cs-CZ" altLang="cs-CZ" sz="3000" kern="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sz="3000" kern="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výsledků:</a:t>
            </a:r>
            <a:r>
              <a:rPr lang="cs-CZ" altLang="cs-CZ" sz="3000" kern="0" dirty="0" smtClean="0">
                <a:latin typeface="Arial" pitchFamily="34" charset="0"/>
                <a:cs typeface="Times New Roman" pitchFamily="18" charset="0"/>
              </a:rPr>
              <a:t>          </a:t>
            </a:r>
          </a:p>
          <a:p>
            <a:pPr marL="0" indent="0" eaLnBrk="1" hangingPunct="1">
              <a:buNone/>
            </a:pPr>
            <a:r>
              <a:rPr lang="cs-CZ" altLang="cs-CZ" kern="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                                 </a:t>
            </a:r>
            <a:r>
              <a:rPr lang="cs-CZ" altLang="cs-CZ" i="1" kern="0" dirty="0" smtClean="0">
                <a:cs typeface="Times New Roman" pitchFamily="18" charset="0"/>
              </a:rPr>
              <a:t>Prst</a:t>
            </a:r>
            <a:r>
              <a:rPr lang="cs-CZ" altLang="cs-CZ" kern="0" dirty="0" smtClean="0">
                <a:cs typeface="Times New Roman" pitchFamily="18" charset="0"/>
              </a:rPr>
              <a:t>(</a:t>
            </a:r>
            <a:r>
              <a:rPr lang="cs-CZ" altLang="cs-CZ" i="1" kern="0" dirty="0" smtClean="0">
                <a:cs typeface="Times New Roman" pitchFamily="18" charset="0"/>
              </a:rPr>
              <a:t>X</a:t>
            </a:r>
            <a:r>
              <a:rPr lang="cs-CZ" altLang="cs-CZ" kern="0" dirty="0" smtClean="0">
                <a:cs typeface="Times New Roman" pitchFamily="18" charset="0"/>
              </a:rPr>
              <a:t>)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=</a:t>
            </a:r>
            <a:r>
              <a:rPr lang="cs-CZ" altLang="cs-CZ" kern="0" dirty="0" smtClean="0">
                <a:latin typeface="Arial" pitchFamily="34" charset="0"/>
              </a:rPr>
              <a:t>      </a:t>
            </a:r>
            <a:r>
              <a:rPr lang="cs-CZ" altLang="cs-CZ" kern="0" dirty="0" smtClean="0">
                <a:latin typeface="Arial" pitchFamily="34" charset="0"/>
                <a:cs typeface="Times New Roman" pitchFamily="18" charset="0"/>
              </a:rPr>
              <a:t>  		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kern="0" dirty="0" smtClean="0">
              <a:latin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9408" y="5011856"/>
            <a:ext cx="573655" cy="10613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9196754" cy="1325563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496190" y="1978926"/>
            <a:ext cx="7772400" cy="42720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CCFF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	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Times New Roman" pitchFamily="18" charset="0"/>
              </a:rPr>
              <a:t>V urně je 10 koulí, 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z toho 6 černých a 4 bílé: 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a.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Stanovte pravděpodobnost, že     1 vytažená koule bude bílá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endParaRPr kumimoji="0" lang="cs-CZ" altLang="cs-CZ" sz="3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SzPct val="75000"/>
              <a:buFont typeface="Wingdings" pitchFamily="2" charset="2"/>
              <a:buNone/>
              <a:tabLst/>
              <a:defRPr/>
            </a:pPr>
            <a:r>
              <a:rPr kumimoji="0" lang="cs-CZ" altLang="cs-CZ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b.</a:t>
            </a:r>
            <a:r>
              <a:rPr kumimoji="0" lang="cs-CZ" altLang="cs-CZ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Stanovte pravděpodobnost, že z 5 vytažených koulí budou 3 černé a 2 bílé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463" y="246919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467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utoUpdateAnimBg="0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1189</TotalTime>
  <Words>326</Words>
  <Application>Microsoft Office PowerPoint</Application>
  <PresentationFormat>Vlastní</PresentationFormat>
  <Paragraphs>121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Office</vt:lpstr>
      <vt:lpstr>Prezentace aplikace PowerPoint</vt:lpstr>
      <vt:lpstr>Jaká je pravděpodobnost, že si vytočíte slevu 100% ?</vt:lpstr>
      <vt:lpstr>Pravděpodobnost náhodného jevu</vt:lpstr>
      <vt:lpstr>Kolo štěstí – šance (pravděpodobnosti)</vt:lpstr>
      <vt:lpstr>Náhodný pokus  x  náhodný jev</vt:lpstr>
      <vt:lpstr>Náhodný jev</vt:lpstr>
      <vt:lpstr>Vlastnosti pravděpodobnosti</vt:lpstr>
      <vt:lpstr>Klasická pravděpodobnost</vt:lpstr>
      <vt:lpstr>Příklad</vt:lpstr>
      <vt:lpstr>Řešení příkladu a)</vt:lpstr>
      <vt:lpstr>Řešení příkladu b)</vt:lpstr>
      <vt:lpstr>Řešení příkladu b)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stoklasova</cp:lastModifiedBy>
  <cp:revision>98</cp:revision>
  <dcterms:created xsi:type="dcterms:W3CDTF">2016-11-25T20:36:16Z</dcterms:created>
  <dcterms:modified xsi:type="dcterms:W3CDTF">2019-06-13T06:51:02Z</dcterms:modified>
</cp:coreProperties>
</file>