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62" r:id="rId2"/>
    <p:sldId id="264" r:id="rId3"/>
    <p:sldId id="275" r:id="rId4"/>
    <p:sldId id="273" r:id="rId5"/>
    <p:sldId id="269" r:id="rId6"/>
    <p:sldId id="276" r:id="rId7"/>
    <p:sldId id="277" r:id="rId8"/>
    <p:sldId id="272" r:id="rId9"/>
    <p:sldId id="266" r:id="rId1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6" userDrawn="1">
          <p15:clr>
            <a:srgbClr val="A4A3A4"/>
          </p15:clr>
        </p15:guide>
        <p15:guide id="2" pos="4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55BBB1"/>
    <a:srgbClr val="ACDED9"/>
    <a:srgbClr val="1B4541"/>
    <a:srgbClr val="839ECF"/>
    <a:srgbClr val="B1C2E1"/>
    <a:srgbClr val="385890"/>
    <a:srgbClr val="6587C3"/>
    <a:srgbClr val="223558"/>
    <a:srgbClr val="F5D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7" d="100"/>
          <a:sy n="137" d="100"/>
        </p:scale>
        <p:origin x="258" y="108"/>
      </p:cViewPr>
      <p:guideLst>
        <p:guide orient="horz" pos="3026"/>
        <p:guide pos="4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70135AE5-81D3-44E6-A59B-B021E1FCED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C9066C1-7F0F-45F8-ABD0-75892C0FB0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C83FC-E443-4837-A0C8-5C903D60FF95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F468A7-4853-4CEE-8A35-F48A276FC7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F32276D-BA84-4CDE-843C-3F96E2D1BC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A11C6-7F78-4A59-8AEC-860400BC4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85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24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1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55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48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69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8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22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99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3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C8B1C-927A-47B0-A48E-07839BA1748C}" type="datetimeFigureOut">
              <a:rPr lang="cs-CZ" smtClean="0"/>
              <a:t>19.02.2025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oderslab.cz/cz/blog/co-je-webscrapin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CF937454-C819-4C95-813A-73E6A1E76613}"/>
              </a:ext>
            </a:extLst>
          </p:cNvPr>
          <p:cNvGrpSpPr/>
          <p:nvPr/>
        </p:nvGrpSpPr>
        <p:grpSpPr>
          <a:xfrm>
            <a:off x="-396552" y="0"/>
            <a:ext cx="9540552" cy="5143500"/>
            <a:chOff x="-396552" y="0"/>
            <a:chExt cx="9540552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3DB907D3-9F92-4892-8CBE-EA7F3D6838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-396552" y="4515966"/>
              <a:ext cx="2088232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611560" y="4496221"/>
              <a:ext cx="12961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239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687E8438-E225-4B7F-A764-FEFBC2D78C02}"/>
              </a:ext>
            </a:extLst>
          </p:cNvPr>
          <p:cNvSpPr txBox="1">
            <a:spLocks/>
          </p:cNvSpPr>
          <p:nvPr/>
        </p:nvSpPr>
        <p:spPr>
          <a:xfrm>
            <a:off x="611560" y="1563639"/>
            <a:ext cx="5040560" cy="12241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WEB SCRAPING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5C589846-0791-43CE-8FFB-8E00A7889DA2}"/>
              </a:ext>
            </a:extLst>
          </p:cNvPr>
          <p:cNvSpPr txBox="1">
            <a:spLocks/>
          </p:cNvSpPr>
          <p:nvPr/>
        </p:nvSpPr>
        <p:spPr>
          <a:xfrm>
            <a:off x="3464719" y="3867894"/>
            <a:ext cx="3843585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Radim Dolák</a:t>
            </a:r>
          </a:p>
          <a:p>
            <a:pPr algn="r"/>
            <a:r>
              <a:rPr lang="cs-CZ" altLang="cs-CZ" sz="18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Workshop na téma Web </a:t>
            </a:r>
            <a:r>
              <a:rPr lang="cs-CZ" altLang="cs-CZ" sz="1800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scraping</a:t>
            </a:r>
            <a:endParaRPr lang="cs-CZ" altLang="cs-CZ" sz="18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algn="r"/>
            <a:r>
              <a:rPr lang="cs-CZ" altLang="cs-CZ" sz="18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18.02.2025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78A62DA0-465C-4E19-B567-BEF2445B33A3}"/>
              </a:ext>
            </a:extLst>
          </p:cNvPr>
          <p:cNvSpPr txBox="1">
            <a:spLocks/>
          </p:cNvSpPr>
          <p:nvPr/>
        </p:nvSpPr>
        <p:spPr>
          <a:xfrm>
            <a:off x="630089" y="3219822"/>
            <a:ext cx="367240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000" b="1" dirty="0">
                <a:latin typeface="+mj-lt"/>
                <a:cs typeface="Times New Roman" panose="02020603050405020304" pitchFamily="18" charset="0"/>
              </a:rPr>
              <a:t>Efektivní extrakce dat z webu</a:t>
            </a:r>
          </a:p>
        </p:txBody>
      </p: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FB0B3410-AB3B-4EDF-9D45-E78871371410}"/>
              </a:ext>
            </a:extLst>
          </p:cNvPr>
          <p:cNvCxnSpPr>
            <a:cxnSpLocks/>
          </p:cNvCxnSpPr>
          <p:nvPr/>
        </p:nvCxnSpPr>
        <p:spPr>
          <a:xfrm flipH="1">
            <a:off x="709604" y="229529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063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Web </a:t>
            </a:r>
            <a:r>
              <a:rPr lang="cs-CZ" sz="3200" b="1" cap="all" dirty="0" err="1">
                <a:solidFill>
                  <a:srgbClr val="307871"/>
                </a:solidFill>
              </a:rPr>
              <a:t>scraping</a:t>
            </a:r>
            <a:r>
              <a:rPr lang="cs-CZ" sz="3200" b="1" cap="all" dirty="0">
                <a:solidFill>
                  <a:srgbClr val="307871"/>
                </a:solidFill>
              </a:rPr>
              <a:t> – definice pojmu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217D157D-91EF-418E-9BB2-7A3D7E3B070C}"/>
              </a:ext>
            </a:extLst>
          </p:cNvPr>
          <p:cNvSpPr txBox="1">
            <a:spLocks/>
          </p:cNvSpPr>
          <p:nvPr/>
        </p:nvSpPr>
        <p:spPr>
          <a:xfrm>
            <a:off x="611560" y="1347613"/>
            <a:ext cx="8427738" cy="3269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r>
              <a:rPr lang="cs-CZ" sz="1800" b="1" dirty="0">
                <a:latin typeface="+mj-lt"/>
              </a:rPr>
              <a:t>Web </a:t>
            </a:r>
            <a:r>
              <a:rPr lang="cs-CZ" sz="1800" b="1" dirty="0" err="1">
                <a:latin typeface="+mj-lt"/>
              </a:rPr>
              <a:t>scraping</a:t>
            </a:r>
            <a:r>
              <a:rPr lang="cs-CZ" sz="1800" b="1" dirty="0">
                <a:latin typeface="+mj-lt"/>
              </a:rPr>
              <a:t> (čti jako „web </a:t>
            </a:r>
            <a:r>
              <a:rPr lang="cs-CZ" sz="1800" b="1" dirty="0" err="1">
                <a:latin typeface="+mj-lt"/>
              </a:rPr>
              <a:t>skrejping</a:t>
            </a:r>
            <a:r>
              <a:rPr lang="cs-CZ" sz="1800" b="1" dirty="0">
                <a:latin typeface="+mj-lt"/>
              </a:rPr>
              <a:t>“) je technika automatického získávání, třídění a využívání dat z webových stránek pomocí specializovaných nástrojů.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800" b="1" dirty="0">
                <a:latin typeface="+mj-lt"/>
              </a:rPr>
              <a:t>Tato data se následně ukládají do souborů ve formátech jako XLS, </a:t>
            </a:r>
            <a:r>
              <a:rPr lang="cs-CZ" sz="1800" b="1">
                <a:latin typeface="+mj-lt"/>
              </a:rPr>
              <a:t>CSV nebo JSON.</a:t>
            </a:r>
            <a:endParaRPr lang="cs-CZ" sz="1800" b="1" dirty="0">
              <a:latin typeface="+mj-lt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800" b="1" dirty="0">
                <a:latin typeface="+mj-lt"/>
              </a:rPr>
              <a:t>Cílem web </a:t>
            </a:r>
            <a:r>
              <a:rPr lang="cs-CZ" sz="1800" b="1" dirty="0" err="1">
                <a:latin typeface="+mj-lt"/>
              </a:rPr>
              <a:t>scrapingu</a:t>
            </a:r>
            <a:r>
              <a:rPr lang="cs-CZ" sz="1800" b="1" dirty="0">
                <a:latin typeface="+mj-lt"/>
              </a:rPr>
              <a:t> je především úspora času a rychlé získávaní informací.</a:t>
            </a:r>
            <a:endParaRPr lang="cs-CZ" altLang="cs-CZ" sz="1800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1400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Web </a:t>
            </a:r>
            <a:r>
              <a:rPr lang="cs-CZ" sz="3200" b="1" cap="all" dirty="0" err="1">
                <a:solidFill>
                  <a:srgbClr val="307871"/>
                </a:solidFill>
              </a:rPr>
              <a:t>scraping</a:t>
            </a:r>
            <a:r>
              <a:rPr lang="cs-CZ" sz="3200" b="1" cap="all" dirty="0">
                <a:solidFill>
                  <a:srgbClr val="307871"/>
                </a:solidFill>
              </a:rPr>
              <a:t> – výhody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217D157D-91EF-418E-9BB2-7A3D7E3B070C}"/>
              </a:ext>
            </a:extLst>
          </p:cNvPr>
          <p:cNvSpPr txBox="1">
            <a:spLocks/>
          </p:cNvSpPr>
          <p:nvPr/>
        </p:nvSpPr>
        <p:spPr>
          <a:xfrm>
            <a:off x="611560" y="1347613"/>
            <a:ext cx="8413777" cy="3269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r>
              <a:rPr lang="cs-CZ" sz="1800" b="1" dirty="0">
                <a:latin typeface="+mj-lt"/>
              </a:rPr>
              <a:t>Rychlost a efektivita – sběr velkého množství dat z různých webů vyžaduje trpělivost a spoustu práce, ale díky automatizaci se tento proces mnohonásobně zjednodušil.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800" b="1" dirty="0">
                <a:latin typeface="+mj-lt"/>
              </a:rPr>
              <a:t>Všestrannost – web </a:t>
            </a:r>
            <a:r>
              <a:rPr lang="cs-CZ" sz="1800" b="1" dirty="0" err="1">
                <a:latin typeface="+mj-lt"/>
              </a:rPr>
              <a:t>scraping</a:t>
            </a:r>
            <a:r>
              <a:rPr lang="cs-CZ" sz="1800" b="1" dirty="0">
                <a:latin typeface="+mj-lt"/>
              </a:rPr>
              <a:t> lze využít v různých odvětvích a pro různé účely. Například e-</a:t>
            </a:r>
            <a:r>
              <a:rPr lang="cs-CZ" sz="1800" b="1" dirty="0" err="1">
                <a:latin typeface="+mj-lt"/>
              </a:rPr>
              <a:t>shopy</a:t>
            </a:r>
            <a:r>
              <a:rPr lang="cs-CZ" sz="1800" b="1" dirty="0">
                <a:latin typeface="+mj-lt"/>
              </a:rPr>
              <a:t> jej zužitkují k porovnávání cen a sledování dostupnosti produktů. Marketingové firmy pak mohou snadno shromažďovat a studovat data o chování uživatelů.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800" b="1" dirty="0">
                <a:latin typeface="+mj-lt"/>
              </a:rPr>
              <a:t>Web </a:t>
            </a:r>
            <a:r>
              <a:rPr lang="cs-CZ" sz="1800" b="1" dirty="0" err="1">
                <a:latin typeface="+mj-lt"/>
              </a:rPr>
              <a:t>scraping</a:t>
            </a:r>
            <a:r>
              <a:rPr lang="cs-CZ" sz="1800" b="1" dirty="0">
                <a:latin typeface="+mj-lt"/>
              </a:rPr>
              <a:t> je legální – musí se však provádět s respektem k soukromí uživatelů i autorským právům. Lidé pracující na web </a:t>
            </a:r>
            <a:r>
              <a:rPr lang="cs-CZ" sz="1800" b="1" dirty="0" err="1">
                <a:latin typeface="+mj-lt"/>
              </a:rPr>
              <a:t>scrapingu</a:t>
            </a:r>
            <a:r>
              <a:rPr lang="cs-CZ" sz="1800" b="1" dirty="0">
                <a:latin typeface="+mj-lt"/>
              </a:rPr>
              <a:t> by tak měli ideálně dodržovat veškeré i etické zásady.</a:t>
            </a:r>
            <a:endParaRPr lang="cs-CZ" altLang="cs-CZ" sz="1800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6149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Web </a:t>
            </a:r>
            <a:r>
              <a:rPr lang="cs-CZ" sz="3200" b="1" cap="all" dirty="0" err="1">
                <a:solidFill>
                  <a:srgbClr val="307871"/>
                </a:solidFill>
              </a:rPr>
              <a:t>scraping</a:t>
            </a:r>
            <a:r>
              <a:rPr lang="cs-CZ" sz="3200" b="1" cap="all" dirty="0">
                <a:solidFill>
                  <a:srgbClr val="307871"/>
                </a:solidFill>
              </a:rPr>
              <a:t> – NÁSTROJE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217D157D-91EF-418E-9BB2-7A3D7E3B070C}"/>
              </a:ext>
            </a:extLst>
          </p:cNvPr>
          <p:cNvSpPr txBox="1">
            <a:spLocks/>
          </p:cNvSpPr>
          <p:nvPr/>
        </p:nvSpPr>
        <p:spPr>
          <a:xfrm>
            <a:off x="611560" y="1347613"/>
            <a:ext cx="8427738" cy="3269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r>
              <a:rPr lang="cs-CZ" sz="1800" b="1" dirty="0">
                <a:latin typeface="+mj-lt"/>
              </a:rPr>
              <a:t>APIFY (apify.com)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altLang="cs-CZ" sz="1800" b="1" dirty="0">
                <a:latin typeface="+mj-lt"/>
                <a:cs typeface="Times New Roman" panose="02020603050405020304" pitchFamily="18" charset="0"/>
              </a:rPr>
              <a:t>BROWSE.AI (https://www.browse.ai)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altLang="cs-CZ" sz="1800" b="1">
                <a:latin typeface="+mj-lt"/>
                <a:cs typeface="Times New Roman" panose="02020603050405020304" pitchFamily="18" charset="0"/>
              </a:rPr>
              <a:t>OUTSCRAPER (https://outscraper.com)</a:t>
            </a:r>
            <a:endParaRPr lang="cs-CZ" altLang="cs-CZ" sz="1800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93532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A687CD72-FB8D-44E7-AA63-20A5C27BD945}"/>
              </a:ext>
            </a:extLst>
          </p:cNvPr>
          <p:cNvSpPr txBox="1">
            <a:spLocks/>
          </p:cNvSpPr>
          <p:nvPr/>
        </p:nvSpPr>
        <p:spPr>
          <a:xfrm>
            <a:off x="6876256" y="4309713"/>
            <a:ext cx="2088232" cy="5662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00" dirty="0"/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2102F8D5-272B-5459-9FB4-C506F71D5A4D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7" name="Přímá spojnice 6">
              <a:extLst>
                <a:ext uri="{FF2B5EF4-FFF2-40B4-BE49-F238E27FC236}">
                  <a16:creationId xmlns:a16="http://schemas.microsoft.com/office/drawing/2014/main" id="{AEA4728C-5345-DA01-EF9A-69A8309B7EC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ovéPole 8">
              <a:extLst>
                <a:ext uri="{FF2B5EF4-FFF2-40B4-BE49-F238E27FC236}">
                  <a16:creationId xmlns:a16="http://schemas.microsoft.com/office/drawing/2014/main" id="{D6A79C96-E9EC-180B-0832-8CE9A52D49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pic>
        <p:nvPicPr>
          <p:cNvPr id="3" name="Obrázek 2">
            <a:extLst>
              <a:ext uri="{FF2B5EF4-FFF2-40B4-BE49-F238E27FC236}">
                <a16:creationId xmlns:a16="http://schemas.microsoft.com/office/drawing/2014/main" id="{12213AE6-D965-4DB4-A24E-68636001AB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401" y="14117"/>
            <a:ext cx="8571533" cy="461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121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A687CD72-FB8D-44E7-AA63-20A5C27BD945}"/>
              </a:ext>
            </a:extLst>
          </p:cNvPr>
          <p:cNvSpPr txBox="1">
            <a:spLocks/>
          </p:cNvSpPr>
          <p:nvPr/>
        </p:nvSpPr>
        <p:spPr>
          <a:xfrm>
            <a:off x="6876256" y="4309713"/>
            <a:ext cx="2088232" cy="5662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00" dirty="0"/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2102F8D5-272B-5459-9FB4-C506F71D5A4D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7" name="Přímá spojnice 6">
              <a:extLst>
                <a:ext uri="{FF2B5EF4-FFF2-40B4-BE49-F238E27FC236}">
                  <a16:creationId xmlns:a16="http://schemas.microsoft.com/office/drawing/2014/main" id="{AEA4728C-5345-DA01-EF9A-69A8309B7EC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ovéPole 8">
              <a:extLst>
                <a:ext uri="{FF2B5EF4-FFF2-40B4-BE49-F238E27FC236}">
                  <a16:creationId xmlns:a16="http://schemas.microsoft.com/office/drawing/2014/main" id="{D6A79C96-E9EC-180B-0832-8CE9A52D49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pic>
        <p:nvPicPr>
          <p:cNvPr id="4" name="Obrázek 3">
            <a:extLst>
              <a:ext uri="{FF2B5EF4-FFF2-40B4-BE49-F238E27FC236}">
                <a16:creationId xmlns:a16="http://schemas.microsoft.com/office/drawing/2014/main" id="{BC3DDDD5-AEE9-4E53-A5EE-5EA1A83FFE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518" y="34901"/>
            <a:ext cx="7360333" cy="4581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462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A687CD72-FB8D-44E7-AA63-20A5C27BD945}"/>
              </a:ext>
            </a:extLst>
          </p:cNvPr>
          <p:cNvSpPr txBox="1">
            <a:spLocks/>
          </p:cNvSpPr>
          <p:nvPr/>
        </p:nvSpPr>
        <p:spPr>
          <a:xfrm>
            <a:off x="6876256" y="4309713"/>
            <a:ext cx="2088232" cy="5662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000" dirty="0"/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2102F8D5-272B-5459-9FB4-C506F71D5A4D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7" name="Přímá spojnice 6">
              <a:extLst>
                <a:ext uri="{FF2B5EF4-FFF2-40B4-BE49-F238E27FC236}">
                  <a16:creationId xmlns:a16="http://schemas.microsoft.com/office/drawing/2014/main" id="{AEA4728C-5345-DA01-EF9A-69A8309B7EC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ovéPole 8">
              <a:extLst>
                <a:ext uri="{FF2B5EF4-FFF2-40B4-BE49-F238E27FC236}">
                  <a16:creationId xmlns:a16="http://schemas.microsoft.com/office/drawing/2014/main" id="{D6A79C96-E9EC-180B-0832-8CE9A52D491A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pic>
        <p:nvPicPr>
          <p:cNvPr id="4" name="Obrázek 3">
            <a:extLst>
              <a:ext uri="{FF2B5EF4-FFF2-40B4-BE49-F238E27FC236}">
                <a16:creationId xmlns:a16="http://schemas.microsoft.com/office/drawing/2014/main" id="{D2E75683-8B1C-41A3-9890-991D87873A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278" y="23593"/>
            <a:ext cx="8285441" cy="459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902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>
            <a:extLst>
              <a:ext uri="{FF2B5EF4-FFF2-40B4-BE49-F238E27FC236}">
                <a16:creationId xmlns:a16="http://schemas.microsoft.com/office/drawing/2014/main" id="{333DD535-BEC4-44BC-A1E9-3D5CEA61D10A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Web </a:t>
            </a:r>
            <a:r>
              <a:rPr lang="cs-CZ" sz="3200" b="1" cap="all" dirty="0" err="1">
                <a:solidFill>
                  <a:srgbClr val="307871"/>
                </a:solidFill>
              </a:rPr>
              <a:t>scraping</a:t>
            </a:r>
            <a:r>
              <a:rPr lang="cs-CZ" sz="3200" b="1" cap="all" dirty="0">
                <a:solidFill>
                  <a:srgbClr val="307871"/>
                </a:solidFill>
              </a:rPr>
              <a:t> – POUŽITÉ ZDROJE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217D157D-91EF-418E-9BB2-7A3D7E3B070C}"/>
              </a:ext>
            </a:extLst>
          </p:cNvPr>
          <p:cNvSpPr txBox="1">
            <a:spLocks/>
          </p:cNvSpPr>
          <p:nvPr/>
        </p:nvSpPr>
        <p:spPr>
          <a:xfrm>
            <a:off x="611560" y="1347613"/>
            <a:ext cx="8427738" cy="3269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1800" b="1" dirty="0">
                <a:latin typeface="+mj-lt"/>
                <a:cs typeface="Times New Roman" panose="02020603050405020304" pitchFamily="18" charset="0"/>
                <a:hlinkClick r:id="rId2"/>
              </a:rPr>
              <a:t>https://coderslab.cz/cz/blog/co-je-webscraping</a:t>
            </a:r>
            <a:endParaRPr lang="cs-CZ" altLang="cs-CZ" sz="1800" b="1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800" b="1" dirty="0">
              <a:latin typeface="+mj-lt"/>
              <a:cs typeface="Times New Roman" panose="02020603050405020304" pitchFamily="18" charset="0"/>
            </a:endParaRPr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EC988E75-0B0B-4E5B-9820-9ABAA2014EE1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FDEC2CE5-A50E-2E92-3E6A-692598B455F9}"/>
              </a:ext>
            </a:extLst>
          </p:cNvPr>
          <p:cNvGrpSpPr/>
          <p:nvPr/>
        </p:nvGrpSpPr>
        <p:grpSpPr>
          <a:xfrm>
            <a:off x="3802397" y="4659313"/>
            <a:ext cx="1539204" cy="288701"/>
            <a:chOff x="3802397" y="4659313"/>
            <a:chExt cx="1539204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C9C94C17-1791-AFEA-5C43-780CD87326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FC38B40-5013-09C2-51EB-FA3C812E9708}"/>
                </a:ext>
              </a:extLst>
            </p:cNvPr>
            <p:cNvSpPr txBox="1"/>
            <p:nvPr/>
          </p:nvSpPr>
          <p:spPr>
            <a:xfrm>
              <a:off x="3802397" y="4701793"/>
              <a:ext cx="153920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3542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B610EB80-C87B-4447-9825-BAC98404569D}"/>
              </a:ext>
            </a:extLst>
          </p:cNvPr>
          <p:cNvGrpSpPr/>
          <p:nvPr/>
        </p:nvGrpSpPr>
        <p:grpSpPr>
          <a:xfrm>
            <a:off x="-396552" y="-20538"/>
            <a:ext cx="9540552" cy="5143500"/>
            <a:chOff x="-396552" y="0"/>
            <a:chExt cx="9540552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9B2297F0-AFBE-478F-99F6-7560D3C6CC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-396552" y="4515966"/>
              <a:ext cx="2088232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611560" y="4496221"/>
              <a:ext cx="12961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9970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C51D9093-0704-4F4C-A1A1-D0B3B97BA909}"/>
              </a:ext>
            </a:extLst>
          </p:cNvPr>
          <p:cNvSpPr txBox="1">
            <a:spLocks/>
          </p:cNvSpPr>
          <p:nvPr/>
        </p:nvSpPr>
        <p:spPr>
          <a:xfrm>
            <a:off x="3769282" y="4083918"/>
            <a:ext cx="4781050" cy="8640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3200" b="1" cap="all" dirty="0">
                <a:solidFill>
                  <a:srgbClr val="307871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5476170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1335</TotalTime>
  <Words>248</Words>
  <Application>Microsoft Office PowerPoint</Application>
  <PresentationFormat>Předvádění na obrazovce (16:9)</PresentationFormat>
  <Paragraphs>29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Alexandr Ochonský</dc:creator>
  <cp:lastModifiedBy>Radim Dolák</cp:lastModifiedBy>
  <cp:revision>78</cp:revision>
  <dcterms:created xsi:type="dcterms:W3CDTF">2016-07-06T15:42:34Z</dcterms:created>
  <dcterms:modified xsi:type="dcterms:W3CDTF">2025-02-19T07:51:06Z</dcterms:modified>
</cp:coreProperties>
</file>