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63" r:id="rId2"/>
    <p:sldId id="287" r:id="rId3"/>
    <p:sldId id="338" r:id="rId4"/>
    <p:sldId id="339" r:id="rId5"/>
    <p:sldId id="342" r:id="rId6"/>
    <p:sldId id="343" r:id="rId7"/>
    <p:sldId id="340" r:id="rId8"/>
    <p:sldId id="347" r:id="rId9"/>
    <p:sldId id="345" r:id="rId10"/>
    <p:sldId id="346" r:id="rId11"/>
    <p:sldId id="341" r:id="rId12"/>
    <p:sldId id="319" r:id="rId13"/>
    <p:sldId id="318" r:id="rId14"/>
    <p:sldId id="320" r:id="rId15"/>
    <p:sldId id="321" r:id="rId16"/>
    <p:sldId id="328" r:id="rId17"/>
    <p:sldId id="337" r:id="rId18"/>
    <p:sldId id="325" r:id="rId19"/>
    <p:sldId id="348" r:id="rId20"/>
    <p:sldId id="329" r:id="rId21"/>
    <p:sldId id="330" r:id="rId22"/>
    <p:sldId id="323" r:id="rId23"/>
    <p:sldId id="331" r:id="rId24"/>
    <p:sldId id="332" r:id="rId25"/>
    <p:sldId id="333" r:id="rId26"/>
    <p:sldId id="336" r:id="rId27"/>
    <p:sldId id="334" r:id="rId28"/>
    <p:sldId id="335" r:id="rId29"/>
    <p:sldId id="266" r:id="rId3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14" y="57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027793-9EE3-4016-A905-B6C26769FCA7}" type="doc">
      <dgm:prSet loTypeId="urn:microsoft.com/office/officeart/2005/8/layout/venn1" loCatId="relationship" qsTypeId="urn:microsoft.com/office/officeart/2005/8/quickstyle/simple5" qsCatId="simple" csTypeId="urn:microsoft.com/office/officeart/2005/8/colors/colorful5" csCatId="colorful"/>
      <dgm:spPr/>
      <dgm:t>
        <a:bodyPr/>
        <a:lstStyle/>
        <a:p>
          <a:endParaRPr lang="cs-CZ"/>
        </a:p>
      </dgm:t>
    </dgm:pt>
    <dgm:pt modelId="{5B30C488-CAB8-4E0F-BC8B-3493C035711A}">
      <dgm:prSet/>
      <dgm:spPr/>
      <dgm:t>
        <a:bodyPr/>
        <a:lstStyle/>
        <a:p>
          <a:pPr rtl="0"/>
          <a:r>
            <a:rPr lang="cs-CZ" i="1" dirty="0" smtClean="0"/>
            <a:t>relevantnost (do jaké míry jsou významné pro daný účel),</a:t>
          </a:r>
          <a:endParaRPr lang="cs-CZ" dirty="0"/>
        </a:p>
      </dgm:t>
    </dgm:pt>
    <dgm:pt modelId="{B3FC8936-557E-4A23-9966-B45DEE449AFE}" type="parTrans" cxnId="{C650FE76-944D-4C18-AF9D-E8EAE4002964}">
      <dgm:prSet/>
      <dgm:spPr/>
      <dgm:t>
        <a:bodyPr/>
        <a:lstStyle/>
        <a:p>
          <a:endParaRPr lang="cs-CZ"/>
        </a:p>
      </dgm:t>
    </dgm:pt>
    <dgm:pt modelId="{3989EF0A-B108-4D4C-BF8A-16D06D2EDB9F}" type="sibTrans" cxnId="{C650FE76-944D-4C18-AF9D-E8EAE4002964}">
      <dgm:prSet/>
      <dgm:spPr/>
      <dgm:t>
        <a:bodyPr/>
        <a:lstStyle/>
        <a:p>
          <a:endParaRPr lang="cs-CZ"/>
        </a:p>
      </dgm:t>
    </dgm:pt>
    <dgm:pt modelId="{6DE5D30C-829A-4CC4-B8B8-ADE59C26E305}">
      <dgm:prSet/>
      <dgm:spPr/>
      <dgm:t>
        <a:bodyPr/>
        <a:lstStyle/>
        <a:p>
          <a:pPr rtl="0"/>
          <a:r>
            <a:rPr lang="cs-CZ" i="1" dirty="0" smtClean="0"/>
            <a:t>aktuálnost,</a:t>
          </a:r>
          <a:endParaRPr lang="cs-CZ" dirty="0"/>
        </a:p>
      </dgm:t>
    </dgm:pt>
    <dgm:pt modelId="{B62A2987-885D-4B73-AB6F-FBAD4FBEB724}" type="parTrans" cxnId="{D8D20B6E-98FA-4603-8E2C-4583AFFD3BE1}">
      <dgm:prSet/>
      <dgm:spPr/>
      <dgm:t>
        <a:bodyPr/>
        <a:lstStyle/>
        <a:p>
          <a:endParaRPr lang="cs-CZ"/>
        </a:p>
      </dgm:t>
    </dgm:pt>
    <dgm:pt modelId="{43613159-0BC8-49E8-8DC2-AD2AE8965011}" type="sibTrans" cxnId="{D8D20B6E-98FA-4603-8E2C-4583AFFD3BE1}">
      <dgm:prSet/>
      <dgm:spPr/>
      <dgm:t>
        <a:bodyPr/>
        <a:lstStyle/>
        <a:p>
          <a:endParaRPr lang="cs-CZ"/>
        </a:p>
      </dgm:t>
    </dgm:pt>
    <dgm:pt modelId="{56AE1836-6B35-4253-B720-4DDF5A2BBD88}">
      <dgm:prSet/>
      <dgm:spPr/>
      <dgm:t>
        <a:bodyPr/>
        <a:lstStyle/>
        <a:p>
          <a:pPr rtl="0"/>
          <a:r>
            <a:rPr lang="cs-CZ" i="1" dirty="0" smtClean="0"/>
            <a:t>přesnost,</a:t>
          </a:r>
          <a:endParaRPr lang="cs-CZ" dirty="0"/>
        </a:p>
      </dgm:t>
    </dgm:pt>
    <dgm:pt modelId="{485EB4BB-45E8-4393-B4FE-AFA9C13DB184}" type="parTrans" cxnId="{CE6586E1-09A1-484F-B2C4-6C69CFB04A22}">
      <dgm:prSet/>
      <dgm:spPr/>
      <dgm:t>
        <a:bodyPr/>
        <a:lstStyle/>
        <a:p>
          <a:endParaRPr lang="cs-CZ"/>
        </a:p>
      </dgm:t>
    </dgm:pt>
    <dgm:pt modelId="{98B4326B-2DFF-4E4D-9EB9-37036539A607}" type="sibTrans" cxnId="{CE6586E1-09A1-484F-B2C4-6C69CFB04A22}">
      <dgm:prSet/>
      <dgm:spPr/>
      <dgm:t>
        <a:bodyPr/>
        <a:lstStyle/>
        <a:p>
          <a:endParaRPr lang="cs-CZ"/>
        </a:p>
      </dgm:t>
    </dgm:pt>
    <dgm:pt modelId="{9733F80F-1830-425C-B803-30AAEE0A184A}">
      <dgm:prSet/>
      <dgm:spPr/>
      <dgm:t>
        <a:bodyPr/>
        <a:lstStyle/>
        <a:p>
          <a:pPr rtl="0"/>
          <a:r>
            <a:rPr lang="cs-CZ" i="1" dirty="0" smtClean="0"/>
            <a:t>úplnost (jsou li kompletní),</a:t>
          </a:r>
          <a:endParaRPr lang="cs-CZ" dirty="0"/>
        </a:p>
      </dgm:t>
    </dgm:pt>
    <dgm:pt modelId="{1B3E0163-1031-48EA-B4A0-5F2D90D51DCD}" type="parTrans" cxnId="{8231F92E-4D8E-46BD-9BC7-8680E173149F}">
      <dgm:prSet/>
      <dgm:spPr/>
      <dgm:t>
        <a:bodyPr/>
        <a:lstStyle/>
        <a:p>
          <a:endParaRPr lang="cs-CZ"/>
        </a:p>
      </dgm:t>
    </dgm:pt>
    <dgm:pt modelId="{111A2E9C-913D-4A50-BBA4-5F0F418D3E13}" type="sibTrans" cxnId="{8231F92E-4D8E-46BD-9BC7-8680E173149F}">
      <dgm:prSet/>
      <dgm:spPr/>
      <dgm:t>
        <a:bodyPr/>
        <a:lstStyle/>
        <a:p>
          <a:endParaRPr lang="cs-CZ"/>
        </a:p>
      </dgm:t>
    </dgm:pt>
    <dgm:pt modelId="{52A83CD7-1BC1-4244-8BC2-196A579051E7}">
      <dgm:prSet/>
      <dgm:spPr/>
      <dgm:t>
        <a:bodyPr/>
        <a:lstStyle/>
        <a:p>
          <a:pPr rtl="0"/>
          <a:r>
            <a:rPr lang="cs-CZ" i="1" dirty="0" smtClean="0"/>
            <a:t>podrobnost (jak postihují detaily),</a:t>
          </a:r>
          <a:endParaRPr lang="cs-CZ" dirty="0"/>
        </a:p>
      </dgm:t>
    </dgm:pt>
    <dgm:pt modelId="{13832E44-C95F-4999-A3CC-EEE8B2A76C7C}" type="parTrans" cxnId="{EAC35CAA-22C3-46FF-A15D-0A1E53F7D102}">
      <dgm:prSet/>
      <dgm:spPr/>
      <dgm:t>
        <a:bodyPr/>
        <a:lstStyle/>
        <a:p>
          <a:endParaRPr lang="cs-CZ"/>
        </a:p>
      </dgm:t>
    </dgm:pt>
    <dgm:pt modelId="{F8B43064-37C4-4484-8BC9-610C8C588BA8}" type="sibTrans" cxnId="{EAC35CAA-22C3-46FF-A15D-0A1E53F7D102}">
      <dgm:prSet/>
      <dgm:spPr/>
      <dgm:t>
        <a:bodyPr/>
        <a:lstStyle/>
        <a:p>
          <a:endParaRPr lang="cs-CZ"/>
        </a:p>
      </dgm:t>
    </dgm:pt>
    <dgm:pt modelId="{3BCB8E13-B767-4304-8971-BD02B5C1A15A}">
      <dgm:prSet/>
      <dgm:spPr/>
      <dgm:t>
        <a:bodyPr/>
        <a:lstStyle/>
        <a:p>
          <a:pPr rtl="0"/>
          <a:r>
            <a:rPr lang="cs-CZ" i="1" dirty="0" smtClean="0"/>
            <a:t>správnost, pravdivost,</a:t>
          </a:r>
          <a:endParaRPr lang="cs-CZ" dirty="0"/>
        </a:p>
      </dgm:t>
    </dgm:pt>
    <dgm:pt modelId="{A82CB7DD-6C3B-4E43-8EFD-01F129D000D7}" type="parTrans" cxnId="{9F857EF3-E0AC-44B4-B298-195E3BFB67A1}">
      <dgm:prSet/>
      <dgm:spPr/>
      <dgm:t>
        <a:bodyPr/>
        <a:lstStyle/>
        <a:p>
          <a:endParaRPr lang="cs-CZ"/>
        </a:p>
      </dgm:t>
    </dgm:pt>
    <dgm:pt modelId="{4578A470-001B-472D-860F-58AB0076B1B4}" type="sibTrans" cxnId="{9F857EF3-E0AC-44B4-B298-195E3BFB67A1}">
      <dgm:prSet/>
      <dgm:spPr/>
      <dgm:t>
        <a:bodyPr/>
        <a:lstStyle/>
        <a:p>
          <a:endParaRPr lang="cs-CZ"/>
        </a:p>
      </dgm:t>
    </dgm:pt>
    <dgm:pt modelId="{2E3076C9-4640-4338-92EE-110427C91676}">
      <dgm:prSet/>
      <dgm:spPr/>
      <dgm:t>
        <a:bodyPr/>
        <a:lstStyle/>
        <a:p>
          <a:pPr rtl="0"/>
          <a:r>
            <a:rPr lang="cs-CZ" i="1" dirty="0" smtClean="0"/>
            <a:t>spolehlivost (zda zdroje informací jsou dostatečně spolehlivé).</a:t>
          </a:r>
          <a:endParaRPr lang="cs-CZ" dirty="0"/>
        </a:p>
      </dgm:t>
    </dgm:pt>
    <dgm:pt modelId="{B6007A33-09B8-4E5A-9F8C-BFBFCABEBA0A}" type="parTrans" cxnId="{4F72C84F-654C-4A41-8ADF-E6FD8F2F8ABA}">
      <dgm:prSet/>
      <dgm:spPr/>
      <dgm:t>
        <a:bodyPr/>
        <a:lstStyle/>
        <a:p>
          <a:endParaRPr lang="cs-CZ"/>
        </a:p>
      </dgm:t>
    </dgm:pt>
    <dgm:pt modelId="{C70E23C3-35FC-4EC2-8579-5ABB245CB633}" type="sibTrans" cxnId="{4F72C84F-654C-4A41-8ADF-E6FD8F2F8ABA}">
      <dgm:prSet/>
      <dgm:spPr/>
      <dgm:t>
        <a:bodyPr/>
        <a:lstStyle/>
        <a:p>
          <a:endParaRPr lang="cs-CZ"/>
        </a:p>
      </dgm:t>
    </dgm:pt>
    <dgm:pt modelId="{031DC30C-AF63-4236-B2DA-A912664F2EDD}" type="pres">
      <dgm:prSet presAssocID="{63027793-9EE3-4016-A905-B6C26769FCA7}" presName="compositeShape" presStyleCnt="0">
        <dgm:presLayoutVars>
          <dgm:chMax val="7"/>
          <dgm:dir/>
          <dgm:resizeHandles val="exact"/>
        </dgm:presLayoutVars>
      </dgm:prSet>
      <dgm:spPr/>
      <dgm:t>
        <a:bodyPr/>
        <a:lstStyle/>
        <a:p>
          <a:endParaRPr lang="cs-CZ"/>
        </a:p>
      </dgm:t>
    </dgm:pt>
    <dgm:pt modelId="{C8372C9F-ED76-46AD-B9BD-A22422A9CF7C}" type="pres">
      <dgm:prSet presAssocID="{5B30C488-CAB8-4E0F-BC8B-3493C035711A}" presName="circ1" presStyleLbl="vennNode1" presStyleIdx="0" presStyleCnt="7"/>
      <dgm:spPr/>
    </dgm:pt>
    <dgm:pt modelId="{FF3FCC6F-6E96-4603-B2B8-3C02CDE52E5E}" type="pres">
      <dgm:prSet presAssocID="{5B30C488-CAB8-4E0F-BC8B-3493C035711A}" presName="circ1Tx" presStyleLbl="revTx" presStyleIdx="0" presStyleCnt="0">
        <dgm:presLayoutVars>
          <dgm:chMax val="0"/>
          <dgm:chPref val="0"/>
          <dgm:bulletEnabled val="1"/>
        </dgm:presLayoutVars>
      </dgm:prSet>
      <dgm:spPr/>
      <dgm:t>
        <a:bodyPr/>
        <a:lstStyle/>
        <a:p>
          <a:endParaRPr lang="cs-CZ"/>
        </a:p>
      </dgm:t>
    </dgm:pt>
    <dgm:pt modelId="{0A3E5C9B-8C7B-4074-AA41-3491CDAE25F4}" type="pres">
      <dgm:prSet presAssocID="{6DE5D30C-829A-4CC4-B8B8-ADE59C26E305}" presName="circ2" presStyleLbl="vennNode1" presStyleIdx="1" presStyleCnt="7"/>
      <dgm:spPr/>
    </dgm:pt>
    <dgm:pt modelId="{E809A5C8-8ADA-4AAE-9816-E06BA21E54C1}" type="pres">
      <dgm:prSet presAssocID="{6DE5D30C-829A-4CC4-B8B8-ADE59C26E305}" presName="circ2Tx" presStyleLbl="revTx" presStyleIdx="0" presStyleCnt="0">
        <dgm:presLayoutVars>
          <dgm:chMax val="0"/>
          <dgm:chPref val="0"/>
          <dgm:bulletEnabled val="1"/>
        </dgm:presLayoutVars>
      </dgm:prSet>
      <dgm:spPr/>
      <dgm:t>
        <a:bodyPr/>
        <a:lstStyle/>
        <a:p>
          <a:endParaRPr lang="cs-CZ"/>
        </a:p>
      </dgm:t>
    </dgm:pt>
    <dgm:pt modelId="{5FCA5DC3-BAA8-48D1-9183-87453D7A9BE6}" type="pres">
      <dgm:prSet presAssocID="{56AE1836-6B35-4253-B720-4DDF5A2BBD88}" presName="circ3" presStyleLbl="vennNode1" presStyleIdx="2" presStyleCnt="7"/>
      <dgm:spPr/>
    </dgm:pt>
    <dgm:pt modelId="{E10A788B-A95D-4EC5-AE7B-9F7E402539CF}" type="pres">
      <dgm:prSet presAssocID="{56AE1836-6B35-4253-B720-4DDF5A2BBD88}" presName="circ3Tx" presStyleLbl="revTx" presStyleIdx="0" presStyleCnt="0">
        <dgm:presLayoutVars>
          <dgm:chMax val="0"/>
          <dgm:chPref val="0"/>
          <dgm:bulletEnabled val="1"/>
        </dgm:presLayoutVars>
      </dgm:prSet>
      <dgm:spPr/>
      <dgm:t>
        <a:bodyPr/>
        <a:lstStyle/>
        <a:p>
          <a:endParaRPr lang="cs-CZ"/>
        </a:p>
      </dgm:t>
    </dgm:pt>
    <dgm:pt modelId="{1AD026E0-9341-4D07-9FCF-94E899F90E4D}" type="pres">
      <dgm:prSet presAssocID="{9733F80F-1830-425C-B803-30AAEE0A184A}" presName="circ4" presStyleLbl="vennNode1" presStyleIdx="3" presStyleCnt="7"/>
      <dgm:spPr/>
    </dgm:pt>
    <dgm:pt modelId="{97428EC9-579C-4A31-A35C-5B7AA209EE20}" type="pres">
      <dgm:prSet presAssocID="{9733F80F-1830-425C-B803-30AAEE0A184A}" presName="circ4Tx" presStyleLbl="revTx" presStyleIdx="0" presStyleCnt="0">
        <dgm:presLayoutVars>
          <dgm:chMax val="0"/>
          <dgm:chPref val="0"/>
          <dgm:bulletEnabled val="1"/>
        </dgm:presLayoutVars>
      </dgm:prSet>
      <dgm:spPr/>
      <dgm:t>
        <a:bodyPr/>
        <a:lstStyle/>
        <a:p>
          <a:endParaRPr lang="cs-CZ"/>
        </a:p>
      </dgm:t>
    </dgm:pt>
    <dgm:pt modelId="{36B12935-BAA3-4773-87B9-586D3F9D8D90}" type="pres">
      <dgm:prSet presAssocID="{52A83CD7-1BC1-4244-8BC2-196A579051E7}" presName="circ5" presStyleLbl="vennNode1" presStyleIdx="4" presStyleCnt="7"/>
      <dgm:spPr/>
    </dgm:pt>
    <dgm:pt modelId="{6DF89FFA-62F0-4BAB-8AFA-87CFFAA1D125}" type="pres">
      <dgm:prSet presAssocID="{52A83CD7-1BC1-4244-8BC2-196A579051E7}" presName="circ5Tx" presStyleLbl="revTx" presStyleIdx="0" presStyleCnt="0">
        <dgm:presLayoutVars>
          <dgm:chMax val="0"/>
          <dgm:chPref val="0"/>
          <dgm:bulletEnabled val="1"/>
        </dgm:presLayoutVars>
      </dgm:prSet>
      <dgm:spPr/>
      <dgm:t>
        <a:bodyPr/>
        <a:lstStyle/>
        <a:p>
          <a:endParaRPr lang="cs-CZ"/>
        </a:p>
      </dgm:t>
    </dgm:pt>
    <dgm:pt modelId="{E931F975-2FA0-4E1C-92C5-C950C5A08C0B}" type="pres">
      <dgm:prSet presAssocID="{3BCB8E13-B767-4304-8971-BD02B5C1A15A}" presName="circ6" presStyleLbl="vennNode1" presStyleIdx="5" presStyleCnt="7"/>
      <dgm:spPr/>
    </dgm:pt>
    <dgm:pt modelId="{DBAD67AE-308A-422F-AC64-3AE88DC22CF8}" type="pres">
      <dgm:prSet presAssocID="{3BCB8E13-B767-4304-8971-BD02B5C1A15A}" presName="circ6Tx" presStyleLbl="revTx" presStyleIdx="0" presStyleCnt="0">
        <dgm:presLayoutVars>
          <dgm:chMax val="0"/>
          <dgm:chPref val="0"/>
          <dgm:bulletEnabled val="1"/>
        </dgm:presLayoutVars>
      </dgm:prSet>
      <dgm:spPr/>
      <dgm:t>
        <a:bodyPr/>
        <a:lstStyle/>
        <a:p>
          <a:endParaRPr lang="cs-CZ"/>
        </a:p>
      </dgm:t>
    </dgm:pt>
    <dgm:pt modelId="{D263C9AD-534F-4D69-946C-915DE851FF32}" type="pres">
      <dgm:prSet presAssocID="{2E3076C9-4640-4338-92EE-110427C91676}" presName="circ7" presStyleLbl="vennNode1" presStyleIdx="6" presStyleCnt="7"/>
      <dgm:spPr/>
    </dgm:pt>
    <dgm:pt modelId="{CE659B64-9B7E-48A8-B72E-92070190E1DC}" type="pres">
      <dgm:prSet presAssocID="{2E3076C9-4640-4338-92EE-110427C91676}" presName="circ7Tx" presStyleLbl="revTx" presStyleIdx="0" presStyleCnt="0">
        <dgm:presLayoutVars>
          <dgm:chMax val="0"/>
          <dgm:chPref val="0"/>
          <dgm:bulletEnabled val="1"/>
        </dgm:presLayoutVars>
      </dgm:prSet>
      <dgm:spPr/>
      <dgm:t>
        <a:bodyPr/>
        <a:lstStyle/>
        <a:p>
          <a:endParaRPr lang="cs-CZ"/>
        </a:p>
      </dgm:t>
    </dgm:pt>
  </dgm:ptLst>
  <dgm:cxnLst>
    <dgm:cxn modelId="{EAC35CAA-22C3-46FF-A15D-0A1E53F7D102}" srcId="{63027793-9EE3-4016-A905-B6C26769FCA7}" destId="{52A83CD7-1BC1-4244-8BC2-196A579051E7}" srcOrd="4" destOrd="0" parTransId="{13832E44-C95F-4999-A3CC-EEE8B2A76C7C}" sibTransId="{F8B43064-37C4-4484-8BC9-610C8C588BA8}"/>
    <dgm:cxn modelId="{02E94361-3229-4878-AC7E-AC9D0EB1BBEF}" type="presOf" srcId="{9733F80F-1830-425C-B803-30AAEE0A184A}" destId="{97428EC9-579C-4A31-A35C-5B7AA209EE20}" srcOrd="0" destOrd="0" presId="urn:microsoft.com/office/officeart/2005/8/layout/venn1"/>
    <dgm:cxn modelId="{3B083084-1697-44A4-B273-A15BDD1C108A}" type="presOf" srcId="{52A83CD7-1BC1-4244-8BC2-196A579051E7}" destId="{6DF89FFA-62F0-4BAB-8AFA-87CFFAA1D125}" srcOrd="0" destOrd="0" presId="urn:microsoft.com/office/officeart/2005/8/layout/venn1"/>
    <dgm:cxn modelId="{4F72C84F-654C-4A41-8ADF-E6FD8F2F8ABA}" srcId="{63027793-9EE3-4016-A905-B6C26769FCA7}" destId="{2E3076C9-4640-4338-92EE-110427C91676}" srcOrd="6" destOrd="0" parTransId="{B6007A33-09B8-4E5A-9F8C-BFBFCABEBA0A}" sibTransId="{C70E23C3-35FC-4EC2-8579-5ABB245CB633}"/>
    <dgm:cxn modelId="{D8D20B6E-98FA-4603-8E2C-4583AFFD3BE1}" srcId="{63027793-9EE3-4016-A905-B6C26769FCA7}" destId="{6DE5D30C-829A-4CC4-B8B8-ADE59C26E305}" srcOrd="1" destOrd="0" parTransId="{B62A2987-885D-4B73-AB6F-FBAD4FBEB724}" sibTransId="{43613159-0BC8-49E8-8DC2-AD2AE8965011}"/>
    <dgm:cxn modelId="{168AAE80-950C-4DF9-AC4F-CFEA4048D300}" type="presOf" srcId="{2E3076C9-4640-4338-92EE-110427C91676}" destId="{CE659B64-9B7E-48A8-B72E-92070190E1DC}" srcOrd="0" destOrd="0" presId="urn:microsoft.com/office/officeart/2005/8/layout/venn1"/>
    <dgm:cxn modelId="{20F1724E-FFE8-4E6C-87A7-19F4C79490F0}" type="presOf" srcId="{63027793-9EE3-4016-A905-B6C26769FCA7}" destId="{031DC30C-AF63-4236-B2DA-A912664F2EDD}" srcOrd="0" destOrd="0" presId="urn:microsoft.com/office/officeart/2005/8/layout/venn1"/>
    <dgm:cxn modelId="{8231F92E-4D8E-46BD-9BC7-8680E173149F}" srcId="{63027793-9EE3-4016-A905-B6C26769FCA7}" destId="{9733F80F-1830-425C-B803-30AAEE0A184A}" srcOrd="3" destOrd="0" parTransId="{1B3E0163-1031-48EA-B4A0-5F2D90D51DCD}" sibTransId="{111A2E9C-913D-4A50-BBA4-5F0F418D3E13}"/>
    <dgm:cxn modelId="{CE6586E1-09A1-484F-B2C4-6C69CFB04A22}" srcId="{63027793-9EE3-4016-A905-B6C26769FCA7}" destId="{56AE1836-6B35-4253-B720-4DDF5A2BBD88}" srcOrd="2" destOrd="0" parTransId="{485EB4BB-45E8-4393-B4FE-AFA9C13DB184}" sibTransId="{98B4326B-2DFF-4E4D-9EB9-37036539A607}"/>
    <dgm:cxn modelId="{9F857EF3-E0AC-44B4-B298-195E3BFB67A1}" srcId="{63027793-9EE3-4016-A905-B6C26769FCA7}" destId="{3BCB8E13-B767-4304-8971-BD02B5C1A15A}" srcOrd="5" destOrd="0" parTransId="{A82CB7DD-6C3B-4E43-8EFD-01F129D000D7}" sibTransId="{4578A470-001B-472D-860F-58AB0076B1B4}"/>
    <dgm:cxn modelId="{918F6FDE-E0FC-4852-A895-CDED1766BE3C}" type="presOf" srcId="{3BCB8E13-B767-4304-8971-BD02B5C1A15A}" destId="{DBAD67AE-308A-422F-AC64-3AE88DC22CF8}" srcOrd="0" destOrd="0" presId="urn:microsoft.com/office/officeart/2005/8/layout/venn1"/>
    <dgm:cxn modelId="{0B4989B9-78BF-4E99-AAED-F50FA9DF37D8}" type="presOf" srcId="{5B30C488-CAB8-4E0F-BC8B-3493C035711A}" destId="{FF3FCC6F-6E96-4603-B2B8-3C02CDE52E5E}" srcOrd="0" destOrd="0" presId="urn:microsoft.com/office/officeart/2005/8/layout/venn1"/>
    <dgm:cxn modelId="{0C929C75-5A36-42F0-AC13-865271511D3F}" type="presOf" srcId="{6DE5D30C-829A-4CC4-B8B8-ADE59C26E305}" destId="{E809A5C8-8ADA-4AAE-9816-E06BA21E54C1}" srcOrd="0" destOrd="0" presId="urn:microsoft.com/office/officeart/2005/8/layout/venn1"/>
    <dgm:cxn modelId="{C650FE76-944D-4C18-AF9D-E8EAE4002964}" srcId="{63027793-9EE3-4016-A905-B6C26769FCA7}" destId="{5B30C488-CAB8-4E0F-BC8B-3493C035711A}" srcOrd="0" destOrd="0" parTransId="{B3FC8936-557E-4A23-9966-B45DEE449AFE}" sibTransId="{3989EF0A-B108-4D4C-BF8A-16D06D2EDB9F}"/>
    <dgm:cxn modelId="{D059D5D7-D59C-456E-B1DC-7C998C7451A2}" type="presOf" srcId="{56AE1836-6B35-4253-B720-4DDF5A2BBD88}" destId="{E10A788B-A95D-4EC5-AE7B-9F7E402539CF}" srcOrd="0" destOrd="0" presId="urn:microsoft.com/office/officeart/2005/8/layout/venn1"/>
    <dgm:cxn modelId="{F0D3D9E4-1B2F-44EA-8A38-04C4204E3F14}" type="presParOf" srcId="{031DC30C-AF63-4236-B2DA-A912664F2EDD}" destId="{C8372C9F-ED76-46AD-B9BD-A22422A9CF7C}" srcOrd="0" destOrd="0" presId="urn:microsoft.com/office/officeart/2005/8/layout/venn1"/>
    <dgm:cxn modelId="{67809AFA-8BF2-4BDE-854E-6231F6E89EEC}" type="presParOf" srcId="{031DC30C-AF63-4236-B2DA-A912664F2EDD}" destId="{FF3FCC6F-6E96-4603-B2B8-3C02CDE52E5E}" srcOrd="1" destOrd="0" presId="urn:microsoft.com/office/officeart/2005/8/layout/venn1"/>
    <dgm:cxn modelId="{0E180DE4-B6F7-42A9-AD6B-6E8FD1FCDCD3}" type="presParOf" srcId="{031DC30C-AF63-4236-B2DA-A912664F2EDD}" destId="{0A3E5C9B-8C7B-4074-AA41-3491CDAE25F4}" srcOrd="2" destOrd="0" presId="urn:microsoft.com/office/officeart/2005/8/layout/venn1"/>
    <dgm:cxn modelId="{AE8BAF18-8B7D-448D-AEB7-F333CB97EC45}" type="presParOf" srcId="{031DC30C-AF63-4236-B2DA-A912664F2EDD}" destId="{E809A5C8-8ADA-4AAE-9816-E06BA21E54C1}" srcOrd="3" destOrd="0" presId="urn:microsoft.com/office/officeart/2005/8/layout/venn1"/>
    <dgm:cxn modelId="{BF2B8B8C-59A4-4F84-A921-03096F9972AF}" type="presParOf" srcId="{031DC30C-AF63-4236-B2DA-A912664F2EDD}" destId="{5FCA5DC3-BAA8-48D1-9183-87453D7A9BE6}" srcOrd="4" destOrd="0" presId="urn:microsoft.com/office/officeart/2005/8/layout/venn1"/>
    <dgm:cxn modelId="{7F2CE378-DBB6-493B-A43F-5C9C7CD56857}" type="presParOf" srcId="{031DC30C-AF63-4236-B2DA-A912664F2EDD}" destId="{E10A788B-A95D-4EC5-AE7B-9F7E402539CF}" srcOrd="5" destOrd="0" presId="urn:microsoft.com/office/officeart/2005/8/layout/venn1"/>
    <dgm:cxn modelId="{04F38EF4-40B7-4372-BD12-F3B9D1182DDF}" type="presParOf" srcId="{031DC30C-AF63-4236-B2DA-A912664F2EDD}" destId="{1AD026E0-9341-4D07-9FCF-94E899F90E4D}" srcOrd="6" destOrd="0" presId="urn:microsoft.com/office/officeart/2005/8/layout/venn1"/>
    <dgm:cxn modelId="{8FD787E9-B0E4-4FF7-846E-CD642D6B6457}" type="presParOf" srcId="{031DC30C-AF63-4236-B2DA-A912664F2EDD}" destId="{97428EC9-579C-4A31-A35C-5B7AA209EE20}" srcOrd="7" destOrd="0" presId="urn:microsoft.com/office/officeart/2005/8/layout/venn1"/>
    <dgm:cxn modelId="{F47869A0-5911-4823-BCDB-BFF0CEA6B846}" type="presParOf" srcId="{031DC30C-AF63-4236-B2DA-A912664F2EDD}" destId="{36B12935-BAA3-4773-87B9-586D3F9D8D90}" srcOrd="8" destOrd="0" presId="urn:microsoft.com/office/officeart/2005/8/layout/venn1"/>
    <dgm:cxn modelId="{DCDABB1F-D459-4444-B404-E4ED1CE8AA1A}" type="presParOf" srcId="{031DC30C-AF63-4236-B2DA-A912664F2EDD}" destId="{6DF89FFA-62F0-4BAB-8AFA-87CFFAA1D125}" srcOrd="9" destOrd="0" presId="urn:microsoft.com/office/officeart/2005/8/layout/venn1"/>
    <dgm:cxn modelId="{A095D3A8-AC44-4713-B061-1DE72F962973}" type="presParOf" srcId="{031DC30C-AF63-4236-B2DA-A912664F2EDD}" destId="{E931F975-2FA0-4E1C-92C5-C950C5A08C0B}" srcOrd="10" destOrd="0" presId="urn:microsoft.com/office/officeart/2005/8/layout/venn1"/>
    <dgm:cxn modelId="{2F53DF3E-48BB-482D-8A02-10D0A95569C3}" type="presParOf" srcId="{031DC30C-AF63-4236-B2DA-A912664F2EDD}" destId="{DBAD67AE-308A-422F-AC64-3AE88DC22CF8}" srcOrd="11" destOrd="0" presId="urn:microsoft.com/office/officeart/2005/8/layout/venn1"/>
    <dgm:cxn modelId="{98B6F763-46A6-4110-9234-A09C1601D21B}" type="presParOf" srcId="{031DC30C-AF63-4236-B2DA-A912664F2EDD}" destId="{D263C9AD-534F-4D69-946C-915DE851FF32}" srcOrd="12" destOrd="0" presId="urn:microsoft.com/office/officeart/2005/8/layout/venn1"/>
    <dgm:cxn modelId="{B4A7782B-ABA0-428F-9918-1AD8B68928E0}" type="presParOf" srcId="{031DC30C-AF63-4236-B2DA-A912664F2EDD}" destId="{CE659B64-9B7E-48A8-B72E-92070190E1DC}" srcOrd="1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97E0714-3138-4535-88A7-5456CAD5C782}" type="doc">
      <dgm:prSet loTypeId="urn:microsoft.com/office/officeart/2005/8/layout/venn1" loCatId="relationship" qsTypeId="urn:microsoft.com/office/officeart/2005/8/quickstyle/3d2" qsCatId="3D" csTypeId="urn:microsoft.com/office/officeart/2005/8/colors/colorful5" csCatId="colorful"/>
      <dgm:spPr/>
      <dgm:t>
        <a:bodyPr/>
        <a:lstStyle/>
        <a:p>
          <a:endParaRPr lang="cs-CZ"/>
        </a:p>
      </dgm:t>
    </dgm:pt>
    <dgm:pt modelId="{B07167E9-A1BD-4C5C-8FDB-CDCACA545826}">
      <dgm:prSet/>
      <dgm:spPr/>
      <dgm:t>
        <a:bodyPr/>
        <a:lstStyle/>
        <a:p>
          <a:pPr rtl="0"/>
          <a:r>
            <a:rPr lang="cs-CZ" i="1" dirty="0" smtClean="0"/>
            <a:t>kompetentnost (zda informace byly předány správným osobám),</a:t>
          </a:r>
          <a:endParaRPr lang="cs-CZ" dirty="0"/>
        </a:p>
      </dgm:t>
    </dgm:pt>
    <dgm:pt modelId="{F2DFD583-EE57-4CCC-B7AE-F807F433AEC3}" type="parTrans" cxnId="{D6B131A8-9571-474E-BDC6-372BDB727F6F}">
      <dgm:prSet/>
      <dgm:spPr/>
      <dgm:t>
        <a:bodyPr/>
        <a:lstStyle/>
        <a:p>
          <a:endParaRPr lang="cs-CZ"/>
        </a:p>
      </dgm:t>
    </dgm:pt>
    <dgm:pt modelId="{E8A3D746-9FB9-4F2D-8CA7-8DAED828BC50}" type="sibTrans" cxnId="{D6B131A8-9571-474E-BDC6-372BDB727F6F}">
      <dgm:prSet/>
      <dgm:spPr/>
      <dgm:t>
        <a:bodyPr/>
        <a:lstStyle/>
        <a:p>
          <a:endParaRPr lang="cs-CZ"/>
        </a:p>
      </dgm:t>
    </dgm:pt>
    <dgm:pt modelId="{EBCB14A6-7190-4F41-B551-289B0FC2BFB0}">
      <dgm:prSet/>
      <dgm:spPr/>
      <dgm:t>
        <a:bodyPr/>
        <a:lstStyle/>
        <a:p>
          <a:pPr rtl="0"/>
          <a:r>
            <a:rPr lang="cs-CZ" i="1" dirty="0" smtClean="0"/>
            <a:t>včasnost (zda byly informace k dispozici v okamžiku jejich potřeby),</a:t>
          </a:r>
          <a:endParaRPr lang="cs-CZ" dirty="0"/>
        </a:p>
      </dgm:t>
    </dgm:pt>
    <dgm:pt modelId="{9F834BB2-2C68-4964-B9C7-093CC3D4706F}" type="parTrans" cxnId="{746C9644-2D8D-43DC-B498-3F0C2C45A9ED}">
      <dgm:prSet/>
      <dgm:spPr/>
      <dgm:t>
        <a:bodyPr/>
        <a:lstStyle/>
        <a:p>
          <a:endParaRPr lang="cs-CZ"/>
        </a:p>
      </dgm:t>
    </dgm:pt>
    <dgm:pt modelId="{3A8D1E2B-067D-4348-9DC8-0538C16324A2}" type="sibTrans" cxnId="{746C9644-2D8D-43DC-B498-3F0C2C45A9ED}">
      <dgm:prSet/>
      <dgm:spPr/>
      <dgm:t>
        <a:bodyPr/>
        <a:lstStyle/>
        <a:p>
          <a:endParaRPr lang="cs-CZ"/>
        </a:p>
      </dgm:t>
    </dgm:pt>
    <dgm:pt modelId="{E7F45E5B-0FC1-4BAB-BFE5-516D970087D9}">
      <dgm:prSet/>
      <dgm:spPr/>
      <dgm:t>
        <a:bodyPr/>
        <a:lstStyle/>
        <a:p>
          <a:pPr rtl="0"/>
          <a:r>
            <a:rPr lang="cs-CZ" i="1" dirty="0" smtClean="0"/>
            <a:t>srozumitelnost (zda byly informace vhodně prezentovány),</a:t>
          </a:r>
          <a:endParaRPr lang="cs-CZ" dirty="0"/>
        </a:p>
      </dgm:t>
    </dgm:pt>
    <dgm:pt modelId="{A127BC7D-A6F1-4606-BE1C-AA284D025BBA}" type="parTrans" cxnId="{0C2CC217-07CF-4445-BD5D-C74F72D2606F}">
      <dgm:prSet/>
      <dgm:spPr/>
      <dgm:t>
        <a:bodyPr/>
        <a:lstStyle/>
        <a:p>
          <a:endParaRPr lang="cs-CZ"/>
        </a:p>
      </dgm:t>
    </dgm:pt>
    <dgm:pt modelId="{1F38DF8F-4ABC-4A7F-9296-1BB51E47A9F7}" type="sibTrans" cxnId="{0C2CC217-07CF-4445-BD5D-C74F72D2606F}">
      <dgm:prSet/>
      <dgm:spPr/>
      <dgm:t>
        <a:bodyPr/>
        <a:lstStyle/>
        <a:p>
          <a:endParaRPr lang="cs-CZ"/>
        </a:p>
      </dgm:t>
    </dgm:pt>
    <dgm:pt modelId="{388DDF7F-C87C-4E5B-8673-1E16D1A2C27F}">
      <dgm:prSet/>
      <dgm:spPr/>
      <dgm:t>
        <a:bodyPr/>
        <a:lstStyle/>
        <a:p>
          <a:pPr rtl="0"/>
          <a:r>
            <a:rPr lang="cs-CZ" i="1" dirty="0" smtClean="0"/>
            <a:t>nákladová přiměřenost (zda náklady odpovídaly přínosům plynoucím z použití informací.</a:t>
          </a:r>
          <a:endParaRPr lang="cs-CZ" dirty="0"/>
        </a:p>
      </dgm:t>
    </dgm:pt>
    <dgm:pt modelId="{9EA3FEC4-76E9-4BEA-B272-05B5D0C20332}" type="parTrans" cxnId="{E46900A3-E66F-4A64-98FC-07775B47101C}">
      <dgm:prSet/>
      <dgm:spPr/>
      <dgm:t>
        <a:bodyPr/>
        <a:lstStyle/>
        <a:p>
          <a:endParaRPr lang="cs-CZ"/>
        </a:p>
      </dgm:t>
    </dgm:pt>
    <dgm:pt modelId="{E7BFBC55-DF92-4711-AA65-AA0D9F5C9E10}" type="sibTrans" cxnId="{E46900A3-E66F-4A64-98FC-07775B47101C}">
      <dgm:prSet/>
      <dgm:spPr/>
      <dgm:t>
        <a:bodyPr/>
        <a:lstStyle/>
        <a:p>
          <a:endParaRPr lang="cs-CZ"/>
        </a:p>
      </dgm:t>
    </dgm:pt>
    <dgm:pt modelId="{53C1B90E-73E2-45FA-A3E4-B8EF2D6CABD0}" type="pres">
      <dgm:prSet presAssocID="{697E0714-3138-4535-88A7-5456CAD5C782}" presName="compositeShape" presStyleCnt="0">
        <dgm:presLayoutVars>
          <dgm:chMax val="7"/>
          <dgm:dir/>
          <dgm:resizeHandles val="exact"/>
        </dgm:presLayoutVars>
      </dgm:prSet>
      <dgm:spPr/>
      <dgm:t>
        <a:bodyPr/>
        <a:lstStyle/>
        <a:p>
          <a:endParaRPr lang="cs-CZ"/>
        </a:p>
      </dgm:t>
    </dgm:pt>
    <dgm:pt modelId="{89FAF565-70A4-4B05-8108-4AEB758D67C1}" type="pres">
      <dgm:prSet presAssocID="{B07167E9-A1BD-4C5C-8FDB-CDCACA545826}" presName="circ1" presStyleLbl="vennNode1" presStyleIdx="0" presStyleCnt="4"/>
      <dgm:spPr/>
      <dgm:t>
        <a:bodyPr/>
        <a:lstStyle/>
        <a:p>
          <a:endParaRPr lang="cs-CZ"/>
        </a:p>
      </dgm:t>
    </dgm:pt>
    <dgm:pt modelId="{71CC09F3-EC4E-456B-A801-A1C127A38BA5}" type="pres">
      <dgm:prSet presAssocID="{B07167E9-A1BD-4C5C-8FDB-CDCACA545826}" presName="circ1Tx" presStyleLbl="revTx" presStyleIdx="0" presStyleCnt="0">
        <dgm:presLayoutVars>
          <dgm:chMax val="0"/>
          <dgm:chPref val="0"/>
          <dgm:bulletEnabled val="1"/>
        </dgm:presLayoutVars>
      </dgm:prSet>
      <dgm:spPr/>
      <dgm:t>
        <a:bodyPr/>
        <a:lstStyle/>
        <a:p>
          <a:endParaRPr lang="cs-CZ"/>
        </a:p>
      </dgm:t>
    </dgm:pt>
    <dgm:pt modelId="{C53E9EF3-5806-4991-B480-598FB23DE324}" type="pres">
      <dgm:prSet presAssocID="{EBCB14A6-7190-4F41-B551-289B0FC2BFB0}" presName="circ2" presStyleLbl="vennNode1" presStyleIdx="1" presStyleCnt="4"/>
      <dgm:spPr/>
      <dgm:t>
        <a:bodyPr/>
        <a:lstStyle/>
        <a:p>
          <a:endParaRPr lang="cs-CZ"/>
        </a:p>
      </dgm:t>
    </dgm:pt>
    <dgm:pt modelId="{C073A667-9852-4199-A5E4-F94B30A57B24}" type="pres">
      <dgm:prSet presAssocID="{EBCB14A6-7190-4F41-B551-289B0FC2BFB0}" presName="circ2Tx" presStyleLbl="revTx" presStyleIdx="0" presStyleCnt="0">
        <dgm:presLayoutVars>
          <dgm:chMax val="0"/>
          <dgm:chPref val="0"/>
          <dgm:bulletEnabled val="1"/>
        </dgm:presLayoutVars>
      </dgm:prSet>
      <dgm:spPr/>
      <dgm:t>
        <a:bodyPr/>
        <a:lstStyle/>
        <a:p>
          <a:endParaRPr lang="cs-CZ"/>
        </a:p>
      </dgm:t>
    </dgm:pt>
    <dgm:pt modelId="{ACE8A580-A791-48FD-A3E4-DD29D7B57F24}" type="pres">
      <dgm:prSet presAssocID="{E7F45E5B-0FC1-4BAB-BFE5-516D970087D9}" presName="circ3" presStyleLbl="vennNode1" presStyleIdx="2" presStyleCnt="4"/>
      <dgm:spPr/>
      <dgm:t>
        <a:bodyPr/>
        <a:lstStyle/>
        <a:p>
          <a:endParaRPr lang="cs-CZ"/>
        </a:p>
      </dgm:t>
    </dgm:pt>
    <dgm:pt modelId="{6A1C4CB8-776C-49ED-8CCA-B258D21ADEA7}" type="pres">
      <dgm:prSet presAssocID="{E7F45E5B-0FC1-4BAB-BFE5-516D970087D9}" presName="circ3Tx" presStyleLbl="revTx" presStyleIdx="0" presStyleCnt="0">
        <dgm:presLayoutVars>
          <dgm:chMax val="0"/>
          <dgm:chPref val="0"/>
          <dgm:bulletEnabled val="1"/>
        </dgm:presLayoutVars>
      </dgm:prSet>
      <dgm:spPr/>
      <dgm:t>
        <a:bodyPr/>
        <a:lstStyle/>
        <a:p>
          <a:endParaRPr lang="cs-CZ"/>
        </a:p>
      </dgm:t>
    </dgm:pt>
    <dgm:pt modelId="{99B9F276-A91F-4EE7-887F-EB4A65FA9BAA}" type="pres">
      <dgm:prSet presAssocID="{388DDF7F-C87C-4E5B-8673-1E16D1A2C27F}" presName="circ4" presStyleLbl="vennNode1" presStyleIdx="3" presStyleCnt="4"/>
      <dgm:spPr/>
      <dgm:t>
        <a:bodyPr/>
        <a:lstStyle/>
        <a:p>
          <a:endParaRPr lang="cs-CZ"/>
        </a:p>
      </dgm:t>
    </dgm:pt>
    <dgm:pt modelId="{6F4F6948-4B30-4DDA-889D-D23014ACA82E}" type="pres">
      <dgm:prSet presAssocID="{388DDF7F-C87C-4E5B-8673-1E16D1A2C27F}" presName="circ4Tx" presStyleLbl="revTx" presStyleIdx="0" presStyleCnt="0">
        <dgm:presLayoutVars>
          <dgm:chMax val="0"/>
          <dgm:chPref val="0"/>
          <dgm:bulletEnabled val="1"/>
        </dgm:presLayoutVars>
      </dgm:prSet>
      <dgm:spPr/>
      <dgm:t>
        <a:bodyPr/>
        <a:lstStyle/>
        <a:p>
          <a:endParaRPr lang="cs-CZ"/>
        </a:p>
      </dgm:t>
    </dgm:pt>
  </dgm:ptLst>
  <dgm:cxnLst>
    <dgm:cxn modelId="{D3D56CEC-708E-4FBB-8360-1850DFED9909}" type="presOf" srcId="{E7F45E5B-0FC1-4BAB-BFE5-516D970087D9}" destId="{ACE8A580-A791-48FD-A3E4-DD29D7B57F24}" srcOrd="0" destOrd="0" presId="urn:microsoft.com/office/officeart/2005/8/layout/venn1"/>
    <dgm:cxn modelId="{8B9A8372-FE4A-410E-AC6D-C17FBFAE8A5B}" type="presOf" srcId="{388DDF7F-C87C-4E5B-8673-1E16D1A2C27F}" destId="{99B9F276-A91F-4EE7-887F-EB4A65FA9BAA}" srcOrd="0" destOrd="0" presId="urn:microsoft.com/office/officeart/2005/8/layout/venn1"/>
    <dgm:cxn modelId="{746C9644-2D8D-43DC-B498-3F0C2C45A9ED}" srcId="{697E0714-3138-4535-88A7-5456CAD5C782}" destId="{EBCB14A6-7190-4F41-B551-289B0FC2BFB0}" srcOrd="1" destOrd="0" parTransId="{9F834BB2-2C68-4964-B9C7-093CC3D4706F}" sibTransId="{3A8D1E2B-067D-4348-9DC8-0538C16324A2}"/>
    <dgm:cxn modelId="{E46900A3-E66F-4A64-98FC-07775B47101C}" srcId="{697E0714-3138-4535-88A7-5456CAD5C782}" destId="{388DDF7F-C87C-4E5B-8673-1E16D1A2C27F}" srcOrd="3" destOrd="0" parTransId="{9EA3FEC4-76E9-4BEA-B272-05B5D0C20332}" sibTransId="{E7BFBC55-DF92-4711-AA65-AA0D9F5C9E10}"/>
    <dgm:cxn modelId="{D6B131A8-9571-474E-BDC6-372BDB727F6F}" srcId="{697E0714-3138-4535-88A7-5456CAD5C782}" destId="{B07167E9-A1BD-4C5C-8FDB-CDCACA545826}" srcOrd="0" destOrd="0" parTransId="{F2DFD583-EE57-4CCC-B7AE-F807F433AEC3}" sibTransId="{E8A3D746-9FB9-4F2D-8CA7-8DAED828BC50}"/>
    <dgm:cxn modelId="{0C2CC217-07CF-4445-BD5D-C74F72D2606F}" srcId="{697E0714-3138-4535-88A7-5456CAD5C782}" destId="{E7F45E5B-0FC1-4BAB-BFE5-516D970087D9}" srcOrd="2" destOrd="0" parTransId="{A127BC7D-A6F1-4606-BE1C-AA284D025BBA}" sibTransId="{1F38DF8F-4ABC-4A7F-9296-1BB51E47A9F7}"/>
    <dgm:cxn modelId="{F9B81645-6F03-4F12-AFA1-27FF2E065707}" type="presOf" srcId="{B07167E9-A1BD-4C5C-8FDB-CDCACA545826}" destId="{89FAF565-70A4-4B05-8108-4AEB758D67C1}" srcOrd="0" destOrd="0" presId="urn:microsoft.com/office/officeart/2005/8/layout/venn1"/>
    <dgm:cxn modelId="{3A073C14-61B6-46D9-8A95-18F8DF840CFA}" type="presOf" srcId="{EBCB14A6-7190-4F41-B551-289B0FC2BFB0}" destId="{C073A667-9852-4199-A5E4-F94B30A57B24}" srcOrd="1" destOrd="0" presId="urn:microsoft.com/office/officeart/2005/8/layout/venn1"/>
    <dgm:cxn modelId="{D6783014-69C8-44C5-9471-4474477B56F7}" type="presOf" srcId="{EBCB14A6-7190-4F41-B551-289B0FC2BFB0}" destId="{C53E9EF3-5806-4991-B480-598FB23DE324}" srcOrd="0" destOrd="0" presId="urn:microsoft.com/office/officeart/2005/8/layout/venn1"/>
    <dgm:cxn modelId="{FDE39BCD-99EB-469C-A88F-2C5616D6D864}" type="presOf" srcId="{B07167E9-A1BD-4C5C-8FDB-CDCACA545826}" destId="{71CC09F3-EC4E-456B-A801-A1C127A38BA5}" srcOrd="1" destOrd="0" presId="urn:microsoft.com/office/officeart/2005/8/layout/venn1"/>
    <dgm:cxn modelId="{AF64592D-4347-43A6-B0B6-20D496C2B9F0}" type="presOf" srcId="{388DDF7F-C87C-4E5B-8673-1E16D1A2C27F}" destId="{6F4F6948-4B30-4DDA-889D-D23014ACA82E}" srcOrd="1" destOrd="0" presId="urn:microsoft.com/office/officeart/2005/8/layout/venn1"/>
    <dgm:cxn modelId="{E8E744EE-E250-45AB-B271-4DFD64DC649C}" type="presOf" srcId="{E7F45E5B-0FC1-4BAB-BFE5-516D970087D9}" destId="{6A1C4CB8-776C-49ED-8CCA-B258D21ADEA7}" srcOrd="1" destOrd="0" presId="urn:microsoft.com/office/officeart/2005/8/layout/venn1"/>
    <dgm:cxn modelId="{4BAABF51-0DD0-46B5-A23B-F3D0CBE59F2B}" type="presOf" srcId="{697E0714-3138-4535-88A7-5456CAD5C782}" destId="{53C1B90E-73E2-45FA-A3E4-B8EF2D6CABD0}" srcOrd="0" destOrd="0" presId="urn:microsoft.com/office/officeart/2005/8/layout/venn1"/>
    <dgm:cxn modelId="{6F057997-E44E-436B-80E8-C4249526E86E}" type="presParOf" srcId="{53C1B90E-73E2-45FA-A3E4-B8EF2D6CABD0}" destId="{89FAF565-70A4-4B05-8108-4AEB758D67C1}" srcOrd="0" destOrd="0" presId="urn:microsoft.com/office/officeart/2005/8/layout/venn1"/>
    <dgm:cxn modelId="{E3163AFA-DB64-45B6-B0AC-D3687936DA01}" type="presParOf" srcId="{53C1B90E-73E2-45FA-A3E4-B8EF2D6CABD0}" destId="{71CC09F3-EC4E-456B-A801-A1C127A38BA5}" srcOrd="1" destOrd="0" presId="urn:microsoft.com/office/officeart/2005/8/layout/venn1"/>
    <dgm:cxn modelId="{14DAF02A-CE70-40E0-885C-A1E179BA308D}" type="presParOf" srcId="{53C1B90E-73E2-45FA-A3E4-B8EF2D6CABD0}" destId="{C53E9EF3-5806-4991-B480-598FB23DE324}" srcOrd="2" destOrd="0" presId="urn:microsoft.com/office/officeart/2005/8/layout/venn1"/>
    <dgm:cxn modelId="{C85160FF-3FFE-4776-B596-928B76790117}" type="presParOf" srcId="{53C1B90E-73E2-45FA-A3E4-B8EF2D6CABD0}" destId="{C073A667-9852-4199-A5E4-F94B30A57B24}" srcOrd="3" destOrd="0" presId="urn:microsoft.com/office/officeart/2005/8/layout/venn1"/>
    <dgm:cxn modelId="{910DD105-8058-4BF4-B677-0C1B7E7AFA8E}" type="presParOf" srcId="{53C1B90E-73E2-45FA-A3E4-B8EF2D6CABD0}" destId="{ACE8A580-A791-48FD-A3E4-DD29D7B57F24}" srcOrd="4" destOrd="0" presId="urn:microsoft.com/office/officeart/2005/8/layout/venn1"/>
    <dgm:cxn modelId="{D7F5B27A-4660-4DC5-B20B-AE31EE95D98F}" type="presParOf" srcId="{53C1B90E-73E2-45FA-A3E4-B8EF2D6CABD0}" destId="{6A1C4CB8-776C-49ED-8CCA-B258D21ADEA7}" srcOrd="5" destOrd="0" presId="urn:microsoft.com/office/officeart/2005/8/layout/venn1"/>
    <dgm:cxn modelId="{39C4D9C3-D394-4FDB-86EF-1CCFB348540D}" type="presParOf" srcId="{53C1B90E-73E2-45FA-A3E4-B8EF2D6CABD0}" destId="{99B9F276-A91F-4EE7-887F-EB4A65FA9BAA}" srcOrd="6" destOrd="0" presId="urn:microsoft.com/office/officeart/2005/8/layout/venn1"/>
    <dgm:cxn modelId="{3337DAEA-3BB3-476F-847F-DF5D5BD93065}" type="presParOf" srcId="{53C1B90E-73E2-45FA-A3E4-B8EF2D6CABD0}" destId="{6F4F6948-4B30-4DDA-889D-D23014ACA82E}" srcOrd="7"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41F364-602B-46B6-91A9-1755A2725C16}" type="doc">
      <dgm:prSet loTypeId="urn:microsoft.com/office/officeart/2005/8/layout/pyramid1" loCatId="pyramid" qsTypeId="urn:microsoft.com/office/officeart/2005/8/quickstyle/3d2" qsCatId="3D" csTypeId="urn:microsoft.com/office/officeart/2005/8/colors/colorful5" csCatId="colorful" phldr="1"/>
      <dgm:spPr/>
      <dgm:t>
        <a:bodyPr/>
        <a:lstStyle/>
        <a:p>
          <a:endParaRPr lang="cs-CZ"/>
        </a:p>
      </dgm:t>
    </dgm:pt>
    <dgm:pt modelId="{01914558-5CE3-4056-9BF2-4E4F30201482}">
      <dgm:prSet/>
      <dgm:spPr/>
      <dgm:t>
        <a:bodyPr/>
        <a:lstStyle/>
        <a:p>
          <a:pPr rtl="0"/>
          <a:r>
            <a:rPr lang="cs-CZ" dirty="0" smtClean="0"/>
            <a:t>moudrost</a:t>
          </a:r>
          <a:endParaRPr lang="cs-CZ" dirty="0"/>
        </a:p>
      </dgm:t>
    </dgm:pt>
    <dgm:pt modelId="{E0AF95A1-F076-462A-BDDE-66FBEA6B5C36}" type="parTrans" cxnId="{B4A18FD4-3900-4DCC-AF34-7B140302B31D}">
      <dgm:prSet/>
      <dgm:spPr/>
      <dgm:t>
        <a:bodyPr/>
        <a:lstStyle/>
        <a:p>
          <a:endParaRPr lang="cs-CZ"/>
        </a:p>
      </dgm:t>
    </dgm:pt>
    <dgm:pt modelId="{65DADF17-A2F6-403D-BB65-8BCAFC9E51D7}" type="sibTrans" cxnId="{B4A18FD4-3900-4DCC-AF34-7B140302B31D}">
      <dgm:prSet/>
      <dgm:spPr/>
      <dgm:t>
        <a:bodyPr/>
        <a:lstStyle/>
        <a:p>
          <a:endParaRPr lang="cs-CZ"/>
        </a:p>
      </dgm:t>
    </dgm:pt>
    <dgm:pt modelId="{A3BF4181-B7E9-4280-A6C6-72B60E6D523D}">
      <dgm:prSet/>
      <dgm:spPr/>
      <dgm:t>
        <a:bodyPr/>
        <a:lstStyle/>
        <a:p>
          <a:pPr rtl="0"/>
          <a:r>
            <a:rPr lang="cs-CZ" dirty="0" smtClean="0"/>
            <a:t>znalosti</a:t>
          </a:r>
          <a:endParaRPr lang="cs-CZ" dirty="0"/>
        </a:p>
      </dgm:t>
    </dgm:pt>
    <dgm:pt modelId="{B0E85823-620D-404A-9F8D-042432917FAE}" type="parTrans" cxnId="{305763E1-3903-4252-A64E-49408A51F364}">
      <dgm:prSet/>
      <dgm:spPr/>
      <dgm:t>
        <a:bodyPr/>
        <a:lstStyle/>
        <a:p>
          <a:endParaRPr lang="cs-CZ"/>
        </a:p>
      </dgm:t>
    </dgm:pt>
    <dgm:pt modelId="{F799BB33-DF42-4D00-AFB4-9AAC68581764}" type="sibTrans" cxnId="{305763E1-3903-4252-A64E-49408A51F364}">
      <dgm:prSet/>
      <dgm:spPr/>
      <dgm:t>
        <a:bodyPr/>
        <a:lstStyle/>
        <a:p>
          <a:endParaRPr lang="cs-CZ"/>
        </a:p>
      </dgm:t>
    </dgm:pt>
    <dgm:pt modelId="{7CE2D561-E2A4-4CBA-B97A-B122662E8648}">
      <dgm:prSet/>
      <dgm:spPr/>
      <dgm:t>
        <a:bodyPr/>
        <a:lstStyle/>
        <a:p>
          <a:pPr rtl="0"/>
          <a:r>
            <a:rPr lang="cs-CZ" dirty="0" smtClean="0"/>
            <a:t>informace</a:t>
          </a:r>
          <a:endParaRPr lang="cs-CZ" dirty="0"/>
        </a:p>
      </dgm:t>
    </dgm:pt>
    <dgm:pt modelId="{037A86DB-06C1-4A98-8891-E99F55487AE4}" type="parTrans" cxnId="{9CFABA42-5982-4E80-926F-C9BEF51938A1}">
      <dgm:prSet/>
      <dgm:spPr/>
      <dgm:t>
        <a:bodyPr/>
        <a:lstStyle/>
        <a:p>
          <a:endParaRPr lang="cs-CZ"/>
        </a:p>
      </dgm:t>
    </dgm:pt>
    <dgm:pt modelId="{75EC3BBE-922C-4CD3-BDD9-11F8795D362D}" type="sibTrans" cxnId="{9CFABA42-5982-4E80-926F-C9BEF51938A1}">
      <dgm:prSet/>
      <dgm:spPr/>
      <dgm:t>
        <a:bodyPr/>
        <a:lstStyle/>
        <a:p>
          <a:endParaRPr lang="cs-CZ"/>
        </a:p>
      </dgm:t>
    </dgm:pt>
    <dgm:pt modelId="{DA6E3559-A4F3-4E2B-B909-2201F9F8A9F0}">
      <dgm:prSet/>
      <dgm:spPr/>
      <dgm:t>
        <a:bodyPr/>
        <a:lstStyle/>
        <a:p>
          <a:pPr rtl="0"/>
          <a:r>
            <a:rPr lang="cs-CZ" dirty="0" smtClean="0"/>
            <a:t>data</a:t>
          </a:r>
          <a:endParaRPr lang="cs-CZ" dirty="0"/>
        </a:p>
      </dgm:t>
    </dgm:pt>
    <dgm:pt modelId="{23AD269C-2137-47E2-A838-68EAF4BD8520}" type="parTrans" cxnId="{DFED7F9D-FA75-4D22-AF44-CD029B43C024}">
      <dgm:prSet/>
      <dgm:spPr/>
      <dgm:t>
        <a:bodyPr/>
        <a:lstStyle/>
        <a:p>
          <a:endParaRPr lang="cs-CZ"/>
        </a:p>
      </dgm:t>
    </dgm:pt>
    <dgm:pt modelId="{BA3DB362-EB9B-46C1-8BBE-F2A76C6FA57B}" type="sibTrans" cxnId="{DFED7F9D-FA75-4D22-AF44-CD029B43C024}">
      <dgm:prSet/>
      <dgm:spPr/>
      <dgm:t>
        <a:bodyPr/>
        <a:lstStyle/>
        <a:p>
          <a:endParaRPr lang="cs-CZ"/>
        </a:p>
      </dgm:t>
    </dgm:pt>
    <dgm:pt modelId="{165251F7-F83E-4FB2-B344-3B8D0330D9FD}">
      <dgm:prSet/>
      <dgm:spPr/>
      <dgm:t>
        <a:bodyPr/>
        <a:lstStyle/>
        <a:p>
          <a:pPr rtl="0"/>
          <a:endParaRPr lang="cs-CZ" dirty="0"/>
        </a:p>
      </dgm:t>
    </dgm:pt>
    <dgm:pt modelId="{8B4870BB-2AF1-4D57-B79E-E603ACF945A8}" type="sibTrans" cxnId="{C383A831-004B-428A-A0B9-F3EC743AFDE2}">
      <dgm:prSet/>
      <dgm:spPr/>
      <dgm:t>
        <a:bodyPr/>
        <a:lstStyle/>
        <a:p>
          <a:endParaRPr lang="cs-CZ"/>
        </a:p>
      </dgm:t>
    </dgm:pt>
    <dgm:pt modelId="{7FFF3BC4-79AD-4C35-845D-EC54174D7738}" type="parTrans" cxnId="{C383A831-004B-428A-A0B9-F3EC743AFDE2}">
      <dgm:prSet/>
      <dgm:spPr/>
      <dgm:t>
        <a:bodyPr/>
        <a:lstStyle/>
        <a:p>
          <a:endParaRPr lang="cs-CZ"/>
        </a:p>
      </dgm:t>
    </dgm:pt>
    <dgm:pt modelId="{5321DD3B-0553-4402-BA13-E7FFDD807D1C}" type="pres">
      <dgm:prSet presAssocID="{9841F364-602B-46B6-91A9-1755A2725C16}" presName="Name0" presStyleCnt="0">
        <dgm:presLayoutVars>
          <dgm:dir/>
          <dgm:animLvl val="lvl"/>
          <dgm:resizeHandles val="exact"/>
        </dgm:presLayoutVars>
      </dgm:prSet>
      <dgm:spPr/>
      <dgm:t>
        <a:bodyPr/>
        <a:lstStyle/>
        <a:p>
          <a:endParaRPr lang="sk-SK"/>
        </a:p>
      </dgm:t>
    </dgm:pt>
    <dgm:pt modelId="{35776E0E-81F6-402B-BC45-C3912F9C03D1}" type="pres">
      <dgm:prSet presAssocID="{165251F7-F83E-4FB2-B344-3B8D0330D9FD}" presName="Name8" presStyleCnt="0"/>
      <dgm:spPr/>
      <dgm:t>
        <a:bodyPr/>
        <a:lstStyle/>
        <a:p>
          <a:endParaRPr lang="cs-CZ"/>
        </a:p>
      </dgm:t>
    </dgm:pt>
    <dgm:pt modelId="{CCE0BCBE-39C1-4573-B11C-B4B44A5AE260}" type="pres">
      <dgm:prSet presAssocID="{165251F7-F83E-4FB2-B344-3B8D0330D9FD}" presName="level" presStyleLbl="node1" presStyleIdx="0" presStyleCnt="5" custLinFactNeighborX="798" custLinFactNeighborY="2369">
        <dgm:presLayoutVars>
          <dgm:chMax val="1"/>
          <dgm:bulletEnabled val="1"/>
        </dgm:presLayoutVars>
      </dgm:prSet>
      <dgm:spPr/>
      <dgm:t>
        <a:bodyPr/>
        <a:lstStyle/>
        <a:p>
          <a:endParaRPr lang="cs-CZ"/>
        </a:p>
      </dgm:t>
    </dgm:pt>
    <dgm:pt modelId="{D1A92839-3AAD-4D72-90CC-36CD441D4D4B}" type="pres">
      <dgm:prSet presAssocID="{165251F7-F83E-4FB2-B344-3B8D0330D9FD}" presName="levelTx" presStyleLbl="revTx" presStyleIdx="0" presStyleCnt="0">
        <dgm:presLayoutVars>
          <dgm:chMax val="1"/>
          <dgm:bulletEnabled val="1"/>
        </dgm:presLayoutVars>
      </dgm:prSet>
      <dgm:spPr/>
      <dgm:t>
        <a:bodyPr/>
        <a:lstStyle/>
        <a:p>
          <a:endParaRPr lang="sk-SK"/>
        </a:p>
      </dgm:t>
    </dgm:pt>
    <dgm:pt modelId="{DC0D6CA7-346A-4130-AEB9-67D19FFB8484}" type="pres">
      <dgm:prSet presAssocID="{01914558-5CE3-4056-9BF2-4E4F30201482}" presName="Name8" presStyleCnt="0"/>
      <dgm:spPr/>
      <dgm:t>
        <a:bodyPr/>
        <a:lstStyle/>
        <a:p>
          <a:endParaRPr lang="cs-CZ"/>
        </a:p>
      </dgm:t>
    </dgm:pt>
    <dgm:pt modelId="{100AC227-92EE-4743-94C5-2C4B9C40D6BE}" type="pres">
      <dgm:prSet presAssocID="{01914558-5CE3-4056-9BF2-4E4F30201482}" presName="level" presStyleLbl="node1" presStyleIdx="1" presStyleCnt="5">
        <dgm:presLayoutVars>
          <dgm:chMax val="1"/>
          <dgm:bulletEnabled val="1"/>
        </dgm:presLayoutVars>
      </dgm:prSet>
      <dgm:spPr/>
      <dgm:t>
        <a:bodyPr/>
        <a:lstStyle/>
        <a:p>
          <a:endParaRPr lang="sk-SK"/>
        </a:p>
      </dgm:t>
    </dgm:pt>
    <dgm:pt modelId="{44FB8025-4D77-4F1D-AAC4-838EDBB423A9}" type="pres">
      <dgm:prSet presAssocID="{01914558-5CE3-4056-9BF2-4E4F30201482}" presName="levelTx" presStyleLbl="revTx" presStyleIdx="0" presStyleCnt="0">
        <dgm:presLayoutVars>
          <dgm:chMax val="1"/>
          <dgm:bulletEnabled val="1"/>
        </dgm:presLayoutVars>
      </dgm:prSet>
      <dgm:spPr/>
      <dgm:t>
        <a:bodyPr/>
        <a:lstStyle/>
        <a:p>
          <a:endParaRPr lang="sk-SK"/>
        </a:p>
      </dgm:t>
    </dgm:pt>
    <dgm:pt modelId="{9D660594-382E-4A52-A970-FFB83EEB16F5}" type="pres">
      <dgm:prSet presAssocID="{A3BF4181-B7E9-4280-A6C6-72B60E6D523D}" presName="Name8" presStyleCnt="0"/>
      <dgm:spPr/>
      <dgm:t>
        <a:bodyPr/>
        <a:lstStyle/>
        <a:p>
          <a:endParaRPr lang="cs-CZ"/>
        </a:p>
      </dgm:t>
    </dgm:pt>
    <dgm:pt modelId="{E532D2B7-0171-465B-8587-A2AC75FC1185}" type="pres">
      <dgm:prSet presAssocID="{A3BF4181-B7E9-4280-A6C6-72B60E6D523D}" presName="level" presStyleLbl="node1" presStyleIdx="2" presStyleCnt="5">
        <dgm:presLayoutVars>
          <dgm:chMax val="1"/>
          <dgm:bulletEnabled val="1"/>
        </dgm:presLayoutVars>
      </dgm:prSet>
      <dgm:spPr/>
      <dgm:t>
        <a:bodyPr/>
        <a:lstStyle/>
        <a:p>
          <a:endParaRPr lang="sk-SK"/>
        </a:p>
      </dgm:t>
    </dgm:pt>
    <dgm:pt modelId="{CC161AE9-B8B5-4197-BACC-08E95884B043}" type="pres">
      <dgm:prSet presAssocID="{A3BF4181-B7E9-4280-A6C6-72B60E6D523D}" presName="levelTx" presStyleLbl="revTx" presStyleIdx="0" presStyleCnt="0">
        <dgm:presLayoutVars>
          <dgm:chMax val="1"/>
          <dgm:bulletEnabled val="1"/>
        </dgm:presLayoutVars>
      </dgm:prSet>
      <dgm:spPr/>
      <dgm:t>
        <a:bodyPr/>
        <a:lstStyle/>
        <a:p>
          <a:endParaRPr lang="sk-SK"/>
        </a:p>
      </dgm:t>
    </dgm:pt>
    <dgm:pt modelId="{A8137A44-61D4-4569-8283-65824832BA29}" type="pres">
      <dgm:prSet presAssocID="{7CE2D561-E2A4-4CBA-B97A-B122662E8648}" presName="Name8" presStyleCnt="0"/>
      <dgm:spPr/>
      <dgm:t>
        <a:bodyPr/>
        <a:lstStyle/>
        <a:p>
          <a:endParaRPr lang="cs-CZ"/>
        </a:p>
      </dgm:t>
    </dgm:pt>
    <dgm:pt modelId="{F49AEE81-464B-4E83-8D49-BD6E1B703789}" type="pres">
      <dgm:prSet presAssocID="{7CE2D561-E2A4-4CBA-B97A-B122662E8648}" presName="level" presStyleLbl="node1" presStyleIdx="3" presStyleCnt="5">
        <dgm:presLayoutVars>
          <dgm:chMax val="1"/>
          <dgm:bulletEnabled val="1"/>
        </dgm:presLayoutVars>
      </dgm:prSet>
      <dgm:spPr/>
      <dgm:t>
        <a:bodyPr/>
        <a:lstStyle/>
        <a:p>
          <a:endParaRPr lang="sk-SK"/>
        </a:p>
      </dgm:t>
    </dgm:pt>
    <dgm:pt modelId="{73CD10A3-9060-474F-8407-EB25507BA2FE}" type="pres">
      <dgm:prSet presAssocID="{7CE2D561-E2A4-4CBA-B97A-B122662E8648}" presName="levelTx" presStyleLbl="revTx" presStyleIdx="0" presStyleCnt="0">
        <dgm:presLayoutVars>
          <dgm:chMax val="1"/>
          <dgm:bulletEnabled val="1"/>
        </dgm:presLayoutVars>
      </dgm:prSet>
      <dgm:spPr/>
      <dgm:t>
        <a:bodyPr/>
        <a:lstStyle/>
        <a:p>
          <a:endParaRPr lang="sk-SK"/>
        </a:p>
      </dgm:t>
    </dgm:pt>
    <dgm:pt modelId="{CE5CF4A6-E5AD-426E-A125-75E5EC9E9F3C}" type="pres">
      <dgm:prSet presAssocID="{DA6E3559-A4F3-4E2B-B909-2201F9F8A9F0}" presName="Name8" presStyleCnt="0"/>
      <dgm:spPr/>
      <dgm:t>
        <a:bodyPr/>
        <a:lstStyle/>
        <a:p>
          <a:endParaRPr lang="cs-CZ"/>
        </a:p>
      </dgm:t>
    </dgm:pt>
    <dgm:pt modelId="{21A75590-DFEA-4B4B-8A61-73893565EA44}" type="pres">
      <dgm:prSet presAssocID="{DA6E3559-A4F3-4E2B-B909-2201F9F8A9F0}" presName="level" presStyleLbl="node1" presStyleIdx="4" presStyleCnt="5">
        <dgm:presLayoutVars>
          <dgm:chMax val="1"/>
          <dgm:bulletEnabled val="1"/>
        </dgm:presLayoutVars>
      </dgm:prSet>
      <dgm:spPr/>
      <dgm:t>
        <a:bodyPr/>
        <a:lstStyle/>
        <a:p>
          <a:endParaRPr lang="sk-SK"/>
        </a:p>
      </dgm:t>
    </dgm:pt>
    <dgm:pt modelId="{6F0E5F76-F6AA-4F4E-ACC9-F73735AFCA95}" type="pres">
      <dgm:prSet presAssocID="{DA6E3559-A4F3-4E2B-B909-2201F9F8A9F0}" presName="levelTx" presStyleLbl="revTx" presStyleIdx="0" presStyleCnt="0">
        <dgm:presLayoutVars>
          <dgm:chMax val="1"/>
          <dgm:bulletEnabled val="1"/>
        </dgm:presLayoutVars>
      </dgm:prSet>
      <dgm:spPr/>
      <dgm:t>
        <a:bodyPr/>
        <a:lstStyle/>
        <a:p>
          <a:endParaRPr lang="sk-SK"/>
        </a:p>
      </dgm:t>
    </dgm:pt>
  </dgm:ptLst>
  <dgm:cxnLst>
    <dgm:cxn modelId="{9CFABA42-5982-4E80-926F-C9BEF51938A1}" srcId="{9841F364-602B-46B6-91A9-1755A2725C16}" destId="{7CE2D561-E2A4-4CBA-B97A-B122662E8648}" srcOrd="3" destOrd="0" parTransId="{037A86DB-06C1-4A98-8891-E99F55487AE4}" sibTransId="{75EC3BBE-922C-4CD3-BDD9-11F8795D362D}"/>
    <dgm:cxn modelId="{EFAC6289-18CF-47E4-AEFF-A93A8C410A99}" type="presOf" srcId="{DA6E3559-A4F3-4E2B-B909-2201F9F8A9F0}" destId="{21A75590-DFEA-4B4B-8A61-73893565EA44}" srcOrd="0" destOrd="0" presId="urn:microsoft.com/office/officeart/2005/8/layout/pyramid1"/>
    <dgm:cxn modelId="{C383A831-004B-428A-A0B9-F3EC743AFDE2}" srcId="{9841F364-602B-46B6-91A9-1755A2725C16}" destId="{165251F7-F83E-4FB2-B344-3B8D0330D9FD}" srcOrd="0" destOrd="0" parTransId="{7FFF3BC4-79AD-4C35-845D-EC54174D7738}" sibTransId="{8B4870BB-2AF1-4D57-B79E-E603ACF945A8}"/>
    <dgm:cxn modelId="{DFED7F9D-FA75-4D22-AF44-CD029B43C024}" srcId="{9841F364-602B-46B6-91A9-1755A2725C16}" destId="{DA6E3559-A4F3-4E2B-B909-2201F9F8A9F0}" srcOrd="4" destOrd="0" parTransId="{23AD269C-2137-47E2-A838-68EAF4BD8520}" sibTransId="{BA3DB362-EB9B-46C1-8BBE-F2A76C6FA57B}"/>
    <dgm:cxn modelId="{8049AC6D-16A6-4BA1-89B5-29951E294EC7}" type="presOf" srcId="{9841F364-602B-46B6-91A9-1755A2725C16}" destId="{5321DD3B-0553-4402-BA13-E7FFDD807D1C}" srcOrd="0" destOrd="0" presId="urn:microsoft.com/office/officeart/2005/8/layout/pyramid1"/>
    <dgm:cxn modelId="{6804B2CF-CB77-4D91-A545-9B00AB411FC6}" type="presOf" srcId="{7CE2D561-E2A4-4CBA-B97A-B122662E8648}" destId="{73CD10A3-9060-474F-8407-EB25507BA2FE}" srcOrd="1" destOrd="0" presId="urn:microsoft.com/office/officeart/2005/8/layout/pyramid1"/>
    <dgm:cxn modelId="{5337A340-5466-4DF5-A8F8-A1259E26BBFA}" type="presOf" srcId="{165251F7-F83E-4FB2-B344-3B8D0330D9FD}" destId="{D1A92839-3AAD-4D72-90CC-36CD441D4D4B}" srcOrd="1" destOrd="0" presId="urn:microsoft.com/office/officeart/2005/8/layout/pyramid1"/>
    <dgm:cxn modelId="{AE69B8CC-D51A-42CF-91B9-3B072AB5E2BA}" type="presOf" srcId="{01914558-5CE3-4056-9BF2-4E4F30201482}" destId="{44FB8025-4D77-4F1D-AAC4-838EDBB423A9}" srcOrd="1" destOrd="0" presId="urn:microsoft.com/office/officeart/2005/8/layout/pyramid1"/>
    <dgm:cxn modelId="{C57B618F-03A5-4C41-99BF-E991596B0530}" type="presOf" srcId="{DA6E3559-A4F3-4E2B-B909-2201F9F8A9F0}" destId="{6F0E5F76-F6AA-4F4E-ACC9-F73735AFCA95}" srcOrd="1" destOrd="0" presId="urn:microsoft.com/office/officeart/2005/8/layout/pyramid1"/>
    <dgm:cxn modelId="{FD6AEE27-86BE-4395-9B9A-9E662E927BEB}" type="presOf" srcId="{165251F7-F83E-4FB2-B344-3B8D0330D9FD}" destId="{CCE0BCBE-39C1-4573-B11C-B4B44A5AE260}" srcOrd="0" destOrd="0" presId="urn:microsoft.com/office/officeart/2005/8/layout/pyramid1"/>
    <dgm:cxn modelId="{71CC15F3-DFD0-4FDB-8D4E-C32DB68B219B}" type="presOf" srcId="{A3BF4181-B7E9-4280-A6C6-72B60E6D523D}" destId="{E532D2B7-0171-465B-8587-A2AC75FC1185}" srcOrd="0" destOrd="0" presId="urn:microsoft.com/office/officeart/2005/8/layout/pyramid1"/>
    <dgm:cxn modelId="{ABD2FB73-A804-462F-92E2-867AFF97AF23}" type="presOf" srcId="{A3BF4181-B7E9-4280-A6C6-72B60E6D523D}" destId="{CC161AE9-B8B5-4197-BACC-08E95884B043}" srcOrd="1" destOrd="0" presId="urn:microsoft.com/office/officeart/2005/8/layout/pyramid1"/>
    <dgm:cxn modelId="{B4A18FD4-3900-4DCC-AF34-7B140302B31D}" srcId="{9841F364-602B-46B6-91A9-1755A2725C16}" destId="{01914558-5CE3-4056-9BF2-4E4F30201482}" srcOrd="1" destOrd="0" parTransId="{E0AF95A1-F076-462A-BDDE-66FBEA6B5C36}" sibTransId="{65DADF17-A2F6-403D-BB65-8BCAFC9E51D7}"/>
    <dgm:cxn modelId="{305763E1-3903-4252-A64E-49408A51F364}" srcId="{9841F364-602B-46B6-91A9-1755A2725C16}" destId="{A3BF4181-B7E9-4280-A6C6-72B60E6D523D}" srcOrd="2" destOrd="0" parTransId="{B0E85823-620D-404A-9F8D-042432917FAE}" sibTransId="{F799BB33-DF42-4D00-AFB4-9AAC68581764}"/>
    <dgm:cxn modelId="{889B2CA1-6CC8-4040-BD50-3CE8BDC3F121}" type="presOf" srcId="{7CE2D561-E2A4-4CBA-B97A-B122662E8648}" destId="{F49AEE81-464B-4E83-8D49-BD6E1B703789}" srcOrd="0" destOrd="0" presId="urn:microsoft.com/office/officeart/2005/8/layout/pyramid1"/>
    <dgm:cxn modelId="{58FEB3AC-18AA-4560-AA16-A1162E8F85A5}" type="presOf" srcId="{01914558-5CE3-4056-9BF2-4E4F30201482}" destId="{100AC227-92EE-4743-94C5-2C4B9C40D6BE}" srcOrd="0" destOrd="0" presId="urn:microsoft.com/office/officeart/2005/8/layout/pyramid1"/>
    <dgm:cxn modelId="{5D7EA2EC-6D9F-40B3-84D2-894256CD4588}" type="presParOf" srcId="{5321DD3B-0553-4402-BA13-E7FFDD807D1C}" destId="{35776E0E-81F6-402B-BC45-C3912F9C03D1}" srcOrd="0" destOrd="0" presId="urn:microsoft.com/office/officeart/2005/8/layout/pyramid1"/>
    <dgm:cxn modelId="{B089A227-7AF1-40EA-994B-8D65A563E33F}" type="presParOf" srcId="{35776E0E-81F6-402B-BC45-C3912F9C03D1}" destId="{CCE0BCBE-39C1-4573-B11C-B4B44A5AE260}" srcOrd="0" destOrd="0" presId="urn:microsoft.com/office/officeart/2005/8/layout/pyramid1"/>
    <dgm:cxn modelId="{67BACC36-841F-4E15-91FA-F262FA6E3191}" type="presParOf" srcId="{35776E0E-81F6-402B-BC45-C3912F9C03D1}" destId="{D1A92839-3AAD-4D72-90CC-36CD441D4D4B}" srcOrd="1" destOrd="0" presId="urn:microsoft.com/office/officeart/2005/8/layout/pyramid1"/>
    <dgm:cxn modelId="{8529BB42-9960-4247-ADA5-FB35E4B62613}" type="presParOf" srcId="{5321DD3B-0553-4402-BA13-E7FFDD807D1C}" destId="{DC0D6CA7-346A-4130-AEB9-67D19FFB8484}" srcOrd="1" destOrd="0" presId="urn:microsoft.com/office/officeart/2005/8/layout/pyramid1"/>
    <dgm:cxn modelId="{4BBAA063-8D9D-4DE8-A7FF-1E999A6F2063}" type="presParOf" srcId="{DC0D6CA7-346A-4130-AEB9-67D19FFB8484}" destId="{100AC227-92EE-4743-94C5-2C4B9C40D6BE}" srcOrd="0" destOrd="0" presId="urn:microsoft.com/office/officeart/2005/8/layout/pyramid1"/>
    <dgm:cxn modelId="{8FABE520-53B8-4B48-8A88-88E9BD5CF1B4}" type="presParOf" srcId="{DC0D6CA7-346A-4130-AEB9-67D19FFB8484}" destId="{44FB8025-4D77-4F1D-AAC4-838EDBB423A9}" srcOrd="1" destOrd="0" presId="urn:microsoft.com/office/officeart/2005/8/layout/pyramid1"/>
    <dgm:cxn modelId="{4EE46C13-824C-46E7-ADB8-F36FC0F8CF9E}" type="presParOf" srcId="{5321DD3B-0553-4402-BA13-E7FFDD807D1C}" destId="{9D660594-382E-4A52-A970-FFB83EEB16F5}" srcOrd="2" destOrd="0" presId="urn:microsoft.com/office/officeart/2005/8/layout/pyramid1"/>
    <dgm:cxn modelId="{9959ABC8-4985-4545-9BF5-8B94BC10EFA5}" type="presParOf" srcId="{9D660594-382E-4A52-A970-FFB83EEB16F5}" destId="{E532D2B7-0171-465B-8587-A2AC75FC1185}" srcOrd="0" destOrd="0" presId="urn:microsoft.com/office/officeart/2005/8/layout/pyramid1"/>
    <dgm:cxn modelId="{9CDD972C-107C-4F15-A458-F0EC8451B210}" type="presParOf" srcId="{9D660594-382E-4A52-A970-FFB83EEB16F5}" destId="{CC161AE9-B8B5-4197-BACC-08E95884B043}" srcOrd="1" destOrd="0" presId="urn:microsoft.com/office/officeart/2005/8/layout/pyramid1"/>
    <dgm:cxn modelId="{32C6C932-90FC-4719-91D1-25C4AF308522}" type="presParOf" srcId="{5321DD3B-0553-4402-BA13-E7FFDD807D1C}" destId="{A8137A44-61D4-4569-8283-65824832BA29}" srcOrd="3" destOrd="0" presId="urn:microsoft.com/office/officeart/2005/8/layout/pyramid1"/>
    <dgm:cxn modelId="{8316D426-24BA-495E-A363-F034DC0F2CFB}" type="presParOf" srcId="{A8137A44-61D4-4569-8283-65824832BA29}" destId="{F49AEE81-464B-4E83-8D49-BD6E1B703789}" srcOrd="0" destOrd="0" presId="urn:microsoft.com/office/officeart/2005/8/layout/pyramid1"/>
    <dgm:cxn modelId="{8AAE566C-9493-441E-9050-C987C4794EC2}" type="presParOf" srcId="{A8137A44-61D4-4569-8283-65824832BA29}" destId="{73CD10A3-9060-474F-8407-EB25507BA2FE}" srcOrd="1" destOrd="0" presId="urn:microsoft.com/office/officeart/2005/8/layout/pyramid1"/>
    <dgm:cxn modelId="{260C0DDE-6AE4-414D-821D-B954942333ED}" type="presParOf" srcId="{5321DD3B-0553-4402-BA13-E7FFDD807D1C}" destId="{CE5CF4A6-E5AD-426E-A125-75E5EC9E9F3C}" srcOrd="4" destOrd="0" presId="urn:microsoft.com/office/officeart/2005/8/layout/pyramid1"/>
    <dgm:cxn modelId="{3D52C6D5-B6DE-4FBF-9651-D91DD9AE85C4}" type="presParOf" srcId="{CE5CF4A6-E5AD-426E-A125-75E5EC9E9F3C}" destId="{21A75590-DFEA-4B4B-8A61-73893565EA44}" srcOrd="0" destOrd="0" presId="urn:microsoft.com/office/officeart/2005/8/layout/pyramid1"/>
    <dgm:cxn modelId="{E1A3A1DE-B277-4534-9664-4ED58CBFF1B8}" type="presParOf" srcId="{CE5CF4A6-E5AD-426E-A125-75E5EC9E9F3C}" destId="{6F0E5F76-F6AA-4F4E-ACC9-F73735AFCA95}"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11D96D4-1A09-4376-B755-F58A2E38A85F}" type="doc">
      <dgm:prSet loTypeId="urn:microsoft.com/office/officeart/2005/8/layout/matrix3" loCatId="matrix" qsTypeId="urn:microsoft.com/office/officeart/2005/8/quickstyle/simple5" qsCatId="simple" csTypeId="urn:microsoft.com/office/officeart/2005/8/colors/colorful5" csCatId="colorful" phldr="1"/>
      <dgm:spPr/>
      <dgm:t>
        <a:bodyPr/>
        <a:lstStyle/>
        <a:p>
          <a:endParaRPr lang="cs-CZ"/>
        </a:p>
      </dgm:t>
    </dgm:pt>
    <dgm:pt modelId="{0EDD4037-FAD1-4E1C-9957-7311321CC8C8}">
      <dgm:prSet/>
      <dgm:spPr/>
      <dgm:t>
        <a:bodyPr/>
        <a:lstStyle/>
        <a:p>
          <a:pPr rtl="0"/>
          <a:r>
            <a:rPr lang="cs-CZ" b="1" dirty="0" smtClean="0">
              <a:solidFill>
                <a:schemeClr val="tx1"/>
              </a:solidFill>
            </a:rPr>
            <a:t>systémy centralizované</a:t>
          </a:r>
          <a:endParaRPr lang="cs-CZ" b="1" dirty="0">
            <a:solidFill>
              <a:schemeClr val="tx1"/>
            </a:solidFill>
          </a:endParaRPr>
        </a:p>
      </dgm:t>
    </dgm:pt>
    <dgm:pt modelId="{7AE00723-6075-4210-B8F0-EF750D0D000F}" type="parTrans" cxnId="{BE6F21F9-1E10-475A-BEBB-D84C880EE7D5}">
      <dgm:prSet/>
      <dgm:spPr/>
      <dgm:t>
        <a:bodyPr/>
        <a:lstStyle/>
        <a:p>
          <a:endParaRPr lang="cs-CZ" b="1">
            <a:solidFill>
              <a:schemeClr val="tx1"/>
            </a:solidFill>
          </a:endParaRPr>
        </a:p>
      </dgm:t>
    </dgm:pt>
    <dgm:pt modelId="{2B28370D-C546-4CF5-B07A-50251EBC1D8D}" type="sibTrans" cxnId="{BE6F21F9-1E10-475A-BEBB-D84C880EE7D5}">
      <dgm:prSet/>
      <dgm:spPr/>
      <dgm:t>
        <a:bodyPr/>
        <a:lstStyle/>
        <a:p>
          <a:endParaRPr lang="cs-CZ" b="1">
            <a:solidFill>
              <a:schemeClr val="tx1"/>
            </a:solidFill>
          </a:endParaRPr>
        </a:p>
      </dgm:t>
    </dgm:pt>
    <dgm:pt modelId="{CA307945-D63C-4CD7-ACF7-C1CD8A86606A}">
      <dgm:prSet/>
      <dgm:spPr/>
      <dgm:t>
        <a:bodyPr lIns="0" rIns="0"/>
        <a:lstStyle/>
        <a:p>
          <a:pPr rtl="0"/>
          <a:r>
            <a:rPr lang="cs-CZ" b="1" dirty="0" smtClean="0">
              <a:solidFill>
                <a:schemeClr val="tx1"/>
              </a:solidFill>
            </a:rPr>
            <a:t>personální počítače, decentralizované </a:t>
          </a:r>
          <a:endParaRPr lang="cs-CZ" b="1" dirty="0">
            <a:solidFill>
              <a:schemeClr val="tx1"/>
            </a:solidFill>
          </a:endParaRPr>
        </a:p>
      </dgm:t>
    </dgm:pt>
    <dgm:pt modelId="{4312F930-57A3-4273-A39E-32C51BC227D4}" type="parTrans" cxnId="{ABDA929B-9EB1-492F-ABA5-5A89992A4FEE}">
      <dgm:prSet/>
      <dgm:spPr/>
      <dgm:t>
        <a:bodyPr/>
        <a:lstStyle/>
        <a:p>
          <a:endParaRPr lang="cs-CZ" b="1">
            <a:solidFill>
              <a:schemeClr val="tx1"/>
            </a:solidFill>
          </a:endParaRPr>
        </a:p>
      </dgm:t>
    </dgm:pt>
    <dgm:pt modelId="{037975AF-C107-4642-BC52-7618E6A3137D}" type="sibTrans" cxnId="{ABDA929B-9EB1-492F-ABA5-5A89992A4FEE}">
      <dgm:prSet/>
      <dgm:spPr/>
      <dgm:t>
        <a:bodyPr/>
        <a:lstStyle/>
        <a:p>
          <a:endParaRPr lang="cs-CZ" b="1">
            <a:solidFill>
              <a:schemeClr val="tx1"/>
            </a:solidFill>
          </a:endParaRPr>
        </a:p>
      </dgm:t>
    </dgm:pt>
    <dgm:pt modelId="{9BD40345-AD24-4FC1-97D7-683DCE56EC4C}">
      <dgm:prSet/>
      <dgm:spPr/>
      <dgm:t>
        <a:bodyPr/>
        <a:lstStyle/>
        <a:p>
          <a:pPr rtl="0"/>
          <a:r>
            <a:rPr lang="cs-CZ" b="1" dirty="0" smtClean="0">
              <a:solidFill>
                <a:schemeClr val="tx1"/>
              </a:solidFill>
            </a:rPr>
            <a:t>architektury klient/server (K/S) </a:t>
          </a:r>
          <a:endParaRPr lang="cs-CZ" b="1" dirty="0">
            <a:solidFill>
              <a:schemeClr val="tx1"/>
            </a:solidFill>
          </a:endParaRPr>
        </a:p>
      </dgm:t>
    </dgm:pt>
    <dgm:pt modelId="{8E4031BD-3261-4244-B150-7E2176923583}" type="parTrans" cxnId="{661A8949-6E3A-4ADE-9145-52BB8332BF73}">
      <dgm:prSet/>
      <dgm:spPr/>
      <dgm:t>
        <a:bodyPr/>
        <a:lstStyle/>
        <a:p>
          <a:endParaRPr lang="cs-CZ" b="1">
            <a:solidFill>
              <a:schemeClr val="tx1"/>
            </a:solidFill>
          </a:endParaRPr>
        </a:p>
      </dgm:t>
    </dgm:pt>
    <dgm:pt modelId="{BC087B47-42F2-4209-AEB3-30D64CFE8959}" type="sibTrans" cxnId="{661A8949-6E3A-4ADE-9145-52BB8332BF73}">
      <dgm:prSet/>
      <dgm:spPr/>
      <dgm:t>
        <a:bodyPr/>
        <a:lstStyle/>
        <a:p>
          <a:endParaRPr lang="cs-CZ" b="1">
            <a:solidFill>
              <a:schemeClr val="tx1"/>
            </a:solidFill>
          </a:endParaRPr>
        </a:p>
      </dgm:t>
    </dgm:pt>
    <dgm:pt modelId="{B4E3FB1D-E57B-4A22-ACCE-EA6F1A90AA9B}">
      <dgm:prSet/>
      <dgm:spPr/>
      <dgm:t>
        <a:bodyPr/>
        <a:lstStyle/>
        <a:p>
          <a:pPr rtl="0"/>
          <a:r>
            <a:rPr lang="cs-CZ" b="1" dirty="0" smtClean="0">
              <a:solidFill>
                <a:schemeClr val="tx1"/>
              </a:solidFill>
            </a:rPr>
            <a:t>systémy distribuované</a:t>
          </a:r>
          <a:endParaRPr lang="cs-CZ" b="1" dirty="0">
            <a:solidFill>
              <a:schemeClr val="tx1"/>
            </a:solidFill>
          </a:endParaRPr>
        </a:p>
      </dgm:t>
    </dgm:pt>
    <dgm:pt modelId="{8D79A56A-EF4C-4C74-9A43-C567ECD17E53}" type="parTrans" cxnId="{4670AC6C-4388-4B0B-932C-5250F461126B}">
      <dgm:prSet/>
      <dgm:spPr/>
      <dgm:t>
        <a:bodyPr/>
        <a:lstStyle/>
        <a:p>
          <a:endParaRPr lang="cs-CZ" b="1">
            <a:solidFill>
              <a:schemeClr val="tx1"/>
            </a:solidFill>
          </a:endParaRPr>
        </a:p>
      </dgm:t>
    </dgm:pt>
    <dgm:pt modelId="{C3650BD1-3D37-4E91-BE12-98088351CC95}" type="sibTrans" cxnId="{4670AC6C-4388-4B0B-932C-5250F461126B}">
      <dgm:prSet/>
      <dgm:spPr/>
      <dgm:t>
        <a:bodyPr/>
        <a:lstStyle/>
        <a:p>
          <a:endParaRPr lang="cs-CZ" b="1">
            <a:solidFill>
              <a:schemeClr val="tx1"/>
            </a:solidFill>
          </a:endParaRPr>
        </a:p>
      </dgm:t>
    </dgm:pt>
    <dgm:pt modelId="{CF2CA194-2D6C-4AB9-B451-1CDC9C7317C1}" type="pres">
      <dgm:prSet presAssocID="{A11D96D4-1A09-4376-B755-F58A2E38A85F}" presName="matrix" presStyleCnt="0">
        <dgm:presLayoutVars>
          <dgm:chMax val="1"/>
          <dgm:dir/>
          <dgm:resizeHandles val="exact"/>
        </dgm:presLayoutVars>
      </dgm:prSet>
      <dgm:spPr/>
      <dgm:t>
        <a:bodyPr/>
        <a:lstStyle/>
        <a:p>
          <a:endParaRPr lang="cs-CZ"/>
        </a:p>
      </dgm:t>
    </dgm:pt>
    <dgm:pt modelId="{297CEC02-A7AF-4BAB-AB15-6FBA5E906100}" type="pres">
      <dgm:prSet presAssocID="{A11D96D4-1A09-4376-B755-F58A2E38A85F}" presName="diamond" presStyleLbl="bgShp" presStyleIdx="0" presStyleCnt="1"/>
      <dgm:spPr/>
    </dgm:pt>
    <dgm:pt modelId="{5AA22DDF-49B7-410A-9C91-2B9F78415D93}" type="pres">
      <dgm:prSet presAssocID="{A11D96D4-1A09-4376-B755-F58A2E38A85F}" presName="quad1" presStyleLbl="node1" presStyleIdx="0" presStyleCnt="4">
        <dgm:presLayoutVars>
          <dgm:chMax val="0"/>
          <dgm:chPref val="0"/>
          <dgm:bulletEnabled val="1"/>
        </dgm:presLayoutVars>
      </dgm:prSet>
      <dgm:spPr/>
      <dgm:t>
        <a:bodyPr/>
        <a:lstStyle/>
        <a:p>
          <a:endParaRPr lang="cs-CZ"/>
        </a:p>
      </dgm:t>
    </dgm:pt>
    <dgm:pt modelId="{B31666C8-ACB4-4761-9D1D-FEF4C9D5A2DF}" type="pres">
      <dgm:prSet presAssocID="{A11D96D4-1A09-4376-B755-F58A2E38A85F}" presName="quad2" presStyleLbl="node1" presStyleIdx="1" presStyleCnt="4" custLinFactNeighborX="767" custLinFactNeighborY="-1510">
        <dgm:presLayoutVars>
          <dgm:chMax val="0"/>
          <dgm:chPref val="0"/>
          <dgm:bulletEnabled val="1"/>
        </dgm:presLayoutVars>
      </dgm:prSet>
      <dgm:spPr/>
      <dgm:t>
        <a:bodyPr/>
        <a:lstStyle/>
        <a:p>
          <a:endParaRPr lang="cs-CZ"/>
        </a:p>
      </dgm:t>
    </dgm:pt>
    <dgm:pt modelId="{BF3A5F1D-410A-47A8-B99B-CF1FF82EFE13}" type="pres">
      <dgm:prSet presAssocID="{A11D96D4-1A09-4376-B755-F58A2E38A85F}" presName="quad3" presStyleLbl="node1" presStyleIdx="2" presStyleCnt="4">
        <dgm:presLayoutVars>
          <dgm:chMax val="0"/>
          <dgm:chPref val="0"/>
          <dgm:bulletEnabled val="1"/>
        </dgm:presLayoutVars>
      </dgm:prSet>
      <dgm:spPr/>
      <dgm:t>
        <a:bodyPr/>
        <a:lstStyle/>
        <a:p>
          <a:endParaRPr lang="cs-CZ"/>
        </a:p>
      </dgm:t>
    </dgm:pt>
    <dgm:pt modelId="{75C64156-A017-41D0-8F13-D5626939A26F}" type="pres">
      <dgm:prSet presAssocID="{A11D96D4-1A09-4376-B755-F58A2E38A85F}" presName="quad4" presStyleLbl="node1" presStyleIdx="3" presStyleCnt="4">
        <dgm:presLayoutVars>
          <dgm:chMax val="0"/>
          <dgm:chPref val="0"/>
          <dgm:bulletEnabled val="1"/>
        </dgm:presLayoutVars>
      </dgm:prSet>
      <dgm:spPr/>
      <dgm:t>
        <a:bodyPr/>
        <a:lstStyle/>
        <a:p>
          <a:endParaRPr lang="cs-CZ"/>
        </a:p>
      </dgm:t>
    </dgm:pt>
  </dgm:ptLst>
  <dgm:cxnLst>
    <dgm:cxn modelId="{FE04EAE0-DBC1-4689-8565-767F2668DE34}" type="presOf" srcId="{9BD40345-AD24-4FC1-97D7-683DCE56EC4C}" destId="{BF3A5F1D-410A-47A8-B99B-CF1FF82EFE13}" srcOrd="0" destOrd="0" presId="urn:microsoft.com/office/officeart/2005/8/layout/matrix3"/>
    <dgm:cxn modelId="{5BB4604C-FF39-4EFA-92C3-4165C27A9E9F}" type="presOf" srcId="{A11D96D4-1A09-4376-B755-F58A2E38A85F}" destId="{CF2CA194-2D6C-4AB9-B451-1CDC9C7317C1}" srcOrd="0" destOrd="0" presId="urn:microsoft.com/office/officeart/2005/8/layout/matrix3"/>
    <dgm:cxn modelId="{ABDA929B-9EB1-492F-ABA5-5A89992A4FEE}" srcId="{A11D96D4-1A09-4376-B755-F58A2E38A85F}" destId="{CA307945-D63C-4CD7-ACF7-C1CD8A86606A}" srcOrd="1" destOrd="0" parTransId="{4312F930-57A3-4273-A39E-32C51BC227D4}" sibTransId="{037975AF-C107-4642-BC52-7618E6A3137D}"/>
    <dgm:cxn modelId="{2892D5B8-E6B1-49EC-B1D1-AA619B1B85AB}" type="presOf" srcId="{0EDD4037-FAD1-4E1C-9957-7311321CC8C8}" destId="{5AA22DDF-49B7-410A-9C91-2B9F78415D93}" srcOrd="0" destOrd="0" presId="urn:microsoft.com/office/officeart/2005/8/layout/matrix3"/>
    <dgm:cxn modelId="{D73D4BB6-3459-432D-A843-08DC4E8A26F5}" type="presOf" srcId="{CA307945-D63C-4CD7-ACF7-C1CD8A86606A}" destId="{B31666C8-ACB4-4761-9D1D-FEF4C9D5A2DF}" srcOrd="0" destOrd="0" presId="urn:microsoft.com/office/officeart/2005/8/layout/matrix3"/>
    <dgm:cxn modelId="{BE6F21F9-1E10-475A-BEBB-D84C880EE7D5}" srcId="{A11D96D4-1A09-4376-B755-F58A2E38A85F}" destId="{0EDD4037-FAD1-4E1C-9957-7311321CC8C8}" srcOrd="0" destOrd="0" parTransId="{7AE00723-6075-4210-B8F0-EF750D0D000F}" sibTransId="{2B28370D-C546-4CF5-B07A-50251EBC1D8D}"/>
    <dgm:cxn modelId="{661A8949-6E3A-4ADE-9145-52BB8332BF73}" srcId="{A11D96D4-1A09-4376-B755-F58A2E38A85F}" destId="{9BD40345-AD24-4FC1-97D7-683DCE56EC4C}" srcOrd="2" destOrd="0" parTransId="{8E4031BD-3261-4244-B150-7E2176923583}" sibTransId="{BC087B47-42F2-4209-AEB3-30D64CFE8959}"/>
    <dgm:cxn modelId="{6C89AB32-6DD9-4981-A6DF-223FF4FC23B8}" type="presOf" srcId="{B4E3FB1D-E57B-4A22-ACCE-EA6F1A90AA9B}" destId="{75C64156-A017-41D0-8F13-D5626939A26F}" srcOrd="0" destOrd="0" presId="urn:microsoft.com/office/officeart/2005/8/layout/matrix3"/>
    <dgm:cxn modelId="{4670AC6C-4388-4B0B-932C-5250F461126B}" srcId="{A11D96D4-1A09-4376-B755-F58A2E38A85F}" destId="{B4E3FB1D-E57B-4A22-ACCE-EA6F1A90AA9B}" srcOrd="3" destOrd="0" parTransId="{8D79A56A-EF4C-4C74-9A43-C567ECD17E53}" sibTransId="{C3650BD1-3D37-4E91-BE12-98088351CC95}"/>
    <dgm:cxn modelId="{93F62DF5-3209-4611-B446-E328527302DD}" type="presParOf" srcId="{CF2CA194-2D6C-4AB9-B451-1CDC9C7317C1}" destId="{297CEC02-A7AF-4BAB-AB15-6FBA5E906100}" srcOrd="0" destOrd="0" presId="urn:microsoft.com/office/officeart/2005/8/layout/matrix3"/>
    <dgm:cxn modelId="{652D59F0-F798-4627-898A-236A6AC323CD}" type="presParOf" srcId="{CF2CA194-2D6C-4AB9-B451-1CDC9C7317C1}" destId="{5AA22DDF-49B7-410A-9C91-2B9F78415D93}" srcOrd="1" destOrd="0" presId="urn:microsoft.com/office/officeart/2005/8/layout/matrix3"/>
    <dgm:cxn modelId="{0E7B09E5-B9B8-4D78-BAE8-0E87866BA62A}" type="presParOf" srcId="{CF2CA194-2D6C-4AB9-B451-1CDC9C7317C1}" destId="{B31666C8-ACB4-4761-9D1D-FEF4C9D5A2DF}" srcOrd="2" destOrd="0" presId="urn:microsoft.com/office/officeart/2005/8/layout/matrix3"/>
    <dgm:cxn modelId="{E91DECBA-0F43-4F00-B5E2-69230B7453B5}" type="presParOf" srcId="{CF2CA194-2D6C-4AB9-B451-1CDC9C7317C1}" destId="{BF3A5F1D-410A-47A8-B99B-CF1FF82EFE13}" srcOrd="3" destOrd="0" presId="urn:microsoft.com/office/officeart/2005/8/layout/matrix3"/>
    <dgm:cxn modelId="{EF95B401-AFC2-4C35-B436-9367D608CEB5}" type="presParOf" srcId="{CF2CA194-2D6C-4AB9-B451-1CDC9C7317C1}" destId="{75C64156-A017-41D0-8F13-D5626939A26F}"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372C9F-ED76-46AD-B9BD-A22422A9CF7C}">
      <dsp:nvSpPr>
        <dsp:cNvPr id="0" name=""/>
        <dsp:cNvSpPr/>
      </dsp:nvSpPr>
      <dsp:spPr>
        <a:xfrm>
          <a:off x="2580423" y="861662"/>
          <a:ext cx="1103848" cy="1103983"/>
        </a:xfrm>
        <a:prstGeom prst="ellipse">
          <a:avLst/>
        </a:prstGeom>
        <a:gradFill rotWithShape="0">
          <a:gsLst>
            <a:gs pos="0">
              <a:schemeClr val="accent5">
                <a:alpha val="50000"/>
                <a:hueOff val="0"/>
                <a:satOff val="0"/>
                <a:lumOff val="0"/>
                <a:alphaOff val="0"/>
                <a:shade val="51000"/>
                <a:satMod val="130000"/>
              </a:schemeClr>
            </a:gs>
            <a:gs pos="80000">
              <a:schemeClr val="accent5">
                <a:alpha val="50000"/>
                <a:hueOff val="0"/>
                <a:satOff val="0"/>
                <a:lumOff val="0"/>
                <a:alphaOff val="0"/>
                <a:shade val="93000"/>
                <a:satMod val="130000"/>
              </a:schemeClr>
            </a:gs>
            <a:gs pos="100000">
              <a:schemeClr val="accent5">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sp>
    <dsp:sp modelId="{FF3FCC6F-6E96-4603-B2B8-3C02CDE52E5E}">
      <dsp:nvSpPr>
        <dsp:cNvPr id="0" name=""/>
        <dsp:cNvSpPr/>
      </dsp:nvSpPr>
      <dsp:spPr>
        <a:xfrm>
          <a:off x="2499935" y="0"/>
          <a:ext cx="1264825" cy="67687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533400" rtl="0">
            <a:lnSpc>
              <a:spcPct val="90000"/>
            </a:lnSpc>
            <a:spcBef>
              <a:spcPct val="0"/>
            </a:spcBef>
            <a:spcAft>
              <a:spcPct val="35000"/>
            </a:spcAft>
          </a:pPr>
          <a:r>
            <a:rPr lang="cs-CZ" sz="1200" i="1" kern="1200" dirty="0" smtClean="0"/>
            <a:t>relevantnost (do jaké míry jsou významné pro daný účel),</a:t>
          </a:r>
          <a:endParaRPr lang="cs-CZ" sz="1200" kern="1200" dirty="0"/>
        </a:p>
      </dsp:txBody>
      <dsp:txXfrm>
        <a:off x="2499935" y="0"/>
        <a:ext cx="1264825" cy="676875"/>
      </dsp:txXfrm>
    </dsp:sp>
    <dsp:sp modelId="{0A3E5C9B-8C7B-4074-AA41-3491CDAE25F4}">
      <dsp:nvSpPr>
        <dsp:cNvPr id="0" name=""/>
        <dsp:cNvSpPr/>
      </dsp:nvSpPr>
      <dsp:spPr>
        <a:xfrm>
          <a:off x="2904219" y="1017343"/>
          <a:ext cx="1103848" cy="1103983"/>
        </a:xfrm>
        <a:prstGeom prst="ellipse">
          <a:avLst/>
        </a:prstGeom>
        <a:gradFill rotWithShape="0">
          <a:gsLst>
            <a:gs pos="0">
              <a:schemeClr val="accent5">
                <a:alpha val="50000"/>
                <a:hueOff val="-1655646"/>
                <a:satOff val="6635"/>
                <a:lumOff val="1438"/>
                <a:alphaOff val="0"/>
                <a:shade val="51000"/>
                <a:satMod val="130000"/>
              </a:schemeClr>
            </a:gs>
            <a:gs pos="80000">
              <a:schemeClr val="accent5">
                <a:alpha val="50000"/>
                <a:hueOff val="-1655646"/>
                <a:satOff val="6635"/>
                <a:lumOff val="1438"/>
                <a:alphaOff val="0"/>
                <a:shade val="93000"/>
                <a:satMod val="130000"/>
              </a:schemeClr>
            </a:gs>
            <a:gs pos="100000">
              <a:schemeClr val="accent5">
                <a:alpha val="50000"/>
                <a:hueOff val="-1655646"/>
                <a:satOff val="6635"/>
                <a:lumOff val="143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sp>
    <dsp:sp modelId="{E809A5C8-8ADA-4AAE-9816-E06BA21E54C1}">
      <dsp:nvSpPr>
        <dsp:cNvPr id="0" name=""/>
        <dsp:cNvSpPr/>
      </dsp:nvSpPr>
      <dsp:spPr>
        <a:xfrm>
          <a:off x="4144208" y="643031"/>
          <a:ext cx="1195835" cy="74456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533400" rtl="0">
            <a:lnSpc>
              <a:spcPct val="90000"/>
            </a:lnSpc>
            <a:spcBef>
              <a:spcPct val="0"/>
            </a:spcBef>
            <a:spcAft>
              <a:spcPct val="35000"/>
            </a:spcAft>
          </a:pPr>
          <a:r>
            <a:rPr lang="cs-CZ" sz="1200" i="1" kern="1200" dirty="0" smtClean="0"/>
            <a:t>aktuálnost,</a:t>
          </a:r>
          <a:endParaRPr lang="cs-CZ" sz="1200" kern="1200" dirty="0"/>
        </a:p>
      </dsp:txBody>
      <dsp:txXfrm>
        <a:off x="4144208" y="643031"/>
        <a:ext cx="1195835" cy="744562"/>
      </dsp:txXfrm>
    </dsp:sp>
    <dsp:sp modelId="{5FCA5DC3-BAA8-48D1-9183-87453D7A9BE6}">
      <dsp:nvSpPr>
        <dsp:cNvPr id="0" name=""/>
        <dsp:cNvSpPr/>
      </dsp:nvSpPr>
      <dsp:spPr>
        <a:xfrm>
          <a:off x="2983788" y="1367626"/>
          <a:ext cx="1103848" cy="1103983"/>
        </a:xfrm>
        <a:prstGeom prst="ellipse">
          <a:avLst/>
        </a:prstGeom>
        <a:gradFill rotWithShape="0">
          <a:gsLst>
            <a:gs pos="0">
              <a:schemeClr val="accent5">
                <a:alpha val="50000"/>
                <a:hueOff val="-3311292"/>
                <a:satOff val="13270"/>
                <a:lumOff val="2876"/>
                <a:alphaOff val="0"/>
                <a:shade val="51000"/>
                <a:satMod val="130000"/>
              </a:schemeClr>
            </a:gs>
            <a:gs pos="80000">
              <a:schemeClr val="accent5">
                <a:alpha val="50000"/>
                <a:hueOff val="-3311292"/>
                <a:satOff val="13270"/>
                <a:lumOff val="2876"/>
                <a:alphaOff val="0"/>
                <a:shade val="93000"/>
                <a:satMod val="130000"/>
              </a:schemeClr>
            </a:gs>
            <a:gs pos="100000">
              <a:schemeClr val="accent5">
                <a:alpha val="50000"/>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sp>
    <dsp:sp modelId="{E10A788B-A95D-4EC5-AE7B-9F7E402539CF}">
      <dsp:nvSpPr>
        <dsp:cNvPr id="0" name=""/>
        <dsp:cNvSpPr/>
      </dsp:nvSpPr>
      <dsp:spPr>
        <a:xfrm>
          <a:off x="4259192" y="1590656"/>
          <a:ext cx="1172838" cy="79532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533400" rtl="0">
            <a:lnSpc>
              <a:spcPct val="90000"/>
            </a:lnSpc>
            <a:spcBef>
              <a:spcPct val="0"/>
            </a:spcBef>
            <a:spcAft>
              <a:spcPct val="35000"/>
            </a:spcAft>
          </a:pPr>
          <a:r>
            <a:rPr lang="cs-CZ" sz="1200" i="1" kern="1200" dirty="0" smtClean="0"/>
            <a:t>přesnost,</a:t>
          </a:r>
          <a:endParaRPr lang="cs-CZ" sz="1200" kern="1200" dirty="0"/>
        </a:p>
      </dsp:txBody>
      <dsp:txXfrm>
        <a:off x="4259192" y="1590656"/>
        <a:ext cx="1172838" cy="795328"/>
      </dsp:txXfrm>
    </dsp:sp>
    <dsp:sp modelId="{1AD026E0-9341-4D07-9FCF-94E899F90E4D}">
      <dsp:nvSpPr>
        <dsp:cNvPr id="0" name=""/>
        <dsp:cNvSpPr/>
      </dsp:nvSpPr>
      <dsp:spPr>
        <a:xfrm>
          <a:off x="2759799" y="1648529"/>
          <a:ext cx="1103848" cy="1103983"/>
        </a:xfrm>
        <a:prstGeom prst="ellipse">
          <a:avLst/>
        </a:prstGeom>
        <a:gradFill rotWithShape="0">
          <a:gsLst>
            <a:gs pos="0">
              <a:schemeClr val="accent5">
                <a:alpha val="50000"/>
                <a:hueOff val="-4966938"/>
                <a:satOff val="19906"/>
                <a:lumOff val="4314"/>
                <a:alphaOff val="0"/>
                <a:shade val="51000"/>
                <a:satMod val="130000"/>
              </a:schemeClr>
            </a:gs>
            <a:gs pos="80000">
              <a:schemeClr val="accent5">
                <a:alpha val="50000"/>
                <a:hueOff val="-4966938"/>
                <a:satOff val="19906"/>
                <a:lumOff val="4314"/>
                <a:alphaOff val="0"/>
                <a:shade val="93000"/>
                <a:satMod val="130000"/>
              </a:schemeClr>
            </a:gs>
            <a:gs pos="100000">
              <a:schemeClr val="accent5">
                <a:alpha val="50000"/>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sp>
    <dsp:sp modelId="{97428EC9-579C-4A31-A35C-5B7AA209EE20}">
      <dsp:nvSpPr>
        <dsp:cNvPr id="0" name=""/>
        <dsp:cNvSpPr/>
      </dsp:nvSpPr>
      <dsp:spPr>
        <a:xfrm>
          <a:off x="3753262" y="2656735"/>
          <a:ext cx="1264825" cy="72764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533400" rtl="0">
            <a:lnSpc>
              <a:spcPct val="90000"/>
            </a:lnSpc>
            <a:spcBef>
              <a:spcPct val="0"/>
            </a:spcBef>
            <a:spcAft>
              <a:spcPct val="35000"/>
            </a:spcAft>
          </a:pPr>
          <a:r>
            <a:rPr lang="cs-CZ" sz="1200" i="1" kern="1200" dirty="0" smtClean="0"/>
            <a:t>úplnost (jsou li kompletní),</a:t>
          </a:r>
          <a:endParaRPr lang="cs-CZ" sz="1200" kern="1200" dirty="0"/>
        </a:p>
      </dsp:txBody>
      <dsp:txXfrm>
        <a:off x="3753262" y="2656735"/>
        <a:ext cx="1264825" cy="727640"/>
      </dsp:txXfrm>
    </dsp:sp>
    <dsp:sp modelId="{36B12935-BAA3-4773-87B9-586D3F9D8D90}">
      <dsp:nvSpPr>
        <dsp:cNvPr id="0" name=""/>
        <dsp:cNvSpPr/>
      </dsp:nvSpPr>
      <dsp:spPr>
        <a:xfrm>
          <a:off x="2401048" y="1648529"/>
          <a:ext cx="1103848" cy="1103983"/>
        </a:xfrm>
        <a:prstGeom prst="ellipse">
          <a:avLst/>
        </a:prstGeom>
        <a:gradFill rotWithShape="0">
          <a:gsLst>
            <a:gs pos="0">
              <a:schemeClr val="accent5">
                <a:alpha val="50000"/>
                <a:hueOff val="-6622584"/>
                <a:satOff val="26541"/>
                <a:lumOff val="5752"/>
                <a:alphaOff val="0"/>
                <a:shade val="51000"/>
                <a:satMod val="130000"/>
              </a:schemeClr>
            </a:gs>
            <a:gs pos="80000">
              <a:schemeClr val="accent5">
                <a:alpha val="50000"/>
                <a:hueOff val="-6622584"/>
                <a:satOff val="26541"/>
                <a:lumOff val="5752"/>
                <a:alphaOff val="0"/>
                <a:shade val="93000"/>
                <a:satMod val="130000"/>
              </a:schemeClr>
            </a:gs>
            <a:gs pos="100000">
              <a:schemeClr val="accent5">
                <a:alpha val="50000"/>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sp>
    <dsp:sp modelId="{6DF89FFA-62F0-4BAB-8AFA-87CFFAA1D125}">
      <dsp:nvSpPr>
        <dsp:cNvPr id="0" name=""/>
        <dsp:cNvSpPr/>
      </dsp:nvSpPr>
      <dsp:spPr>
        <a:xfrm>
          <a:off x="1246607" y="2656735"/>
          <a:ext cx="1264825" cy="72764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533400" rtl="0">
            <a:lnSpc>
              <a:spcPct val="90000"/>
            </a:lnSpc>
            <a:spcBef>
              <a:spcPct val="0"/>
            </a:spcBef>
            <a:spcAft>
              <a:spcPct val="35000"/>
            </a:spcAft>
          </a:pPr>
          <a:r>
            <a:rPr lang="cs-CZ" sz="1200" i="1" kern="1200" dirty="0" smtClean="0"/>
            <a:t>podrobnost (jak postihují detaily),</a:t>
          </a:r>
          <a:endParaRPr lang="cs-CZ" sz="1200" kern="1200" dirty="0"/>
        </a:p>
      </dsp:txBody>
      <dsp:txXfrm>
        <a:off x="1246607" y="2656735"/>
        <a:ext cx="1264825" cy="727640"/>
      </dsp:txXfrm>
    </dsp:sp>
    <dsp:sp modelId="{E931F975-2FA0-4E1C-92C5-C950C5A08C0B}">
      <dsp:nvSpPr>
        <dsp:cNvPr id="0" name=""/>
        <dsp:cNvSpPr/>
      </dsp:nvSpPr>
      <dsp:spPr>
        <a:xfrm>
          <a:off x="2177059" y="1367626"/>
          <a:ext cx="1103848" cy="1103983"/>
        </a:xfrm>
        <a:prstGeom prst="ellipse">
          <a:avLst/>
        </a:prstGeom>
        <a:gradFill rotWithShape="0">
          <a:gsLst>
            <a:gs pos="0">
              <a:schemeClr val="accent5">
                <a:alpha val="50000"/>
                <a:hueOff val="-8278230"/>
                <a:satOff val="33176"/>
                <a:lumOff val="7190"/>
                <a:alphaOff val="0"/>
                <a:shade val="51000"/>
                <a:satMod val="130000"/>
              </a:schemeClr>
            </a:gs>
            <a:gs pos="80000">
              <a:schemeClr val="accent5">
                <a:alpha val="50000"/>
                <a:hueOff val="-8278230"/>
                <a:satOff val="33176"/>
                <a:lumOff val="7190"/>
                <a:alphaOff val="0"/>
                <a:shade val="93000"/>
                <a:satMod val="130000"/>
              </a:schemeClr>
            </a:gs>
            <a:gs pos="100000">
              <a:schemeClr val="accent5">
                <a:alpha val="50000"/>
                <a:hueOff val="-8278230"/>
                <a:satOff val="33176"/>
                <a:lumOff val="719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sp>
    <dsp:sp modelId="{DBAD67AE-308A-422F-AC64-3AE88DC22CF8}">
      <dsp:nvSpPr>
        <dsp:cNvPr id="0" name=""/>
        <dsp:cNvSpPr/>
      </dsp:nvSpPr>
      <dsp:spPr>
        <a:xfrm>
          <a:off x="832664" y="1590656"/>
          <a:ext cx="1172838" cy="79532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533400" rtl="0">
            <a:lnSpc>
              <a:spcPct val="90000"/>
            </a:lnSpc>
            <a:spcBef>
              <a:spcPct val="0"/>
            </a:spcBef>
            <a:spcAft>
              <a:spcPct val="35000"/>
            </a:spcAft>
          </a:pPr>
          <a:r>
            <a:rPr lang="cs-CZ" sz="1200" i="1" kern="1200" dirty="0" smtClean="0"/>
            <a:t>správnost, pravdivost,</a:t>
          </a:r>
          <a:endParaRPr lang="cs-CZ" sz="1200" kern="1200" dirty="0"/>
        </a:p>
      </dsp:txBody>
      <dsp:txXfrm>
        <a:off x="832664" y="1590656"/>
        <a:ext cx="1172838" cy="795328"/>
      </dsp:txXfrm>
    </dsp:sp>
    <dsp:sp modelId="{D263C9AD-534F-4D69-946C-915DE851FF32}">
      <dsp:nvSpPr>
        <dsp:cNvPr id="0" name=""/>
        <dsp:cNvSpPr/>
      </dsp:nvSpPr>
      <dsp:spPr>
        <a:xfrm>
          <a:off x="2256628" y="1017343"/>
          <a:ext cx="1103848" cy="1103983"/>
        </a:xfrm>
        <a:prstGeom prst="ellipse">
          <a:avLst/>
        </a:prstGeom>
        <a:gradFill rotWithShape="0">
          <a:gsLst>
            <a:gs pos="0">
              <a:schemeClr val="accent5">
                <a:alpha val="50000"/>
                <a:hueOff val="-9933876"/>
                <a:satOff val="39811"/>
                <a:lumOff val="8628"/>
                <a:alphaOff val="0"/>
                <a:shade val="51000"/>
                <a:satMod val="130000"/>
              </a:schemeClr>
            </a:gs>
            <a:gs pos="80000">
              <a:schemeClr val="accent5">
                <a:alpha val="50000"/>
                <a:hueOff val="-9933876"/>
                <a:satOff val="39811"/>
                <a:lumOff val="8628"/>
                <a:alphaOff val="0"/>
                <a:shade val="93000"/>
                <a:satMod val="130000"/>
              </a:schemeClr>
            </a:gs>
            <a:gs pos="100000">
              <a:schemeClr val="accent5">
                <a:alpha val="50000"/>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sp>
    <dsp:sp modelId="{CE659B64-9B7E-48A8-B72E-92070190E1DC}">
      <dsp:nvSpPr>
        <dsp:cNvPr id="0" name=""/>
        <dsp:cNvSpPr/>
      </dsp:nvSpPr>
      <dsp:spPr>
        <a:xfrm>
          <a:off x="924651" y="643031"/>
          <a:ext cx="1195835" cy="74456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533400" rtl="0">
            <a:lnSpc>
              <a:spcPct val="90000"/>
            </a:lnSpc>
            <a:spcBef>
              <a:spcPct val="0"/>
            </a:spcBef>
            <a:spcAft>
              <a:spcPct val="35000"/>
            </a:spcAft>
          </a:pPr>
          <a:r>
            <a:rPr lang="cs-CZ" sz="1200" i="1" kern="1200" dirty="0" smtClean="0"/>
            <a:t>spolehlivost (zda zdroje informací jsou dostatečně spolehlivé).</a:t>
          </a:r>
          <a:endParaRPr lang="cs-CZ" sz="1200" kern="1200" dirty="0"/>
        </a:p>
      </dsp:txBody>
      <dsp:txXfrm>
        <a:off x="924651" y="643031"/>
        <a:ext cx="1195835" cy="7445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FAF565-70A4-4B05-8108-4AEB758D67C1}">
      <dsp:nvSpPr>
        <dsp:cNvPr id="0" name=""/>
        <dsp:cNvSpPr/>
      </dsp:nvSpPr>
      <dsp:spPr>
        <a:xfrm>
          <a:off x="2239296" y="35320"/>
          <a:ext cx="1836660" cy="1836660"/>
        </a:xfrm>
        <a:prstGeom prst="ellipse">
          <a:avLst/>
        </a:prstGeom>
        <a:gradFill rotWithShape="0">
          <a:gsLst>
            <a:gs pos="0">
              <a:schemeClr val="accent5">
                <a:alpha val="50000"/>
                <a:hueOff val="0"/>
                <a:satOff val="0"/>
                <a:lumOff val="0"/>
                <a:alphaOff val="0"/>
                <a:shade val="51000"/>
                <a:satMod val="130000"/>
              </a:schemeClr>
            </a:gs>
            <a:gs pos="80000">
              <a:schemeClr val="accent5">
                <a:alpha val="50000"/>
                <a:hueOff val="0"/>
                <a:satOff val="0"/>
                <a:lumOff val="0"/>
                <a:alphaOff val="0"/>
                <a:shade val="93000"/>
                <a:satMod val="130000"/>
              </a:schemeClr>
            </a:gs>
            <a:gs pos="100000">
              <a:schemeClr val="accent5">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488950" rtl="0">
            <a:lnSpc>
              <a:spcPct val="90000"/>
            </a:lnSpc>
            <a:spcBef>
              <a:spcPct val="0"/>
            </a:spcBef>
            <a:spcAft>
              <a:spcPct val="35000"/>
            </a:spcAft>
          </a:pPr>
          <a:r>
            <a:rPr lang="cs-CZ" sz="1100" i="1" kern="1200" dirty="0" smtClean="0"/>
            <a:t>kompetentnost (zda informace byly předány správným osobám),</a:t>
          </a:r>
          <a:endParaRPr lang="cs-CZ" sz="1100" kern="1200" dirty="0"/>
        </a:p>
      </dsp:txBody>
      <dsp:txXfrm>
        <a:off x="2451219" y="282563"/>
        <a:ext cx="1412815" cy="582786"/>
      </dsp:txXfrm>
    </dsp:sp>
    <dsp:sp modelId="{C53E9EF3-5806-4991-B480-598FB23DE324}">
      <dsp:nvSpPr>
        <dsp:cNvPr id="0" name=""/>
        <dsp:cNvSpPr/>
      </dsp:nvSpPr>
      <dsp:spPr>
        <a:xfrm>
          <a:off x="3051665" y="847689"/>
          <a:ext cx="1836660" cy="1836660"/>
        </a:xfrm>
        <a:prstGeom prst="ellipse">
          <a:avLst/>
        </a:prstGeom>
        <a:gradFill rotWithShape="0">
          <a:gsLst>
            <a:gs pos="0">
              <a:schemeClr val="accent5">
                <a:alpha val="50000"/>
                <a:hueOff val="-3311292"/>
                <a:satOff val="13270"/>
                <a:lumOff val="2876"/>
                <a:alphaOff val="0"/>
                <a:shade val="51000"/>
                <a:satMod val="130000"/>
              </a:schemeClr>
            </a:gs>
            <a:gs pos="80000">
              <a:schemeClr val="accent5">
                <a:alpha val="50000"/>
                <a:hueOff val="-3311292"/>
                <a:satOff val="13270"/>
                <a:lumOff val="2876"/>
                <a:alphaOff val="0"/>
                <a:shade val="93000"/>
                <a:satMod val="130000"/>
              </a:schemeClr>
            </a:gs>
            <a:gs pos="100000">
              <a:schemeClr val="accent5">
                <a:alpha val="50000"/>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488950" rtl="0">
            <a:lnSpc>
              <a:spcPct val="90000"/>
            </a:lnSpc>
            <a:spcBef>
              <a:spcPct val="0"/>
            </a:spcBef>
            <a:spcAft>
              <a:spcPct val="35000"/>
            </a:spcAft>
          </a:pPr>
          <a:r>
            <a:rPr lang="cs-CZ" sz="1100" i="1" kern="1200" dirty="0" smtClean="0"/>
            <a:t>včasnost (zda byly informace k dispozici v okamžiku jejich potřeby),</a:t>
          </a:r>
          <a:endParaRPr lang="cs-CZ" sz="1100" kern="1200" dirty="0"/>
        </a:p>
      </dsp:txBody>
      <dsp:txXfrm>
        <a:off x="4040636" y="1059611"/>
        <a:ext cx="706407" cy="1412815"/>
      </dsp:txXfrm>
    </dsp:sp>
    <dsp:sp modelId="{ACE8A580-A791-48FD-A3E4-DD29D7B57F24}">
      <dsp:nvSpPr>
        <dsp:cNvPr id="0" name=""/>
        <dsp:cNvSpPr/>
      </dsp:nvSpPr>
      <dsp:spPr>
        <a:xfrm>
          <a:off x="2239296" y="1660058"/>
          <a:ext cx="1836660" cy="1836660"/>
        </a:xfrm>
        <a:prstGeom prst="ellipse">
          <a:avLst/>
        </a:prstGeom>
        <a:gradFill rotWithShape="0">
          <a:gsLst>
            <a:gs pos="0">
              <a:schemeClr val="accent5">
                <a:alpha val="50000"/>
                <a:hueOff val="-6622584"/>
                <a:satOff val="26541"/>
                <a:lumOff val="5752"/>
                <a:alphaOff val="0"/>
                <a:shade val="51000"/>
                <a:satMod val="130000"/>
              </a:schemeClr>
            </a:gs>
            <a:gs pos="80000">
              <a:schemeClr val="accent5">
                <a:alpha val="50000"/>
                <a:hueOff val="-6622584"/>
                <a:satOff val="26541"/>
                <a:lumOff val="5752"/>
                <a:alphaOff val="0"/>
                <a:shade val="93000"/>
                <a:satMod val="130000"/>
              </a:schemeClr>
            </a:gs>
            <a:gs pos="100000">
              <a:schemeClr val="accent5">
                <a:alpha val="50000"/>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488950" rtl="0">
            <a:lnSpc>
              <a:spcPct val="90000"/>
            </a:lnSpc>
            <a:spcBef>
              <a:spcPct val="0"/>
            </a:spcBef>
            <a:spcAft>
              <a:spcPct val="35000"/>
            </a:spcAft>
          </a:pPr>
          <a:r>
            <a:rPr lang="cs-CZ" sz="1100" i="1" kern="1200" dirty="0" smtClean="0"/>
            <a:t>srozumitelnost (zda byly informace vhodně prezentovány),</a:t>
          </a:r>
          <a:endParaRPr lang="cs-CZ" sz="1100" kern="1200" dirty="0"/>
        </a:p>
      </dsp:txBody>
      <dsp:txXfrm>
        <a:off x="2451219" y="2666689"/>
        <a:ext cx="1412815" cy="582786"/>
      </dsp:txXfrm>
    </dsp:sp>
    <dsp:sp modelId="{99B9F276-A91F-4EE7-887F-EB4A65FA9BAA}">
      <dsp:nvSpPr>
        <dsp:cNvPr id="0" name=""/>
        <dsp:cNvSpPr/>
      </dsp:nvSpPr>
      <dsp:spPr>
        <a:xfrm>
          <a:off x="1426927" y="847689"/>
          <a:ext cx="1836660" cy="1836660"/>
        </a:xfrm>
        <a:prstGeom prst="ellipse">
          <a:avLst/>
        </a:prstGeom>
        <a:gradFill rotWithShape="0">
          <a:gsLst>
            <a:gs pos="0">
              <a:schemeClr val="accent5">
                <a:alpha val="50000"/>
                <a:hueOff val="-9933876"/>
                <a:satOff val="39811"/>
                <a:lumOff val="8628"/>
                <a:alphaOff val="0"/>
                <a:shade val="51000"/>
                <a:satMod val="130000"/>
              </a:schemeClr>
            </a:gs>
            <a:gs pos="80000">
              <a:schemeClr val="accent5">
                <a:alpha val="50000"/>
                <a:hueOff val="-9933876"/>
                <a:satOff val="39811"/>
                <a:lumOff val="8628"/>
                <a:alphaOff val="0"/>
                <a:shade val="93000"/>
                <a:satMod val="130000"/>
              </a:schemeClr>
            </a:gs>
            <a:gs pos="100000">
              <a:schemeClr val="accent5">
                <a:alpha val="50000"/>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488950" rtl="0">
            <a:lnSpc>
              <a:spcPct val="90000"/>
            </a:lnSpc>
            <a:spcBef>
              <a:spcPct val="0"/>
            </a:spcBef>
            <a:spcAft>
              <a:spcPct val="35000"/>
            </a:spcAft>
          </a:pPr>
          <a:r>
            <a:rPr lang="cs-CZ" sz="1100" i="1" kern="1200" dirty="0" smtClean="0"/>
            <a:t>nákladová přiměřenost (zda náklady odpovídaly přínosům plynoucím z použití informací.</a:t>
          </a:r>
          <a:endParaRPr lang="cs-CZ" sz="1100" kern="1200" dirty="0"/>
        </a:p>
      </dsp:txBody>
      <dsp:txXfrm>
        <a:off x="1568209" y="1059611"/>
        <a:ext cx="706407" cy="14128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E0BCBE-39C1-4573-B11C-B4B44A5AE260}">
      <dsp:nvSpPr>
        <dsp:cNvPr id="0" name=""/>
        <dsp:cNvSpPr/>
      </dsp:nvSpPr>
      <dsp:spPr>
        <a:xfrm>
          <a:off x="2649549" y="18064"/>
          <a:ext cx="1319510" cy="762555"/>
        </a:xfrm>
        <a:prstGeom prst="trapezoid">
          <a:avLst>
            <a:gd name="adj" fmla="val 86519"/>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rtl="0">
            <a:lnSpc>
              <a:spcPct val="90000"/>
            </a:lnSpc>
            <a:spcBef>
              <a:spcPct val="0"/>
            </a:spcBef>
            <a:spcAft>
              <a:spcPct val="35000"/>
            </a:spcAft>
          </a:pPr>
          <a:endParaRPr lang="cs-CZ" sz="3300" kern="1200" dirty="0"/>
        </a:p>
      </dsp:txBody>
      <dsp:txXfrm>
        <a:off x="2649549" y="18064"/>
        <a:ext cx="1319510" cy="762555"/>
      </dsp:txXfrm>
    </dsp:sp>
    <dsp:sp modelId="{100AC227-92EE-4743-94C5-2C4B9C40D6BE}">
      <dsp:nvSpPr>
        <dsp:cNvPr id="0" name=""/>
        <dsp:cNvSpPr/>
      </dsp:nvSpPr>
      <dsp:spPr>
        <a:xfrm>
          <a:off x="1979265" y="762555"/>
          <a:ext cx="2639020" cy="762555"/>
        </a:xfrm>
        <a:prstGeom prst="trapezoid">
          <a:avLst>
            <a:gd name="adj" fmla="val 86519"/>
          </a:avLst>
        </a:prstGeom>
        <a:gradFill rotWithShape="0">
          <a:gsLst>
            <a:gs pos="0">
              <a:schemeClr val="accent5">
                <a:hueOff val="-2483469"/>
                <a:satOff val="9953"/>
                <a:lumOff val="2157"/>
                <a:alphaOff val="0"/>
                <a:shade val="51000"/>
                <a:satMod val="130000"/>
              </a:schemeClr>
            </a:gs>
            <a:gs pos="80000">
              <a:schemeClr val="accent5">
                <a:hueOff val="-2483469"/>
                <a:satOff val="9953"/>
                <a:lumOff val="2157"/>
                <a:alphaOff val="0"/>
                <a:shade val="93000"/>
                <a:satMod val="130000"/>
              </a:schemeClr>
            </a:gs>
            <a:gs pos="100000">
              <a:schemeClr val="accent5">
                <a:hueOff val="-2483469"/>
                <a:satOff val="9953"/>
                <a:lumOff val="215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rtl="0">
            <a:lnSpc>
              <a:spcPct val="90000"/>
            </a:lnSpc>
            <a:spcBef>
              <a:spcPct val="0"/>
            </a:spcBef>
            <a:spcAft>
              <a:spcPct val="35000"/>
            </a:spcAft>
          </a:pPr>
          <a:r>
            <a:rPr lang="cs-CZ" sz="3300" kern="1200" dirty="0" smtClean="0"/>
            <a:t>moudrost</a:t>
          </a:r>
          <a:endParaRPr lang="cs-CZ" sz="3300" kern="1200" dirty="0"/>
        </a:p>
      </dsp:txBody>
      <dsp:txXfrm>
        <a:off x="2441093" y="762555"/>
        <a:ext cx="1715363" cy="762555"/>
      </dsp:txXfrm>
    </dsp:sp>
    <dsp:sp modelId="{E532D2B7-0171-465B-8587-A2AC75FC1185}">
      <dsp:nvSpPr>
        <dsp:cNvPr id="0" name=""/>
        <dsp:cNvSpPr/>
      </dsp:nvSpPr>
      <dsp:spPr>
        <a:xfrm>
          <a:off x="1319510" y="1525110"/>
          <a:ext cx="3958530" cy="762555"/>
        </a:xfrm>
        <a:prstGeom prst="trapezoid">
          <a:avLst>
            <a:gd name="adj" fmla="val 86519"/>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rtl="0">
            <a:lnSpc>
              <a:spcPct val="90000"/>
            </a:lnSpc>
            <a:spcBef>
              <a:spcPct val="0"/>
            </a:spcBef>
            <a:spcAft>
              <a:spcPct val="35000"/>
            </a:spcAft>
          </a:pPr>
          <a:r>
            <a:rPr lang="cs-CZ" sz="3300" kern="1200" dirty="0" smtClean="0"/>
            <a:t>znalosti</a:t>
          </a:r>
          <a:endParaRPr lang="cs-CZ" sz="3300" kern="1200" dirty="0"/>
        </a:p>
      </dsp:txBody>
      <dsp:txXfrm>
        <a:off x="2012252" y="1525110"/>
        <a:ext cx="2573044" cy="762555"/>
      </dsp:txXfrm>
    </dsp:sp>
    <dsp:sp modelId="{F49AEE81-464B-4E83-8D49-BD6E1B703789}">
      <dsp:nvSpPr>
        <dsp:cNvPr id="0" name=""/>
        <dsp:cNvSpPr/>
      </dsp:nvSpPr>
      <dsp:spPr>
        <a:xfrm>
          <a:off x="659755" y="2287666"/>
          <a:ext cx="5278040" cy="762555"/>
        </a:xfrm>
        <a:prstGeom prst="trapezoid">
          <a:avLst>
            <a:gd name="adj" fmla="val 86519"/>
          </a:avLst>
        </a:prstGeom>
        <a:gradFill rotWithShape="0">
          <a:gsLst>
            <a:gs pos="0">
              <a:schemeClr val="accent5">
                <a:hueOff val="-7450407"/>
                <a:satOff val="29858"/>
                <a:lumOff val="6471"/>
                <a:alphaOff val="0"/>
                <a:shade val="51000"/>
                <a:satMod val="130000"/>
              </a:schemeClr>
            </a:gs>
            <a:gs pos="80000">
              <a:schemeClr val="accent5">
                <a:hueOff val="-7450407"/>
                <a:satOff val="29858"/>
                <a:lumOff val="6471"/>
                <a:alphaOff val="0"/>
                <a:shade val="93000"/>
                <a:satMod val="130000"/>
              </a:schemeClr>
            </a:gs>
            <a:gs pos="100000">
              <a:schemeClr val="accent5">
                <a:hueOff val="-7450407"/>
                <a:satOff val="29858"/>
                <a:lumOff val="647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rtl="0">
            <a:lnSpc>
              <a:spcPct val="90000"/>
            </a:lnSpc>
            <a:spcBef>
              <a:spcPct val="0"/>
            </a:spcBef>
            <a:spcAft>
              <a:spcPct val="35000"/>
            </a:spcAft>
          </a:pPr>
          <a:r>
            <a:rPr lang="cs-CZ" sz="3300" kern="1200" dirty="0" smtClean="0"/>
            <a:t>informace</a:t>
          </a:r>
          <a:endParaRPr lang="cs-CZ" sz="3300" kern="1200" dirty="0"/>
        </a:p>
      </dsp:txBody>
      <dsp:txXfrm>
        <a:off x="1583412" y="2287666"/>
        <a:ext cx="3430726" cy="762555"/>
      </dsp:txXfrm>
    </dsp:sp>
    <dsp:sp modelId="{21A75590-DFEA-4B4B-8A61-73893565EA44}">
      <dsp:nvSpPr>
        <dsp:cNvPr id="0" name=""/>
        <dsp:cNvSpPr/>
      </dsp:nvSpPr>
      <dsp:spPr>
        <a:xfrm>
          <a:off x="0" y="3050221"/>
          <a:ext cx="6597550" cy="762555"/>
        </a:xfrm>
        <a:prstGeom prst="trapezoid">
          <a:avLst>
            <a:gd name="adj" fmla="val 86519"/>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rtl="0">
            <a:lnSpc>
              <a:spcPct val="90000"/>
            </a:lnSpc>
            <a:spcBef>
              <a:spcPct val="0"/>
            </a:spcBef>
            <a:spcAft>
              <a:spcPct val="35000"/>
            </a:spcAft>
          </a:pPr>
          <a:r>
            <a:rPr lang="cs-CZ" sz="3300" kern="1200" dirty="0" smtClean="0"/>
            <a:t>data</a:t>
          </a:r>
          <a:endParaRPr lang="cs-CZ" sz="3300" kern="1200" dirty="0"/>
        </a:p>
      </dsp:txBody>
      <dsp:txXfrm>
        <a:off x="1154571" y="3050221"/>
        <a:ext cx="4288407" cy="7625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7CEC02-A7AF-4BAB-AB15-6FBA5E906100}">
      <dsp:nvSpPr>
        <dsp:cNvPr id="0" name=""/>
        <dsp:cNvSpPr/>
      </dsp:nvSpPr>
      <dsp:spPr>
        <a:xfrm>
          <a:off x="1376999" y="0"/>
          <a:ext cx="3892078" cy="3892078"/>
        </a:xfrm>
        <a:prstGeom prst="diamond">
          <a:avLst/>
        </a:prstGeom>
        <a:solidFill>
          <a:schemeClr val="accent5">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5AA22DDF-49B7-410A-9C91-2B9F78415D93}">
      <dsp:nvSpPr>
        <dsp:cNvPr id="0" name=""/>
        <dsp:cNvSpPr/>
      </dsp:nvSpPr>
      <dsp:spPr>
        <a:xfrm>
          <a:off x="1746747" y="369747"/>
          <a:ext cx="1517910" cy="151791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cs-CZ" sz="1400" b="1" kern="1200" dirty="0" smtClean="0">
              <a:solidFill>
                <a:schemeClr val="tx1"/>
              </a:solidFill>
            </a:rPr>
            <a:t>systémy centralizované</a:t>
          </a:r>
          <a:endParaRPr lang="cs-CZ" sz="1400" b="1" kern="1200" dirty="0">
            <a:solidFill>
              <a:schemeClr val="tx1"/>
            </a:solidFill>
          </a:endParaRPr>
        </a:p>
      </dsp:txBody>
      <dsp:txXfrm>
        <a:off x="1820845" y="443845"/>
        <a:ext cx="1369714" cy="1369714"/>
      </dsp:txXfrm>
    </dsp:sp>
    <dsp:sp modelId="{B31666C8-ACB4-4761-9D1D-FEF4C9D5A2DF}">
      <dsp:nvSpPr>
        <dsp:cNvPr id="0" name=""/>
        <dsp:cNvSpPr/>
      </dsp:nvSpPr>
      <dsp:spPr>
        <a:xfrm>
          <a:off x="3393062" y="346826"/>
          <a:ext cx="1517910" cy="1517910"/>
        </a:xfrm>
        <a:prstGeom prst="roundRect">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53340" rIns="0" bIns="53340" numCol="1" spcCol="1270" anchor="ctr" anchorCtr="0">
          <a:noAutofit/>
        </a:bodyPr>
        <a:lstStyle/>
        <a:p>
          <a:pPr lvl="0" algn="ctr" defTabSz="622300" rtl="0">
            <a:lnSpc>
              <a:spcPct val="90000"/>
            </a:lnSpc>
            <a:spcBef>
              <a:spcPct val="0"/>
            </a:spcBef>
            <a:spcAft>
              <a:spcPct val="35000"/>
            </a:spcAft>
          </a:pPr>
          <a:r>
            <a:rPr lang="cs-CZ" sz="1400" b="1" kern="1200" dirty="0" smtClean="0">
              <a:solidFill>
                <a:schemeClr val="tx1"/>
              </a:solidFill>
            </a:rPr>
            <a:t>personální počítače, decentralizované </a:t>
          </a:r>
          <a:endParaRPr lang="cs-CZ" sz="1400" b="1" kern="1200" dirty="0">
            <a:solidFill>
              <a:schemeClr val="tx1"/>
            </a:solidFill>
          </a:endParaRPr>
        </a:p>
      </dsp:txBody>
      <dsp:txXfrm>
        <a:off x="3467160" y="420924"/>
        <a:ext cx="1369714" cy="1369714"/>
      </dsp:txXfrm>
    </dsp:sp>
    <dsp:sp modelId="{BF3A5F1D-410A-47A8-B99B-CF1FF82EFE13}">
      <dsp:nvSpPr>
        <dsp:cNvPr id="0" name=""/>
        <dsp:cNvSpPr/>
      </dsp:nvSpPr>
      <dsp:spPr>
        <a:xfrm>
          <a:off x="1746747" y="2004420"/>
          <a:ext cx="1517910" cy="1517910"/>
        </a:xfrm>
        <a:prstGeom prst="roundRect">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cs-CZ" sz="1400" b="1" kern="1200" dirty="0" smtClean="0">
              <a:solidFill>
                <a:schemeClr val="tx1"/>
              </a:solidFill>
            </a:rPr>
            <a:t>architektury klient/server (K/S) </a:t>
          </a:r>
          <a:endParaRPr lang="cs-CZ" sz="1400" b="1" kern="1200" dirty="0">
            <a:solidFill>
              <a:schemeClr val="tx1"/>
            </a:solidFill>
          </a:endParaRPr>
        </a:p>
      </dsp:txBody>
      <dsp:txXfrm>
        <a:off x="1820845" y="2078518"/>
        <a:ext cx="1369714" cy="1369714"/>
      </dsp:txXfrm>
    </dsp:sp>
    <dsp:sp modelId="{75C64156-A017-41D0-8F13-D5626939A26F}">
      <dsp:nvSpPr>
        <dsp:cNvPr id="0" name=""/>
        <dsp:cNvSpPr/>
      </dsp:nvSpPr>
      <dsp:spPr>
        <a:xfrm>
          <a:off x="3381420" y="2004420"/>
          <a:ext cx="1517910" cy="1517910"/>
        </a:xfrm>
        <a:prstGeom prst="round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cs-CZ" sz="1400" b="1" kern="1200" dirty="0" smtClean="0">
              <a:solidFill>
                <a:schemeClr val="tx1"/>
              </a:solidFill>
            </a:rPr>
            <a:t>systémy distribuované</a:t>
          </a:r>
          <a:endParaRPr lang="cs-CZ" sz="1400" b="1" kern="1200" dirty="0">
            <a:solidFill>
              <a:schemeClr val="tx1"/>
            </a:solidFill>
          </a:endParaRPr>
        </a:p>
      </dsp:txBody>
      <dsp:txXfrm>
        <a:off x="3455518" y="2078518"/>
        <a:ext cx="1369714" cy="136971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12.08.2020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7778590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06665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5587906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42662063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8614335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4680920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EIS (</a:t>
            </a:r>
            <a:r>
              <a:rPr lang="cs-CZ" dirty="0" err="1" smtClean="0"/>
              <a:t>Exekutive</a:t>
            </a:r>
            <a:r>
              <a:rPr lang="cs-CZ" dirty="0" smtClean="0"/>
              <a:t> IS), podpora vrcholového řízení, strategické řízení</a:t>
            </a:r>
          </a:p>
          <a:p>
            <a:r>
              <a:rPr lang="cs-CZ" dirty="0" smtClean="0"/>
              <a:t>DWH</a:t>
            </a:r>
          </a:p>
          <a:p>
            <a:r>
              <a:rPr lang="cs-CZ" dirty="0" smtClean="0"/>
              <a:t>MIS (Management IS), podpora taktické úrovně řízení</a:t>
            </a:r>
          </a:p>
          <a:p>
            <a:r>
              <a:rPr lang="cs-CZ" dirty="0" smtClean="0"/>
              <a:t>Subsystém OIS (Office </a:t>
            </a:r>
            <a:r>
              <a:rPr lang="cs-CZ" dirty="0" err="1" smtClean="0"/>
              <a:t>Information</a:t>
            </a:r>
            <a:r>
              <a:rPr lang="cs-CZ" dirty="0" smtClean="0"/>
              <a:t> </a:t>
            </a:r>
            <a:r>
              <a:rPr lang="cs-CZ" dirty="0" err="1" smtClean="0"/>
              <a:t>System</a:t>
            </a:r>
            <a:r>
              <a:rPr lang="cs-CZ" dirty="0" smtClean="0"/>
              <a:t>) vytváří systém pomocí standardních kancelářských a komunikačních prostředků pro podporu kancelářských prací (editory, tabulkové procesory, Access, pošta, </a:t>
            </a:r>
            <a:r>
              <a:rPr lang="cs-CZ" dirty="0" err="1" smtClean="0"/>
              <a:t>icq</a:t>
            </a:r>
            <a:r>
              <a:rPr lang="cs-CZ" dirty="0" smtClean="0"/>
              <a:t>…) a prostupuje všemi úrovněmi řízení.</a:t>
            </a:r>
          </a:p>
          <a:p>
            <a:r>
              <a:rPr lang="cs-CZ" dirty="0" smtClean="0"/>
              <a:t>EDI (</a:t>
            </a:r>
            <a:r>
              <a:rPr lang="cs-CZ" dirty="0" err="1" smtClean="0"/>
              <a:t>Electronic</a:t>
            </a:r>
            <a:r>
              <a:rPr lang="cs-CZ" dirty="0" smtClean="0"/>
              <a:t> Data </a:t>
            </a:r>
            <a:r>
              <a:rPr lang="cs-CZ" dirty="0" err="1" smtClean="0"/>
              <a:t>Interchange</a:t>
            </a:r>
            <a:r>
              <a:rPr lang="cs-CZ" dirty="0" smtClean="0"/>
              <a:t>), což je v podstatě standard pro elektronickou výměnu dat.</a:t>
            </a:r>
          </a:p>
          <a:p>
            <a:r>
              <a:rPr lang="cs-CZ" dirty="0" smtClean="0"/>
              <a:t>TPS (</a:t>
            </a:r>
            <a:r>
              <a:rPr lang="cs-CZ" dirty="0" err="1" smtClean="0"/>
              <a:t>Transaction</a:t>
            </a:r>
            <a:r>
              <a:rPr lang="cs-CZ" dirty="0" smtClean="0"/>
              <a:t> </a:t>
            </a:r>
            <a:r>
              <a:rPr lang="cs-CZ" dirty="0" err="1" smtClean="0"/>
              <a:t>Processing</a:t>
            </a:r>
            <a:r>
              <a:rPr lang="cs-CZ" dirty="0" smtClean="0"/>
              <a:t> </a:t>
            </a:r>
            <a:r>
              <a:rPr lang="cs-CZ" dirty="0" err="1" smtClean="0"/>
              <a:t>System</a:t>
            </a:r>
            <a:r>
              <a:rPr lang="cs-CZ" dirty="0" smtClean="0"/>
              <a:t>), podpora hlavních činností podniku na operativní úrovni (provozní úroveň řízení, sledování transakcí – tj. jednotlivých výrobních operací).</a:t>
            </a:r>
          </a:p>
          <a:p>
            <a:r>
              <a:rPr lang="cs-CZ" dirty="0" smtClean="0"/>
              <a:t>TPS mohou obsahovat dílčí komponenty, jako jsou například:</a:t>
            </a:r>
          </a:p>
          <a:p>
            <a:r>
              <a:rPr lang="cs-CZ" dirty="0" smtClean="0"/>
              <a:t>CAD – </a:t>
            </a:r>
            <a:r>
              <a:rPr lang="cs-CZ" dirty="0" err="1" smtClean="0"/>
              <a:t>Computer</a:t>
            </a:r>
            <a:r>
              <a:rPr lang="cs-CZ" dirty="0" smtClean="0"/>
              <a:t> </a:t>
            </a:r>
            <a:r>
              <a:rPr lang="cs-CZ" dirty="0" err="1" smtClean="0"/>
              <a:t>Aided</a:t>
            </a:r>
            <a:r>
              <a:rPr lang="cs-CZ" dirty="0" smtClean="0"/>
              <a:t> Design</a:t>
            </a:r>
          </a:p>
          <a:p>
            <a:r>
              <a:rPr lang="cs-CZ" dirty="0" smtClean="0"/>
              <a:t>CAM – </a:t>
            </a:r>
            <a:r>
              <a:rPr lang="cs-CZ" dirty="0" err="1" smtClean="0"/>
              <a:t>Computer</a:t>
            </a:r>
            <a:r>
              <a:rPr lang="cs-CZ" dirty="0" smtClean="0"/>
              <a:t> </a:t>
            </a:r>
            <a:r>
              <a:rPr lang="cs-CZ" dirty="0" err="1" smtClean="0"/>
              <a:t>Aided</a:t>
            </a:r>
            <a:r>
              <a:rPr lang="cs-CZ" dirty="0" smtClean="0"/>
              <a:t> </a:t>
            </a:r>
            <a:r>
              <a:rPr lang="cs-CZ" dirty="0" err="1" smtClean="0"/>
              <a:t>Manufacture</a:t>
            </a:r>
            <a:r>
              <a:rPr lang="cs-CZ" dirty="0" smtClean="0"/>
              <a:t> -automatizovaná podpora řízení výrobních procesů</a:t>
            </a:r>
          </a:p>
          <a:p>
            <a:r>
              <a:rPr lang="cs-CZ" dirty="0" smtClean="0"/>
              <a:t>CAQ – </a:t>
            </a:r>
            <a:r>
              <a:rPr lang="cs-CZ" dirty="0" err="1" smtClean="0"/>
              <a:t>Computer</a:t>
            </a:r>
            <a:r>
              <a:rPr lang="cs-CZ" dirty="0" smtClean="0"/>
              <a:t> </a:t>
            </a:r>
            <a:r>
              <a:rPr lang="cs-CZ" dirty="0" err="1" smtClean="0"/>
              <a:t>Aided</a:t>
            </a:r>
            <a:r>
              <a:rPr lang="cs-CZ" dirty="0" smtClean="0"/>
              <a:t> </a:t>
            </a:r>
            <a:r>
              <a:rPr lang="cs-CZ" dirty="0" err="1" smtClean="0"/>
              <a:t>Quality</a:t>
            </a:r>
            <a:r>
              <a:rPr lang="cs-CZ" dirty="0" smtClean="0"/>
              <a:t> - kontrola procesu výroby a kvality produkce</a:t>
            </a:r>
          </a:p>
          <a:p>
            <a:r>
              <a:rPr lang="cs-CZ" dirty="0" smtClean="0"/>
              <a:t>CAP – </a:t>
            </a:r>
            <a:r>
              <a:rPr lang="cs-CZ" dirty="0" err="1" smtClean="0"/>
              <a:t>Computer</a:t>
            </a:r>
            <a:r>
              <a:rPr lang="cs-CZ" dirty="0" smtClean="0"/>
              <a:t> </a:t>
            </a:r>
            <a:r>
              <a:rPr lang="cs-CZ" dirty="0" err="1" smtClean="0"/>
              <a:t>Aided</a:t>
            </a:r>
            <a:r>
              <a:rPr lang="cs-CZ" dirty="0" smtClean="0"/>
              <a:t> </a:t>
            </a:r>
            <a:r>
              <a:rPr lang="cs-CZ" dirty="0" err="1" smtClean="0"/>
              <a:t>Planning</a:t>
            </a:r>
            <a:r>
              <a:rPr lang="cs-CZ" dirty="0" smtClean="0"/>
              <a:t> - automatizace plánování</a:t>
            </a:r>
          </a:p>
          <a:p>
            <a:r>
              <a:rPr lang="cs-CZ" dirty="0" smtClean="0"/>
              <a:t>CIS – </a:t>
            </a:r>
            <a:r>
              <a:rPr lang="cs-CZ" dirty="0" err="1" smtClean="0"/>
              <a:t>Customer</a:t>
            </a:r>
            <a:r>
              <a:rPr lang="cs-CZ" dirty="0" smtClean="0"/>
              <a:t> IS</a:t>
            </a:r>
            <a:r>
              <a:rPr lang="cs-CZ" baseline="0" dirty="0" smtClean="0"/>
              <a:t> - </a:t>
            </a:r>
            <a:r>
              <a:rPr lang="cs-CZ" dirty="0" smtClean="0"/>
              <a:t>styk se zákazníkem (např. odečty)</a:t>
            </a:r>
          </a:p>
          <a:p>
            <a:r>
              <a:rPr lang="cs-CZ" dirty="0" smtClean="0"/>
              <a:t>GIS – mapy, práce s prostorovými daty</a:t>
            </a:r>
          </a:p>
          <a:p>
            <a:r>
              <a:rPr lang="cs-CZ" dirty="0" smtClean="0"/>
              <a:t>RIS – </a:t>
            </a:r>
            <a:r>
              <a:rPr lang="cs-CZ" dirty="0" err="1" smtClean="0"/>
              <a:t>Reservation</a:t>
            </a:r>
            <a:r>
              <a:rPr lang="cs-CZ" dirty="0" smtClean="0"/>
              <a:t> IS, rezervační systémy</a:t>
            </a:r>
          </a:p>
          <a:p>
            <a:r>
              <a:rPr lang="cs-CZ" dirty="0" smtClean="0"/>
              <a:t>Zákaznické úlohy</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3044711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9638957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41493471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180397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4846376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270133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4893368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38790699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1037555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883757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9400316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39057129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2924678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678198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778636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933356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0711404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570262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8179137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996585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a:solidFill>
                  <a:schemeClr val="bg1"/>
                </a:solidFill>
                <a:latin typeface="Times New Roman" panose="02020603050405020304" pitchFamily="18" charset="0"/>
                <a:cs typeface="Times New Roman" panose="02020603050405020304" pitchFamily="18" charset="0"/>
              </a:rPr>
              <a:t>INFORMAČNÍ </a:t>
            </a:r>
            <a:r>
              <a:rPr lang="cs-CZ" sz="3100" b="1" dirty="0" smtClean="0">
                <a:solidFill>
                  <a:schemeClr val="bg1"/>
                </a:solidFill>
                <a:latin typeface="Times New Roman" panose="02020603050405020304" pitchFamily="18" charset="0"/>
                <a:cs typeface="Times New Roman" panose="02020603050405020304" pitchFamily="18" charset="0"/>
              </a:rPr>
              <a:t>SYSTÉMY VE VEŘEJNÉ SPRÁVĚ</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544616" cy="1656184"/>
          </a:xfrm>
          <a:prstGeom prst="rect">
            <a:avLst/>
          </a:prstGeom>
        </p:spPr>
        <p:txBody>
          <a:bodyPr>
            <a:noAutofit/>
          </a:bodyPr>
          <a:lstStyle/>
          <a:p>
            <a:pPr marL="0" indent="0">
              <a:buNone/>
            </a:pPr>
            <a:r>
              <a:rPr lang="pl-PL" sz="2400" dirty="0" smtClean="0">
                <a:solidFill>
                  <a:schemeClr val="bg1"/>
                </a:solidFill>
                <a:latin typeface="Times New Roman" panose="02020603050405020304" pitchFamily="18" charset="0"/>
                <a:cs typeface="Times New Roman" panose="02020603050405020304" pitchFamily="18" charset="0"/>
              </a:rPr>
              <a:t>1. Úvod </a:t>
            </a:r>
            <a:r>
              <a:rPr lang="pl-PL" sz="2400" dirty="0">
                <a:solidFill>
                  <a:schemeClr val="bg1"/>
                </a:solidFill>
                <a:latin typeface="Times New Roman" panose="02020603050405020304" pitchFamily="18" charset="0"/>
                <a:cs typeface="Times New Roman" panose="02020603050405020304" pitchFamily="18" charset="0"/>
              </a:rPr>
              <a:t>do teorie informačních systémů</a:t>
            </a: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a:t>
            </a:r>
            <a:r>
              <a:rPr lang="cs-CZ" altLang="cs-CZ" sz="1800" b="1" dirty="0"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Informační pyramida z pohledu stupně poznání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graphicFrame>
        <p:nvGraphicFramePr>
          <p:cNvPr id="5" name="Diagram 4"/>
          <p:cNvGraphicFramePr/>
          <p:nvPr>
            <p:extLst>
              <p:ext uri="{D42A27DB-BD31-4B8C-83A1-F6EECF244321}">
                <p14:modId xmlns:p14="http://schemas.microsoft.com/office/powerpoint/2010/main" val="2369872187"/>
              </p:ext>
            </p:extLst>
          </p:nvPr>
        </p:nvGraphicFramePr>
        <p:xfrm>
          <a:off x="566738" y="703189"/>
          <a:ext cx="6597550" cy="38127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449082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získávání a poskytování informací,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reprezentace informací daty,</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shromažďování, vyhodnocování a ukládání dat na hmotné nosiče</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uchovávání, vyhledávání, úprava nebo pozměňování dat,</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jejich předávání, šíření, zpřístupňování, výměna, třídění nebo kombinování,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blokování a likvidace dat ukládaných na hmotných nosičích</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je prováděna správci, provozovateli a uživateli informačních systémů prostřednictvím technických a programových prostředků.</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Informační činnost</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559621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Termín „informační systém“ se skládá ze dvou </a:t>
            </a:r>
            <a:r>
              <a:rPr lang="cs-CZ" altLang="cs-CZ" sz="1800" b="1" dirty="0" smtClean="0">
                <a:solidFill>
                  <a:srgbClr val="307871"/>
                </a:solidFill>
                <a:latin typeface="Times New Roman" panose="02020603050405020304" pitchFamily="18" charset="0"/>
                <a:cs typeface="Times New Roman" panose="02020603050405020304" pitchFamily="18" charset="0"/>
              </a:rPr>
              <a:t>pojmů:</a:t>
            </a: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informace,</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systém.</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Informační systém</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pic>
        <p:nvPicPr>
          <p:cNvPr id="5" name="Obrázek 2"/>
          <p:cNvPicPr>
            <a:picLocks noChangeAspect="1"/>
          </p:cNvPicPr>
          <p:nvPr/>
        </p:nvPicPr>
        <p:blipFill>
          <a:blip r:embed="rId3" cstate="print">
            <a:clrChange>
              <a:clrFrom>
                <a:srgbClr val="FFFFFF"/>
              </a:clrFrom>
              <a:clrTo>
                <a:srgbClr val="FFFFFF">
                  <a:alpha val="0"/>
                </a:srgbClr>
              </a:clrTo>
            </a:clrChange>
          </a:blip>
          <a:srcRect l="7375" t="20880" r="9840" b="12337"/>
          <a:stretch>
            <a:fillRect/>
          </a:stretch>
        </p:blipFill>
        <p:spPr bwMode="auto">
          <a:xfrm>
            <a:off x="3347864" y="1563638"/>
            <a:ext cx="3603066" cy="2603506"/>
          </a:xfrm>
          <a:prstGeom prst="rect">
            <a:avLst/>
          </a:prstGeom>
          <a:noFill/>
        </p:spPr>
      </p:pic>
    </p:spTree>
    <p:extLst>
      <p:ext uri="{BB962C8B-B14F-4D97-AF65-F5344CB8AC3E}">
        <p14:creationId xmlns:p14="http://schemas.microsoft.com/office/powerpoint/2010/main" val="31379488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„Informační systém (IS) budeme chápat jako komplex lidí, informací, systému řízení chodu IS, který zabezpečuje těsné a logické propojení na prostředí, systému organizace práce spojeného s provozem a využitím IS, technických prostředků a metod </a:t>
            </a:r>
            <a:r>
              <a:rPr lang="cs-CZ" altLang="cs-CZ" sz="1800" b="1" dirty="0" smtClean="0">
                <a:solidFill>
                  <a:srgbClr val="307871"/>
                </a:solidFill>
                <a:latin typeface="Times New Roman" panose="02020603050405020304" pitchFamily="18" charset="0"/>
                <a:cs typeface="Times New Roman" panose="02020603050405020304" pitchFamily="18" charset="0"/>
              </a:rPr>
              <a:t>zabezpečujících </a:t>
            </a:r>
            <a:r>
              <a:rPr lang="cs-CZ" altLang="cs-CZ" sz="1800" b="1" dirty="0">
                <a:solidFill>
                  <a:srgbClr val="307871"/>
                </a:solidFill>
                <a:latin typeface="Times New Roman" panose="02020603050405020304" pitchFamily="18" charset="0"/>
                <a:cs typeface="Times New Roman" panose="02020603050405020304" pitchFamily="18" charset="0"/>
              </a:rPr>
              <a:t>sběr, přenos, aktualizaci, uchování a další zpracování dat pro tvorbu a prezentaci </a:t>
            </a:r>
            <a:r>
              <a:rPr lang="cs-CZ" altLang="cs-CZ" sz="1800" b="1" dirty="0" smtClean="0">
                <a:solidFill>
                  <a:srgbClr val="307871"/>
                </a:solidFill>
                <a:latin typeface="Times New Roman" panose="02020603050405020304" pitchFamily="18" charset="0"/>
                <a:cs typeface="Times New Roman" panose="02020603050405020304" pitchFamily="18" charset="0"/>
              </a:rPr>
              <a:t>informací </a:t>
            </a:r>
            <a:r>
              <a:rPr lang="cs-CZ" altLang="cs-CZ" sz="1800" b="1" dirty="0">
                <a:solidFill>
                  <a:srgbClr val="307871"/>
                </a:solidFill>
                <a:latin typeface="Times New Roman" panose="02020603050405020304" pitchFamily="18" charset="0"/>
                <a:cs typeface="Times New Roman" panose="02020603050405020304" pitchFamily="18" charset="0"/>
              </a:rPr>
              <a:t>pro potřeby uživatelů a použité informační technologie.“ (Vaněk, Šperka, 2014)</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Informační systém - definice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52554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buFont typeface="Wingdings" panose="05000000000000000000" pitchFamily="2" charset="2"/>
              <a:buChar char="q"/>
            </a:pPr>
            <a:r>
              <a:rPr lang="cs-CZ" sz="1800" b="1" dirty="0">
                <a:solidFill>
                  <a:srgbClr val="307871"/>
                </a:solidFill>
                <a:latin typeface="Times New Roman" panose="02020603050405020304" pitchFamily="18" charset="0"/>
                <a:cs typeface="Times New Roman" panose="02020603050405020304" pitchFamily="18" charset="0"/>
              </a:rPr>
              <a:t>Správcem informačního systému je subjekt, který určuje účel a prostředky zpracování informací a za informační systém odpovídá. </a:t>
            </a:r>
          </a:p>
          <a:p>
            <a:pPr>
              <a:buFont typeface="Wingdings" panose="05000000000000000000" pitchFamily="2" charset="2"/>
              <a:buChar char="q"/>
            </a:pPr>
            <a:r>
              <a:rPr lang="cs-CZ" sz="1800" b="1" dirty="0">
                <a:solidFill>
                  <a:srgbClr val="307871"/>
                </a:solidFill>
                <a:latin typeface="Times New Roman" panose="02020603050405020304" pitchFamily="18" charset="0"/>
                <a:cs typeface="Times New Roman" panose="02020603050405020304" pitchFamily="18" charset="0"/>
              </a:rPr>
              <a:t>Provozovatelem informačního systému je subjekt, který provádí alespoň některé informační činnosti související s informačním systémem. </a:t>
            </a:r>
            <a:endParaRPr lang="cs-CZ" sz="1800" b="1" dirty="0" smtClean="0">
              <a:solidFill>
                <a:srgbClr val="30787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cs-CZ" sz="1800" b="1" dirty="0" smtClean="0">
                <a:solidFill>
                  <a:srgbClr val="307871"/>
                </a:solidFill>
                <a:latin typeface="Times New Roman" panose="02020603050405020304" pitchFamily="18" charset="0"/>
                <a:cs typeface="Times New Roman" panose="02020603050405020304" pitchFamily="18" charset="0"/>
              </a:rPr>
              <a:t>Provozováním </a:t>
            </a:r>
            <a:r>
              <a:rPr lang="cs-CZ" sz="1800" b="1" dirty="0">
                <a:solidFill>
                  <a:srgbClr val="307871"/>
                </a:solidFill>
                <a:latin typeface="Times New Roman" panose="02020603050405020304" pitchFamily="18" charset="0"/>
                <a:cs typeface="Times New Roman" panose="02020603050405020304" pitchFamily="18" charset="0"/>
              </a:rPr>
              <a:t>informačního systému veřejné správy může správce pověřit jiné subjekty.</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Informační systém – správce/provozovatel</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882211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4176464" cy="4104456"/>
          </a:xfrm>
          <a:prstGeom prst="rect">
            <a:avLst/>
          </a:prstGeom>
        </p:spPr>
        <p:txBody>
          <a:bodyPr numCol="1">
            <a:noAutofit/>
          </a:bodyPr>
          <a:lstStyle/>
          <a:p>
            <a:pPr lvl="0">
              <a:buFont typeface="Wingdings" panose="05000000000000000000" pitchFamily="2" charset="2"/>
              <a:buChar char="q"/>
            </a:pPr>
            <a:r>
              <a:rPr lang="cs-CZ" sz="1800" b="1" dirty="0">
                <a:solidFill>
                  <a:srgbClr val="307871"/>
                </a:solidFill>
                <a:latin typeface="Times New Roman" panose="02020603050405020304" pitchFamily="18" charset="0"/>
                <a:cs typeface="Times New Roman" panose="02020603050405020304" pitchFamily="18" charset="0"/>
              </a:rPr>
              <a:t>Hardwarové vybavení </a:t>
            </a:r>
            <a:r>
              <a:rPr lang="cs-CZ" sz="1800" b="1" dirty="0" smtClean="0">
                <a:solidFill>
                  <a:srgbClr val="307871"/>
                </a:solidFill>
                <a:latin typeface="Times New Roman" panose="02020603050405020304" pitchFamily="18" charset="0"/>
                <a:cs typeface="Times New Roman" panose="02020603050405020304" pitchFamily="18" charset="0"/>
              </a:rPr>
              <a:t>včetně </a:t>
            </a:r>
            <a:r>
              <a:rPr lang="cs-CZ" sz="1800" b="1" dirty="0">
                <a:solidFill>
                  <a:srgbClr val="307871"/>
                </a:solidFill>
                <a:latin typeface="Times New Roman" panose="02020603050405020304" pitchFamily="18" charset="0"/>
                <a:cs typeface="Times New Roman" panose="02020603050405020304" pitchFamily="18" charset="0"/>
              </a:rPr>
              <a:t>síťových a komunikačních prostředků (hardware), </a:t>
            </a:r>
          </a:p>
          <a:p>
            <a:pPr lvl="0">
              <a:buFont typeface="Wingdings" panose="05000000000000000000" pitchFamily="2" charset="2"/>
              <a:buChar char="q"/>
            </a:pPr>
            <a:r>
              <a:rPr lang="cs-CZ" sz="1800" b="1" dirty="0">
                <a:solidFill>
                  <a:srgbClr val="307871"/>
                </a:solidFill>
                <a:latin typeface="Times New Roman" panose="02020603050405020304" pitchFamily="18" charset="0"/>
                <a:cs typeface="Times New Roman" panose="02020603050405020304" pitchFamily="18" charset="0"/>
              </a:rPr>
              <a:t>operační a databázové systémy (základní software), </a:t>
            </a:r>
          </a:p>
          <a:p>
            <a:pPr lvl="0">
              <a:buFont typeface="Wingdings" panose="05000000000000000000" pitchFamily="2" charset="2"/>
              <a:buChar char="q"/>
            </a:pPr>
            <a:r>
              <a:rPr lang="cs-CZ" sz="1800" b="1" dirty="0">
                <a:solidFill>
                  <a:srgbClr val="307871"/>
                </a:solidFill>
                <a:latin typeface="Times New Roman" panose="02020603050405020304" pitchFamily="18" charset="0"/>
                <a:cs typeface="Times New Roman" panose="02020603050405020304" pitchFamily="18" charset="0"/>
              </a:rPr>
              <a:t>datové zdroje (</a:t>
            </a:r>
            <a:r>
              <a:rPr lang="cs-CZ" sz="1800" b="1" dirty="0" err="1">
                <a:solidFill>
                  <a:srgbClr val="307871"/>
                </a:solidFill>
                <a:latin typeface="Times New Roman" panose="02020603050405020304" pitchFamily="18" charset="0"/>
                <a:cs typeface="Times New Roman" panose="02020603050405020304" pitchFamily="18" charset="0"/>
              </a:rPr>
              <a:t>dataware</a:t>
            </a:r>
            <a:r>
              <a:rPr lang="cs-CZ" sz="1800" b="1" dirty="0">
                <a:solidFill>
                  <a:srgbClr val="307871"/>
                </a:solidFill>
                <a:latin typeface="Times New Roman" panose="02020603050405020304" pitchFamily="18" charset="0"/>
                <a:cs typeface="Times New Roman" panose="02020603050405020304" pitchFamily="18" charset="0"/>
              </a:rPr>
              <a:t>), </a:t>
            </a:r>
          </a:p>
          <a:p>
            <a:pPr lvl="0">
              <a:buFont typeface="Wingdings" panose="05000000000000000000" pitchFamily="2" charset="2"/>
              <a:buChar char="q"/>
            </a:pPr>
            <a:r>
              <a:rPr lang="cs-CZ" sz="1800" b="1" dirty="0">
                <a:solidFill>
                  <a:srgbClr val="307871"/>
                </a:solidFill>
                <a:latin typeface="Times New Roman" panose="02020603050405020304" pitchFamily="18" charset="0"/>
                <a:cs typeface="Times New Roman" panose="02020603050405020304" pitchFamily="18" charset="0"/>
              </a:rPr>
              <a:t>lidé, aktivní součást IS (</a:t>
            </a:r>
            <a:r>
              <a:rPr lang="cs-CZ" sz="1800" b="1" dirty="0" err="1">
                <a:solidFill>
                  <a:srgbClr val="307871"/>
                </a:solidFill>
                <a:latin typeface="Times New Roman" panose="02020603050405020304" pitchFamily="18" charset="0"/>
                <a:cs typeface="Times New Roman" panose="02020603050405020304" pitchFamily="18" charset="0"/>
              </a:rPr>
              <a:t>peopleware</a:t>
            </a:r>
            <a:r>
              <a:rPr lang="cs-CZ" sz="1800" b="1" dirty="0">
                <a:solidFill>
                  <a:srgbClr val="307871"/>
                </a:solidFill>
                <a:latin typeface="Times New Roman" panose="02020603050405020304" pitchFamily="18" charset="0"/>
                <a:cs typeface="Times New Roman" panose="02020603050405020304" pitchFamily="18" charset="0"/>
              </a:rPr>
              <a:t>), </a:t>
            </a:r>
          </a:p>
          <a:p>
            <a:pPr lvl="0">
              <a:buFont typeface="Wingdings" panose="05000000000000000000" pitchFamily="2" charset="2"/>
              <a:buChar char="q"/>
            </a:pPr>
            <a:r>
              <a:rPr lang="cs-CZ" sz="1800" b="1" dirty="0">
                <a:solidFill>
                  <a:srgbClr val="307871"/>
                </a:solidFill>
                <a:latin typeface="Times New Roman" panose="02020603050405020304" pitchFamily="18" charset="0"/>
                <a:cs typeface="Times New Roman" panose="02020603050405020304" pitchFamily="18" charset="0"/>
              </a:rPr>
              <a:t>zakomponování IS do podnikového systému řízení a jeho konzistence s podnikovými procesy (</a:t>
            </a:r>
            <a:r>
              <a:rPr lang="cs-CZ" sz="1800" b="1" dirty="0" err="1">
                <a:solidFill>
                  <a:srgbClr val="307871"/>
                </a:solidFill>
                <a:latin typeface="Times New Roman" panose="02020603050405020304" pitchFamily="18" charset="0"/>
                <a:cs typeface="Times New Roman" panose="02020603050405020304" pitchFamily="18" charset="0"/>
              </a:rPr>
              <a:t>orgware</a:t>
            </a:r>
            <a:r>
              <a:rPr lang="cs-CZ" sz="1800" b="1" dirty="0">
                <a:solidFill>
                  <a:srgbClr val="307871"/>
                </a:solidFill>
                <a:latin typeface="Times New Roman" panose="02020603050405020304" pitchFamily="18" charset="0"/>
                <a:cs typeface="Times New Roman" panose="02020603050405020304" pitchFamily="18" charset="0"/>
              </a:rPr>
              <a:t>).</a:t>
            </a:r>
          </a:p>
          <a:p>
            <a:endParaRPr lang="cs-CZ" altLang="cs-CZ" sz="1800" b="1" dirty="0">
              <a:solidFill>
                <a:srgbClr val="307871"/>
              </a:solidFill>
              <a:latin typeface="Times New Roman" panose="02020603050405020304" pitchFamily="18" charset="0"/>
              <a:cs typeface="Times New Roman" panose="02020603050405020304" pitchFamily="18" charset="0"/>
            </a:endParaRPr>
          </a:p>
          <a:p>
            <a:endParaRPr lang="cs-CZ" altLang="cs-CZ" sz="1800" b="1" dirty="0">
              <a:solidFill>
                <a:srgbClr val="307871"/>
              </a:solidFill>
              <a:latin typeface="Times New Roman" panose="02020603050405020304" pitchFamily="18" charset="0"/>
              <a:cs typeface="Times New Roman" panose="02020603050405020304" pitchFamily="18" charset="0"/>
            </a:endParaRPr>
          </a:p>
          <a:p>
            <a:endParaRPr lang="cs-CZ" altLang="cs-CZ" sz="1800" b="1" dirty="0">
              <a:solidFill>
                <a:srgbClr val="307871"/>
              </a:solidFill>
              <a:latin typeface="Times New Roman" panose="02020603050405020304" pitchFamily="18" charset="0"/>
              <a:cs typeface="Times New Roman" panose="02020603050405020304" pitchFamily="18" charset="0"/>
            </a:endParaRPr>
          </a:p>
          <a:p>
            <a:endParaRPr lang="cs-CZ" altLang="cs-CZ" sz="1800" b="1" dirty="0">
              <a:solidFill>
                <a:srgbClr val="307871"/>
              </a:solidFill>
              <a:latin typeface="Times New Roman" panose="02020603050405020304" pitchFamily="18" charset="0"/>
              <a:cs typeface="Times New Roman" panose="02020603050405020304" pitchFamily="18" charset="0"/>
            </a:endParaRPr>
          </a:p>
          <a:p>
            <a:endParaRPr lang="cs-CZ" altLang="cs-CZ" sz="1800" b="1" dirty="0">
              <a:solidFill>
                <a:srgbClr val="307871"/>
              </a:solidFill>
              <a:latin typeface="Times New Roman" panose="02020603050405020304" pitchFamily="18" charset="0"/>
              <a:cs typeface="Times New Roman" panose="02020603050405020304" pitchFamily="18" charset="0"/>
            </a:endParaRPr>
          </a:p>
          <a:p>
            <a:endParaRPr lang="cs-CZ" altLang="cs-CZ" sz="1800" b="1" dirty="0">
              <a:solidFill>
                <a:srgbClr val="307871"/>
              </a:solidFill>
              <a:latin typeface="Times New Roman" panose="02020603050405020304" pitchFamily="18" charset="0"/>
              <a:cs typeface="Times New Roman" panose="02020603050405020304" pitchFamily="18" charset="0"/>
            </a:endParaRPr>
          </a:p>
          <a:p>
            <a:r>
              <a:rPr lang="cs-CZ" altLang="cs-CZ" sz="1800" b="1" dirty="0">
                <a:solidFill>
                  <a:srgbClr val="307871"/>
                </a:solidFill>
                <a:latin typeface="Times New Roman" panose="02020603050405020304" pitchFamily="18" charset="0"/>
                <a:cs typeface="Times New Roman" panose="02020603050405020304" pitchFamily="18" charset="0"/>
              </a:rPr>
              <a:t> </a:t>
            </a:r>
          </a:p>
        </p:txBody>
      </p:sp>
      <p:sp>
        <p:nvSpPr>
          <p:cNvPr id="6" name="Nadpis 5"/>
          <p:cNvSpPr>
            <a:spLocks noGrp="1"/>
          </p:cNvSpPr>
          <p:nvPr>
            <p:ph type="title"/>
          </p:nvPr>
        </p:nvSpPr>
        <p:spPr>
          <a:xfrm>
            <a:off x="179512" y="195486"/>
            <a:ext cx="7488832" cy="507703"/>
          </a:xfrm>
        </p:spPr>
        <p:txBody>
          <a:bodyPr/>
          <a:lstStyle/>
          <a:p>
            <a:r>
              <a:rPr lang="cs-CZ" b="1" dirty="0" smtClean="0"/>
              <a:t>Informační systém - komponenty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pic>
        <p:nvPicPr>
          <p:cNvPr id="5" name="Picture 1893"/>
          <p:cNvPicPr/>
          <p:nvPr/>
        </p:nvPicPr>
        <p:blipFill>
          <a:blip r:embed="rId3"/>
          <a:stretch>
            <a:fillRect/>
          </a:stretch>
        </p:blipFill>
        <p:spPr>
          <a:xfrm>
            <a:off x="4932040" y="1203598"/>
            <a:ext cx="3456384" cy="2880320"/>
          </a:xfrm>
          <a:prstGeom prst="rect">
            <a:avLst/>
          </a:prstGeom>
        </p:spPr>
      </p:pic>
    </p:spTree>
    <p:extLst>
      <p:ext uri="{BB962C8B-B14F-4D97-AF65-F5344CB8AC3E}">
        <p14:creationId xmlns:p14="http://schemas.microsoft.com/office/powerpoint/2010/main" val="24688416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Informační systémy - architektura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graphicFrame>
        <p:nvGraphicFramePr>
          <p:cNvPr id="5" name="Diagram 4"/>
          <p:cNvGraphicFramePr/>
          <p:nvPr>
            <p:extLst>
              <p:ext uri="{D42A27DB-BD31-4B8C-83A1-F6EECF244321}">
                <p14:modId xmlns:p14="http://schemas.microsoft.com/office/powerpoint/2010/main" val="2797904811"/>
              </p:ext>
            </p:extLst>
          </p:nvPr>
        </p:nvGraphicFramePr>
        <p:xfrm>
          <a:off x="14154" y="771551"/>
          <a:ext cx="6646078" cy="38920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846669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Informační systémy - architektura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pic>
        <p:nvPicPr>
          <p:cNvPr id="7" name="Obrázek 86"/>
          <p:cNvPicPr>
            <a:picLocks noChangeAspect="1"/>
          </p:cNvPicPr>
          <p:nvPr/>
        </p:nvPicPr>
        <p:blipFill>
          <a:blip r:embed="rId3" cstate="print">
            <a:clrChange>
              <a:clrFrom>
                <a:srgbClr val="FFFFFF"/>
              </a:clrFrom>
              <a:clrTo>
                <a:srgbClr val="FFFFFF">
                  <a:alpha val="0"/>
                </a:srgbClr>
              </a:clrTo>
            </a:clrChange>
          </a:blip>
          <a:srcRect l="6847" t="15417" r="5838" b="10008"/>
          <a:stretch>
            <a:fillRect/>
          </a:stretch>
        </p:blipFill>
        <p:spPr bwMode="auto">
          <a:xfrm>
            <a:off x="827584" y="724042"/>
            <a:ext cx="6660740" cy="4027951"/>
          </a:xfrm>
          <a:prstGeom prst="rect">
            <a:avLst/>
          </a:prstGeom>
          <a:noFill/>
        </p:spPr>
      </p:pic>
    </p:spTree>
    <p:extLst>
      <p:ext uri="{BB962C8B-B14F-4D97-AF65-F5344CB8AC3E}">
        <p14:creationId xmlns:p14="http://schemas.microsoft.com/office/powerpoint/2010/main" val="37576991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Každý proces vývoje IS lze definovat prostřednictvím životního cyklu. Obecně se uvádějí následující základní etapy: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zachycení </a:t>
            </a:r>
            <a:r>
              <a:rPr lang="cs-CZ" altLang="cs-CZ" sz="1800" b="1" dirty="0">
                <a:solidFill>
                  <a:srgbClr val="307871"/>
                </a:solidFill>
                <a:latin typeface="Times New Roman" panose="02020603050405020304" pitchFamily="18" charset="0"/>
                <a:cs typeface="Times New Roman" panose="02020603050405020304" pitchFamily="18" charset="0"/>
              </a:rPr>
              <a:t>požadavků na systém co se týká zejména funkčnosti, designu, </a:t>
            </a:r>
            <a:r>
              <a:rPr lang="cs-CZ" altLang="cs-CZ" sz="1800" b="1" dirty="0" smtClean="0">
                <a:solidFill>
                  <a:srgbClr val="307871"/>
                </a:solidFill>
                <a:latin typeface="Times New Roman" panose="02020603050405020304" pitchFamily="18" charset="0"/>
                <a:cs typeface="Times New Roman" panose="02020603050405020304" pitchFamily="18" charset="0"/>
              </a:rPr>
              <a:t>návaznosti </a:t>
            </a:r>
            <a:r>
              <a:rPr lang="cs-CZ" altLang="cs-CZ" sz="1800" b="1" dirty="0">
                <a:solidFill>
                  <a:srgbClr val="307871"/>
                </a:solidFill>
                <a:latin typeface="Times New Roman" panose="02020603050405020304" pitchFamily="18" charset="0"/>
                <a:cs typeface="Times New Roman" panose="02020603050405020304" pitchFamily="18" charset="0"/>
              </a:rPr>
              <a:t>a integrace s ostatními systémy,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tvorba </a:t>
            </a:r>
            <a:r>
              <a:rPr lang="cs-CZ" altLang="cs-CZ" sz="1800" b="1" dirty="0">
                <a:solidFill>
                  <a:srgbClr val="307871"/>
                </a:solidFill>
                <a:latin typeface="Times New Roman" panose="02020603050405020304" pitchFamily="18" charset="0"/>
                <a:cs typeface="Times New Roman" panose="02020603050405020304" pitchFamily="18" charset="0"/>
              </a:rPr>
              <a:t>konceptuálního modelu,</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tvorba </a:t>
            </a:r>
            <a:r>
              <a:rPr lang="cs-CZ" altLang="cs-CZ" sz="1800" b="1" dirty="0">
                <a:solidFill>
                  <a:srgbClr val="307871"/>
                </a:solidFill>
                <a:latin typeface="Times New Roman" panose="02020603050405020304" pitchFamily="18" charset="0"/>
                <a:cs typeface="Times New Roman" panose="02020603050405020304" pitchFamily="18" charset="0"/>
              </a:rPr>
              <a:t>implementačního modelu,</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implementace </a:t>
            </a:r>
            <a:r>
              <a:rPr lang="cs-CZ" altLang="cs-CZ" sz="1800" b="1" dirty="0">
                <a:solidFill>
                  <a:srgbClr val="307871"/>
                </a:solidFill>
                <a:latin typeface="Times New Roman" panose="02020603050405020304" pitchFamily="18" charset="0"/>
                <a:cs typeface="Times New Roman" panose="02020603050405020304" pitchFamily="18" charset="0"/>
              </a:rPr>
              <a:t>a zavedení,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testování</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udržování </a:t>
            </a:r>
            <a:r>
              <a:rPr lang="cs-CZ" altLang="cs-CZ" sz="1800" b="1" dirty="0">
                <a:solidFill>
                  <a:srgbClr val="307871"/>
                </a:solidFill>
                <a:latin typeface="Times New Roman" panose="02020603050405020304" pitchFamily="18" charset="0"/>
                <a:cs typeface="Times New Roman" panose="02020603050405020304" pitchFamily="18" charset="0"/>
              </a:rPr>
              <a:t>systému a provoz,</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stažení </a:t>
            </a:r>
            <a:r>
              <a:rPr lang="cs-CZ" altLang="cs-CZ" sz="1800" b="1" dirty="0">
                <a:solidFill>
                  <a:srgbClr val="307871"/>
                </a:solidFill>
                <a:latin typeface="Times New Roman" panose="02020603050405020304" pitchFamily="18" charset="0"/>
                <a:cs typeface="Times New Roman" panose="02020603050405020304" pitchFamily="18" charset="0"/>
              </a:rPr>
              <a:t>systému z užívání.</a:t>
            </a:r>
          </a:p>
        </p:txBody>
      </p:sp>
      <p:sp>
        <p:nvSpPr>
          <p:cNvPr id="6" name="Nadpis 5"/>
          <p:cNvSpPr>
            <a:spLocks noGrp="1"/>
          </p:cNvSpPr>
          <p:nvPr>
            <p:ph type="title"/>
          </p:nvPr>
        </p:nvSpPr>
        <p:spPr>
          <a:xfrm>
            <a:off x="179512" y="195486"/>
            <a:ext cx="7488832" cy="507703"/>
          </a:xfrm>
        </p:spPr>
        <p:txBody>
          <a:bodyPr/>
          <a:lstStyle/>
          <a:p>
            <a:r>
              <a:rPr lang="cs-CZ" b="1" dirty="0" smtClean="0"/>
              <a:t>Životní cyklus informačního systému</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6465033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Nároky </a:t>
            </a:r>
            <a:r>
              <a:rPr lang="cs-CZ" altLang="cs-CZ" sz="1800" b="1" dirty="0">
                <a:solidFill>
                  <a:srgbClr val="307871"/>
                </a:solidFill>
                <a:latin typeface="Times New Roman" panose="02020603050405020304" pitchFamily="18" charset="0"/>
                <a:cs typeface="Times New Roman" panose="02020603050405020304" pitchFamily="18" charset="0"/>
              </a:rPr>
              <a:t>na informační systém jsou ovlivňovány celou řadou faktorů:</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velikost organizace a s tím spojený objemem dat a informací,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různé geografické členění,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různé hierarchické členění s řadou vztahů a souvislostí,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úroveň otevřenosti systému vůči externím uživatelům,</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požadovaná úroveň zabezpečení atd.</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Požadavky na informační systém</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5958773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200800" cy="4104456"/>
          </a:xfrm>
          <a:prstGeom prst="rect">
            <a:avLst/>
          </a:prstGeom>
        </p:spPr>
        <p:txBody>
          <a:bodyPr>
            <a:noAutofit/>
          </a:bodyPr>
          <a:lstStyle/>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Znát rozdíly mezi daty, informacemi a znalostmi</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Definovat </a:t>
            </a:r>
            <a:r>
              <a:rPr lang="cs-CZ" altLang="cs-CZ" sz="1800" b="1" dirty="0">
                <a:solidFill>
                  <a:srgbClr val="307871"/>
                </a:solidFill>
                <a:latin typeface="Times New Roman" panose="02020603050405020304" pitchFamily="18" charset="0"/>
                <a:cs typeface="Times New Roman" panose="02020603050405020304" pitchFamily="18" charset="0"/>
              </a:rPr>
              <a:t>pojem informační systém (IS)</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Pochopit </a:t>
            </a:r>
            <a:r>
              <a:rPr lang="cs-CZ" altLang="cs-CZ" sz="1800" b="1" dirty="0">
                <a:solidFill>
                  <a:srgbClr val="307871"/>
                </a:solidFill>
                <a:latin typeface="Times New Roman" panose="02020603050405020304" pitchFamily="18" charset="0"/>
                <a:cs typeface="Times New Roman" panose="02020603050405020304" pitchFamily="18" charset="0"/>
              </a:rPr>
              <a:t>celý životní cyklus IS a rozlišit jeho jednotlivé fáze</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Znát </a:t>
            </a:r>
            <a:r>
              <a:rPr lang="cs-CZ" altLang="cs-CZ" sz="1800" b="1" dirty="0">
                <a:solidFill>
                  <a:srgbClr val="307871"/>
                </a:solidFill>
                <a:latin typeface="Times New Roman" panose="02020603050405020304" pitchFamily="18" charset="0"/>
                <a:cs typeface="Times New Roman" panose="02020603050405020304" pitchFamily="18" charset="0"/>
              </a:rPr>
              <a:t>základní součásti a komponenty IS</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Mít </a:t>
            </a:r>
            <a:r>
              <a:rPr lang="cs-CZ" altLang="cs-CZ" sz="1800" b="1" dirty="0">
                <a:solidFill>
                  <a:srgbClr val="307871"/>
                </a:solidFill>
                <a:latin typeface="Times New Roman" panose="02020603050405020304" pitchFamily="18" charset="0"/>
                <a:cs typeface="Times New Roman" panose="02020603050405020304" pitchFamily="18" charset="0"/>
              </a:rPr>
              <a:t>přehled o vlastnostech a požadavcích na IS</a:t>
            </a:r>
          </a:p>
          <a:p>
            <a:pPr algn="just">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Orientovat </a:t>
            </a:r>
            <a:r>
              <a:rPr lang="cs-CZ" altLang="cs-CZ" sz="1800" b="1" dirty="0">
                <a:solidFill>
                  <a:srgbClr val="307871"/>
                </a:solidFill>
                <a:latin typeface="Times New Roman" panose="02020603050405020304" pitchFamily="18" charset="0"/>
                <a:cs typeface="Times New Roman" panose="02020603050405020304" pitchFamily="18" charset="0"/>
              </a:rPr>
              <a:t>se v klasifikaci IS</a:t>
            </a:r>
          </a:p>
          <a:p>
            <a:pPr algn="just">
              <a:buFont typeface="Wingdings" panose="05000000000000000000" pitchFamily="2" charset="2"/>
              <a:buChar char="ü"/>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smtClean="0"/>
              <a:t>Cíle </a:t>
            </a:r>
            <a:r>
              <a:rPr lang="cs-CZ" b="1"/>
              <a:t>přednášky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numCol="2">
            <a:noAutofit/>
          </a:bodyPr>
          <a:lstStyle/>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integrovanost</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pružnost a otevřenost,</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konzistentnost a nezávislost,</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standardizace,</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adaptabilita,</a:t>
            </a:r>
          </a:p>
          <a:p>
            <a:pPr algn="just">
              <a:buFont typeface="Wingdings" panose="05000000000000000000" pitchFamily="2" charset="2"/>
              <a:buChar char="q"/>
            </a:pPr>
            <a:r>
              <a:rPr lang="cs-CZ" altLang="cs-CZ" sz="1800" b="1" dirty="0" err="1">
                <a:solidFill>
                  <a:srgbClr val="307871"/>
                </a:solidFill>
                <a:latin typeface="Times New Roman" panose="02020603050405020304" pitchFamily="18" charset="0"/>
                <a:cs typeface="Times New Roman" panose="02020603050405020304" pitchFamily="18" charset="0"/>
              </a:rPr>
              <a:t>parametrizovatelnost</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přístupnost,</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bezpečnost a stabilita,</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komplexnost,</a:t>
            </a:r>
          </a:p>
          <a:p>
            <a:pPr algn="just">
              <a:buFont typeface="Wingdings" panose="05000000000000000000" pitchFamily="2" charset="2"/>
              <a:buChar char="q"/>
            </a:pPr>
            <a:r>
              <a:rPr lang="cs-CZ" altLang="cs-CZ" sz="1800" b="1" dirty="0" err="1">
                <a:solidFill>
                  <a:srgbClr val="307871"/>
                </a:solidFill>
                <a:latin typeface="Times New Roman" panose="02020603050405020304" pitchFamily="18" charset="0"/>
                <a:cs typeface="Times New Roman" panose="02020603050405020304" pitchFamily="18" charset="0"/>
              </a:rPr>
              <a:t>distribuovanost</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dlouhá životnost,</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jednoduchost a ergonomičnost</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dynamičnost.</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Požadavky na informační systém</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044583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numCol="1">
            <a:noAutofit/>
          </a:bodyPr>
          <a:lstStyle/>
          <a:p>
            <a:pPr marL="0" indent="0" algn="just">
              <a:buNone/>
            </a:pPr>
            <a:r>
              <a:rPr lang="cs-CZ" altLang="cs-CZ" sz="1800" b="1" u="sng" dirty="0" err="1" smtClean="0">
                <a:solidFill>
                  <a:srgbClr val="307871"/>
                </a:solidFill>
                <a:latin typeface="Times New Roman" panose="02020603050405020304" pitchFamily="18" charset="0"/>
                <a:cs typeface="Times New Roman" panose="02020603050405020304" pitchFamily="18" charset="0"/>
              </a:rPr>
              <a:t>Integrovanost</a:t>
            </a:r>
            <a:endParaRPr lang="cs-CZ" altLang="cs-CZ" sz="1800" b="1" u="sng"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Všechny </a:t>
            </a:r>
            <a:r>
              <a:rPr lang="cs-CZ" altLang="cs-CZ" sz="1800" b="1" dirty="0">
                <a:solidFill>
                  <a:srgbClr val="307871"/>
                </a:solidFill>
                <a:latin typeface="Times New Roman" panose="02020603050405020304" pitchFamily="18" charset="0"/>
                <a:cs typeface="Times New Roman" panose="02020603050405020304" pitchFamily="18" charset="0"/>
              </a:rPr>
              <a:t>jevy a procesy v podniku nebo organizaci spolu souvisí a vzájemně se ovlivňují.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Podnikový informační systém je musí věrně zobrazovat a přesně </a:t>
            </a:r>
            <a:r>
              <a:rPr lang="cs-CZ" altLang="cs-CZ" sz="1800" b="1" dirty="0" smtClean="0">
                <a:solidFill>
                  <a:srgbClr val="307871"/>
                </a:solidFill>
                <a:latin typeface="Times New Roman" panose="02020603050405020304" pitchFamily="18" charset="0"/>
                <a:cs typeface="Times New Roman" panose="02020603050405020304" pitchFamily="18" charset="0"/>
              </a:rPr>
              <a:t>popisovat</a:t>
            </a:r>
            <a:r>
              <a:rPr lang="cs-CZ" altLang="cs-CZ" sz="1800" b="1" dirty="0">
                <a:solidFill>
                  <a:srgbClr val="307871"/>
                </a:solidFill>
                <a:latin typeface="Times New Roman" panose="02020603050405020304" pitchFamily="18" charset="0"/>
                <a:cs typeface="Times New Roman" panose="02020603050405020304" pitchFamily="18" charset="0"/>
              </a:rPr>
              <a:t>. Informace musí být přesné, aktuální a uspořádané.</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Požadavky na </a:t>
            </a:r>
            <a:r>
              <a:rPr lang="cs-CZ" b="1" dirty="0"/>
              <a:t>informační </a:t>
            </a:r>
            <a:r>
              <a:rPr lang="cs-CZ" b="1" dirty="0" smtClean="0"/>
              <a:t>systém</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116580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u="sng" dirty="0">
                <a:solidFill>
                  <a:srgbClr val="307871"/>
                </a:solidFill>
                <a:latin typeface="Times New Roman" panose="02020603050405020304" pitchFamily="18" charset="0"/>
                <a:cs typeface="Times New Roman" panose="02020603050405020304" pitchFamily="18" charset="0"/>
              </a:rPr>
              <a:t>Pružnost a </a:t>
            </a:r>
            <a:r>
              <a:rPr lang="cs-CZ" altLang="cs-CZ" sz="1800" b="1" u="sng" dirty="0" smtClean="0">
                <a:solidFill>
                  <a:srgbClr val="307871"/>
                </a:solidFill>
                <a:latin typeface="Times New Roman" panose="02020603050405020304" pitchFamily="18" charset="0"/>
                <a:cs typeface="Times New Roman" panose="02020603050405020304" pitchFamily="18" charset="0"/>
              </a:rPr>
              <a:t>otevřenost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Kvalitní </a:t>
            </a:r>
            <a:r>
              <a:rPr lang="cs-CZ" altLang="cs-CZ" sz="1800" b="1" dirty="0">
                <a:solidFill>
                  <a:srgbClr val="307871"/>
                </a:solidFill>
                <a:latin typeface="Times New Roman" panose="02020603050405020304" pitchFamily="18" charset="0"/>
                <a:cs typeface="Times New Roman" panose="02020603050405020304" pitchFamily="18" charset="0"/>
              </a:rPr>
              <a:t>software musí být schopen reagovat na vývoj v oblasti informačních technologií a musí být propojitelný s jinými systémy.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Zároveň je nutné, aby systém byl se zvyšujícími se požadavky schopen rozvíjet svou funkčnost v měnícím se prostředí (legislativa, organizace, partneři atd.).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Musí zabezpečovat správným lidem správné informace ve správný čas a mít možnost informace třídit a hodnotit dle požadovaných kritérií.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Otevřenosti se dosahuje důsledným dodržováním všeobecně uznávaných standardů, nepoužíváním vlastních a nestandardních přístupů a řešení.</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Požadavky na informační </a:t>
            </a:r>
            <a:r>
              <a:rPr lang="cs-CZ" b="1" dirty="0" smtClean="0"/>
              <a:t>systém</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853738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numCol="1">
            <a:noAutofit/>
          </a:bodyPr>
          <a:lstStyle/>
          <a:p>
            <a:pPr marL="0" indent="0" algn="just">
              <a:buNone/>
            </a:pPr>
            <a:r>
              <a:rPr lang="cs-CZ" altLang="cs-CZ" sz="1800" b="1" u="sng" dirty="0">
                <a:solidFill>
                  <a:srgbClr val="307871"/>
                </a:solidFill>
                <a:latin typeface="Times New Roman" panose="02020603050405020304" pitchFamily="18" charset="0"/>
                <a:cs typeface="Times New Roman" panose="02020603050405020304" pitchFamily="18" charset="0"/>
              </a:rPr>
              <a:t>Konzistentnost a nezávislost</a:t>
            </a:r>
            <a:endParaRPr lang="cs-CZ" altLang="cs-CZ" sz="1800" b="1" u="sng"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Konzistentnost </a:t>
            </a:r>
            <a:r>
              <a:rPr lang="cs-CZ" altLang="cs-CZ" sz="1800" b="1" dirty="0">
                <a:solidFill>
                  <a:srgbClr val="307871"/>
                </a:solidFill>
                <a:latin typeface="Times New Roman" panose="02020603050405020304" pitchFamily="18" charset="0"/>
                <a:cs typeface="Times New Roman" panose="02020603050405020304" pitchFamily="18" charset="0"/>
              </a:rPr>
              <a:t>a nezávislost zahrnují především hladký přechod na nový systém práce, nízké náklady na zaškolení a správu, jednotné prostředí, komunikace s ostatními softwarovými platformami firmy nebo jejích partnerů, podpora mobilních nebo vzdálených uživatelů.</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Nezávislost znamená </a:t>
            </a:r>
            <a:r>
              <a:rPr lang="cs-CZ" altLang="cs-CZ" sz="1800" b="1" dirty="0" err="1" smtClean="0">
                <a:solidFill>
                  <a:srgbClr val="307871"/>
                </a:solidFill>
                <a:latin typeface="Times New Roman" panose="02020603050405020304" pitchFamily="18" charset="0"/>
                <a:cs typeface="Times New Roman" panose="02020603050405020304" pitchFamily="18" charset="0"/>
              </a:rPr>
              <a:t>provozovatelnost</a:t>
            </a:r>
            <a:r>
              <a:rPr lang="cs-CZ" altLang="cs-CZ" sz="1800" b="1" dirty="0" smtClean="0">
                <a:solidFill>
                  <a:srgbClr val="307871"/>
                </a:solidFill>
                <a:latin typeface="Times New Roman" panose="02020603050405020304" pitchFamily="18" charset="0"/>
                <a:cs typeface="Times New Roman" panose="02020603050405020304" pitchFamily="18" charset="0"/>
              </a:rPr>
              <a:t> v </a:t>
            </a:r>
            <a:r>
              <a:rPr lang="cs-CZ" altLang="cs-CZ" sz="1800" b="1" dirty="0">
                <a:solidFill>
                  <a:srgbClr val="307871"/>
                </a:solidFill>
                <a:latin typeface="Times New Roman" panose="02020603050405020304" pitchFamily="18" charset="0"/>
                <a:cs typeface="Times New Roman" panose="02020603050405020304" pitchFamily="18" charset="0"/>
              </a:rPr>
              <a:t>různých databázových prostředích a pod různými operačními systémy</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Požadavky na </a:t>
            </a:r>
            <a:r>
              <a:rPr lang="cs-CZ" b="1" dirty="0"/>
              <a:t>informační </a:t>
            </a:r>
            <a:r>
              <a:rPr lang="cs-CZ" b="1" dirty="0" smtClean="0"/>
              <a:t>systém</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316712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numCol="1">
            <a:noAutofit/>
          </a:bodyPr>
          <a:lstStyle/>
          <a:p>
            <a:pPr marL="0" indent="0" algn="just">
              <a:buNone/>
            </a:pPr>
            <a:r>
              <a:rPr lang="cs-CZ" altLang="cs-CZ" sz="1800" b="1" u="sng" dirty="0" smtClean="0">
                <a:solidFill>
                  <a:srgbClr val="307871"/>
                </a:solidFill>
                <a:latin typeface="Times New Roman" panose="02020603050405020304" pitchFamily="18" charset="0"/>
                <a:cs typeface="Times New Roman" panose="02020603050405020304" pitchFamily="18" charset="0"/>
              </a:rPr>
              <a:t>Standardizace</a:t>
            </a:r>
            <a:endParaRPr lang="cs-CZ" altLang="cs-CZ" sz="1800" b="1" u="sng"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Systém </a:t>
            </a:r>
            <a:r>
              <a:rPr lang="cs-CZ" altLang="cs-CZ" sz="1800" b="1" dirty="0">
                <a:solidFill>
                  <a:srgbClr val="307871"/>
                </a:solidFill>
                <a:latin typeface="Times New Roman" panose="02020603050405020304" pitchFamily="18" charset="0"/>
                <a:cs typeface="Times New Roman" panose="02020603050405020304" pitchFamily="18" charset="0"/>
              </a:rPr>
              <a:t>by měl vyhovovat standardům daným státními, oborovými, firemními a dalšími normami.</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Zde patří i management kvality ISO9000, mapování a dokumentace firemních procesů, rozšiřitelnost, nové agendy, evidence, know-how atd.</a:t>
            </a:r>
          </a:p>
          <a:p>
            <a:pPr marL="0" indent="0" algn="just">
              <a:buNone/>
            </a:pPr>
            <a:endParaRPr lang="cs-CZ" altLang="cs-CZ" sz="1800" b="1" u="sng"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u="sng" dirty="0" smtClean="0">
                <a:solidFill>
                  <a:srgbClr val="307871"/>
                </a:solidFill>
                <a:latin typeface="Times New Roman" panose="02020603050405020304" pitchFamily="18" charset="0"/>
                <a:cs typeface="Times New Roman" panose="02020603050405020304" pitchFamily="18" charset="0"/>
              </a:rPr>
              <a:t>Adaptabilita</a:t>
            </a:r>
            <a:endParaRPr lang="cs-CZ" altLang="cs-CZ" sz="1800" b="1" u="sng"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Systém dovoluje použití v různých organizačních strukturách </a:t>
            </a:r>
            <a:r>
              <a:rPr lang="cs-CZ" altLang="cs-CZ" sz="1800" b="1" dirty="0" smtClean="0">
                <a:solidFill>
                  <a:srgbClr val="307871"/>
                </a:solidFill>
                <a:latin typeface="Times New Roman" panose="02020603050405020304" pitchFamily="18" charset="0"/>
                <a:cs typeface="Times New Roman" panose="02020603050405020304" pitchFamily="18" charset="0"/>
              </a:rPr>
              <a:t/>
            </a:r>
            <a:br>
              <a:rPr lang="cs-CZ" altLang="cs-CZ" sz="1800" b="1" dirty="0" smtClean="0">
                <a:solidFill>
                  <a:srgbClr val="307871"/>
                </a:solidFill>
                <a:latin typeface="Times New Roman" panose="02020603050405020304" pitchFamily="18" charset="0"/>
                <a:cs typeface="Times New Roman" panose="02020603050405020304" pitchFamily="18" charset="0"/>
              </a:rPr>
            </a:br>
            <a:r>
              <a:rPr lang="cs-CZ" altLang="cs-CZ" sz="1800" b="1" dirty="0" smtClean="0">
                <a:solidFill>
                  <a:srgbClr val="307871"/>
                </a:solidFill>
                <a:latin typeface="Times New Roman" panose="02020603050405020304" pitchFamily="18" charset="0"/>
                <a:cs typeface="Times New Roman" panose="02020603050405020304" pitchFamily="18" charset="0"/>
              </a:rPr>
              <a:t>s </a:t>
            </a:r>
            <a:r>
              <a:rPr lang="cs-CZ" altLang="cs-CZ" sz="1800" b="1" dirty="0">
                <a:solidFill>
                  <a:srgbClr val="307871"/>
                </a:solidFill>
                <a:latin typeface="Times New Roman" panose="02020603050405020304" pitchFamily="18" charset="0"/>
                <a:cs typeface="Times New Roman" panose="02020603050405020304" pitchFamily="18" charset="0"/>
              </a:rPr>
              <a:t>různým počtem organizačních úrovní.</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Požadavky na </a:t>
            </a:r>
            <a:r>
              <a:rPr lang="cs-CZ" b="1" dirty="0"/>
              <a:t>informační </a:t>
            </a:r>
            <a:r>
              <a:rPr lang="cs-CZ" b="1" dirty="0" smtClean="0"/>
              <a:t>systém</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5760119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numCol="1">
            <a:noAutofit/>
          </a:bodyPr>
          <a:lstStyle/>
          <a:p>
            <a:pPr marL="0" indent="0" algn="just">
              <a:buNone/>
            </a:pPr>
            <a:r>
              <a:rPr lang="cs-CZ" altLang="cs-CZ" sz="1800" b="1" u="sng" dirty="0" err="1">
                <a:solidFill>
                  <a:srgbClr val="307871"/>
                </a:solidFill>
                <a:latin typeface="Times New Roman" panose="02020603050405020304" pitchFamily="18" charset="0"/>
                <a:cs typeface="Times New Roman" panose="02020603050405020304" pitchFamily="18" charset="0"/>
              </a:rPr>
              <a:t>Parametrizovatelnost</a:t>
            </a:r>
            <a:endParaRPr lang="cs-CZ" altLang="cs-CZ" sz="1800" b="1" u="sng"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Možnosti</a:t>
            </a:r>
            <a:r>
              <a:rPr lang="cs-CZ" altLang="cs-CZ" sz="1800" b="1" dirty="0">
                <a:solidFill>
                  <a:srgbClr val="307871"/>
                </a:solidFill>
                <a:latin typeface="Times New Roman" panose="02020603050405020304" pitchFamily="18" charset="0"/>
                <a:cs typeface="Times New Roman" panose="02020603050405020304" pitchFamily="18" charset="0"/>
              </a:rPr>
              <a:t>, které systém poskytuje, jsou nastavitelné pomocí parametrů. Jedná se jak o systémová nastavení, tak o nastavení uživatelská.</a:t>
            </a:r>
          </a:p>
          <a:p>
            <a:pPr marL="0" indent="0" algn="just">
              <a:buNone/>
            </a:pPr>
            <a:endParaRPr lang="cs-CZ" altLang="cs-CZ" sz="1800" b="1" u="sng"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u="sng" dirty="0" smtClean="0">
                <a:solidFill>
                  <a:srgbClr val="307871"/>
                </a:solidFill>
                <a:latin typeface="Times New Roman" panose="02020603050405020304" pitchFamily="18" charset="0"/>
                <a:cs typeface="Times New Roman" panose="02020603050405020304" pitchFamily="18" charset="0"/>
              </a:rPr>
              <a:t>Přístupnost</a:t>
            </a:r>
            <a:endParaRPr lang="cs-CZ" altLang="cs-CZ" sz="1800" b="1" u="sng"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Do </a:t>
            </a:r>
            <a:r>
              <a:rPr lang="cs-CZ" altLang="cs-CZ" sz="1800" b="1" dirty="0">
                <a:solidFill>
                  <a:srgbClr val="307871"/>
                </a:solidFill>
                <a:latin typeface="Times New Roman" panose="02020603050405020304" pitchFamily="18" charset="0"/>
                <a:cs typeface="Times New Roman" panose="02020603050405020304" pitchFamily="18" charset="0"/>
              </a:rPr>
              <a:t>systému je umožněn současný přístup více uživatelů na různých úrovních</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u="sng"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Požadavky na </a:t>
            </a:r>
            <a:r>
              <a:rPr lang="cs-CZ" b="1" dirty="0"/>
              <a:t>informační </a:t>
            </a:r>
            <a:r>
              <a:rPr lang="cs-CZ" b="1" dirty="0" smtClean="0"/>
              <a:t>systém</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574000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numCol="1">
            <a:noAutofit/>
          </a:bodyPr>
          <a:lstStyle/>
          <a:p>
            <a:pPr marL="0" indent="0" algn="just">
              <a:buNone/>
            </a:pPr>
            <a:r>
              <a:rPr lang="cs-CZ" altLang="cs-CZ" sz="1800" b="1" u="sng" dirty="0" err="1" smtClean="0">
                <a:solidFill>
                  <a:srgbClr val="307871"/>
                </a:solidFill>
                <a:latin typeface="Times New Roman" panose="02020603050405020304" pitchFamily="18" charset="0"/>
                <a:cs typeface="Times New Roman" panose="02020603050405020304" pitchFamily="18" charset="0"/>
              </a:rPr>
              <a:t>Distribuovanost</a:t>
            </a:r>
            <a:endParaRPr lang="cs-CZ" altLang="cs-CZ" sz="1800" b="1" u="sng"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Zpracování </a:t>
            </a:r>
            <a:r>
              <a:rPr lang="cs-CZ" altLang="cs-CZ" sz="1800" b="1" dirty="0">
                <a:solidFill>
                  <a:srgbClr val="307871"/>
                </a:solidFill>
                <a:latin typeface="Times New Roman" panose="02020603050405020304" pitchFamily="18" charset="0"/>
                <a:cs typeface="Times New Roman" panose="02020603050405020304" pitchFamily="18" charset="0"/>
              </a:rPr>
              <a:t>dat je prováděno na místech, požadovaných organizací podniku, obvykle přímo u koncových uživatelů nebo u nadřízené organizační složky</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u="sng"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u="sng" dirty="0" smtClean="0">
                <a:solidFill>
                  <a:srgbClr val="307871"/>
                </a:solidFill>
                <a:latin typeface="Times New Roman" panose="02020603050405020304" pitchFamily="18" charset="0"/>
                <a:cs typeface="Times New Roman" panose="02020603050405020304" pitchFamily="18" charset="0"/>
              </a:rPr>
              <a:t>Bezpečnost </a:t>
            </a:r>
            <a:r>
              <a:rPr lang="cs-CZ" altLang="cs-CZ" sz="1800" b="1" u="sng" dirty="0">
                <a:solidFill>
                  <a:srgbClr val="307871"/>
                </a:solidFill>
                <a:latin typeface="Times New Roman" panose="02020603050405020304" pitchFamily="18" charset="0"/>
                <a:cs typeface="Times New Roman" panose="02020603050405020304" pitchFamily="18" charset="0"/>
              </a:rPr>
              <a:t>a stabilita</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zabezpečení </a:t>
            </a:r>
            <a:r>
              <a:rPr lang="cs-CZ" altLang="cs-CZ" sz="1800" b="1" dirty="0">
                <a:solidFill>
                  <a:srgbClr val="307871"/>
                </a:solidFill>
                <a:latin typeface="Times New Roman" panose="02020603050405020304" pitchFamily="18" charset="0"/>
                <a:cs typeface="Times New Roman" panose="02020603050405020304" pitchFamily="18" charset="0"/>
              </a:rPr>
              <a:t>proti vnitřnímu i vnějšímu zneužití,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zamezení provozním výpadkům,</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zabezpečení rekonstrukce dat atd.</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přístup k datům je umožněn autorizovaným uživatelům</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pomocí vestavěných funkcí, transakčního zpracování a replikací je zajištěna integrita dat i v rozsáhlých sítích</a:t>
            </a: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Požadavky na </a:t>
            </a:r>
            <a:r>
              <a:rPr lang="cs-CZ" b="1" dirty="0"/>
              <a:t>informační </a:t>
            </a:r>
            <a:r>
              <a:rPr lang="cs-CZ" b="1" dirty="0" smtClean="0"/>
              <a:t>systém</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393628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numCol="1">
            <a:noAutofit/>
          </a:bodyPr>
          <a:lstStyle/>
          <a:p>
            <a:pPr marL="0" indent="0" algn="just">
              <a:buNone/>
            </a:pPr>
            <a:r>
              <a:rPr lang="cs-CZ" altLang="cs-CZ" sz="1800" b="1" u="sng" dirty="0">
                <a:solidFill>
                  <a:srgbClr val="307871"/>
                </a:solidFill>
                <a:latin typeface="Times New Roman" panose="02020603050405020304" pitchFamily="18" charset="0"/>
                <a:cs typeface="Times New Roman" panose="02020603050405020304" pitchFamily="18" charset="0"/>
              </a:rPr>
              <a:t>Komplexnost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Postižení </a:t>
            </a:r>
            <a:r>
              <a:rPr lang="cs-CZ" altLang="cs-CZ" sz="1800" b="1" dirty="0">
                <a:solidFill>
                  <a:srgbClr val="307871"/>
                </a:solidFill>
                <a:latin typeface="Times New Roman" panose="02020603050405020304" pitchFamily="18" charset="0"/>
                <a:cs typeface="Times New Roman" panose="02020603050405020304" pitchFamily="18" charset="0"/>
              </a:rPr>
              <a:t>celé problematiky a vazeb mezi částmi systému</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V systému na sebe navazují údaje o odběratelích, dodavatelích, plátcích, místech odběru a měřidlech, veškeré ceníky a číselníky</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u="sng" dirty="0" smtClean="0">
                <a:solidFill>
                  <a:srgbClr val="307871"/>
                </a:solidFill>
                <a:latin typeface="Times New Roman" panose="02020603050405020304" pitchFamily="18" charset="0"/>
                <a:cs typeface="Times New Roman" panose="02020603050405020304" pitchFamily="18" charset="0"/>
              </a:rPr>
              <a:t>Dlouhá </a:t>
            </a:r>
            <a:r>
              <a:rPr lang="cs-CZ" altLang="cs-CZ" sz="1800" b="1" u="sng" dirty="0">
                <a:solidFill>
                  <a:srgbClr val="307871"/>
                </a:solidFill>
                <a:latin typeface="Times New Roman" panose="02020603050405020304" pitchFamily="18" charset="0"/>
                <a:cs typeface="Times New Roman" panose="02020603050405020304" pitchFamily="18" charset="0"/>
              </a:rPr>
              <a:t>životnost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Organizace </a:t>
            </a:r>
            <a:r>
              <a:rPr lang="cs-CZ" altLang="cs-CZ" sz="1800" b="1" dirty="0">
                <a:solidFill>
                  <a:srgbClr val="307871"/>
                </a:solidFill>
                <a:latin typeface="Times New Roman" panose="02020603050405020304" pitchFamily="18" charset="0"/>
                <a:cs typeface="Times New Roman" panose="02020603050405020304" pitchFamily="18" charset="0"/>
              </a:rPr>
              <a:t>musí v rámci vlastních kapacit anebo dostupnosti reálných řešení, která jsou na trhu, zvolit takový informační software, který zaručí dlouhodobou životnost bez nároků na jeho zásadní restrukturalizaci v průběhu několika let.</a:t>
            </a:r>
          </a:p>
        </p:txBody>
      </p:sp>
      <p:sp>
        <p:nvSpPr>
          <p:cNvPr id="6" name="Nadpis 5"/>
          <p:cNvSpPr>
            <a:spLocks noGrp="1"/>
          </p:cNvSpPr>
          <p:nvPr>
            <p:ph type="title"/>
          </p:nvPr>
        </p:nvSpPr>
        <p:spPr>
          <a:xfrm>
            <a:off x="179512" y="195486"/>
            <a:ext cx="7488832" cy="507703"/>
          </a:xfrm>
        </p:spPr>
        <p:txBody>
          <a:bodyPr/>
          <a:lstStyle/>
          <a:p>
            <a:r>
              <a:rPr lang="cs-CZ" b="1" dirty="0" smtClean="0"/>
              <a:t>Požadavky na </a:t>
            </a:r>
            <a:r>
              <a:rPr lang="cs-CZ" b="1" dirty="0"/>
              <a:t>informační </a:t>
            </a:r>
            <a:r>
              <a:rPr lang="cs-CZ" b="1" dirty="0" smtClean="0"/>
              <a:t>systém</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3767276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numCol="1">
            <a:noAutofit/>
          </a:bodyPr>
          <a:lstStyle/>
          <a:p>
            <a:pPr marL="0" indent="0" algn="just">
              <a:buNone/>
            </a:pPr>
            <a:r>
              <a:rPr lang="cs-CZ" altLang="cs-CZ" sz="1800" b="1" u="sng" dirty="0">
                <a:solidFill>
                  <a:srgbClr val="307871"/>
                </a:solidFill>
                <a:latin typeface="Times New Roman" panose="02020603050405020304" pitchFamily="18" charset="0"/>
                <a:cs typeface="Times New Roman" panose="02020603050405020304" pitchFamily="18" charset="0"/>
              </a:rPr>
              <a:t>Jednoduchost a ergonomičnost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Řešení </a:t>
            </a:r>
            <a:r>
              <a:rPr lang="cs-CZ" altLang="cs-CZ" sz="1800" b="1" dirty="0">
                <a:solidFill>
                  <a:srgbClr val="307871"/>
                </a:solidFill>
                <a:latin typeface="Times New Roman" panose="02020603050405020304" pitchFamily="18" charset="0"/>
                <a:cs typeface="Times New Roman" panose="02020603050405020304" pitchFamily="18" charset="0"/>
              </a:rPr>
              <a:t>musí vycházet z praxe. Musí být jednoduché, uživatelsky přátelské, přinášet ulehčení rutinní administrativy, zamezovat možnosti odložení nebo ztráty dokumentů.</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u="sng" dirty="0">
                <a:solidFill>
                  <a:srgbClr val="307871"/>
                </a:solidFill>
                <a:latin typeface="Times New Roman" panose="02020603050405020304" pitchFamily="18" charset="0"/>
                <a:cs typeface="Times New Roman" panose="02020603050405020304" pitchFamily="18" charset="0"/>
              </a:rPr>
              <a:t>Dynamičnost</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Systém je připravený na spolupráci s jinými systémy a vychází takové spolupráci vstříc. </a:t>
            </a:r>
          </a:p>
        </p:txBody>
      </p:sp>
      <p:sp>
        <p:nvSpPr>
          <p:cNvPr id="6" name="Nadpis 5"/>
          <p:cNvSpPr>
            <a:spLocks noGrp="1"/>
          </p:cNvSpPr>
          <p:nvPr>
            <p:ph type="title"/>
          </p:nvPr>
        </p:nvSpPr>
        <p:spPr>
          <a:xfrm>
            <a:off x="179512" y="195486"/>
            <a:ext cx="7488832" cy="507703"/>
          </a:xfrm>
        </p:spPr>
        <p:txBody>
          <a:bodyPr/>
          <a:lstStyle/>
          <a:p>
            <a:r>
              <a:rPr lang="cs-CZ" b="1" dirty="0" smtClean="0"/>
              <a:t>Požadavky na </a:t>
            </a:r>
            <a:r>
              <a:rPr lang="cs-CZ" b="1" dirty="0"/>
              <a:t>informační </a:t>
            </a:r>
            <a:r>
              <a:rPr lang="cs-CZ" b="1" dirty="0" smtClean="0"/>
              <a:t>systém</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443518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830997"/>
          </a:xfrm>
          <a:prstGeom prst="rect">
            <a:avLst/>
          </a:prstGeom>
        </p:spPr>
        <p:txBody>
          <a:bodyPr wrap="square">
            <a:spAutoFit/>
          </a:bodyPr>
          <a:lstStyle/>
          <a:p>
            <a:r>
              <a:rPr lang="cs-CZ" sz="4800" b="1" dirty="0" smtClean="0"/>
              <a:t>DĚKUJI ZA POZORNOST</a:t>
            </a:r>
            <a:endParaRPr lang="cs-CZ" sz="4800" dirty="0"/>
          </a:p>
        </p:txBody>
      </p:sp>
    </p:spTree>
    <p:extLst>
      <p:ext uri="{BB962C8B-B14F-4D97-AF65-F5344CB8AC3E}">
        <p14:creationId xmlns:p14="http://schemas.microsoft.com/office/powerpoint/2010/main" val="1578381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jsou jen potenciální informace, které na informace zhodnocuje až informační proces (subjekt řízení)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bezchybně i včas doručená zpráva nemusí mít pro řídícího pracovníka informační charakter.</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představují </a:t>
            </a:r>
            <a:r>
              <a:rPr lang="cs-CZ" altLang="cs-CZ" sz="1800" b="1" dirty="0">
                <a:solidFill>
                  <a:srgbClr val="307871"/>
                </a:solidFill>
                <a:latin typeface="Times New Roman" panose="02020603050405020304" pitchFamily="18" charset="0"/>
                <a:cs typeface="Times New Roman" panose="02020603050405020304" pitchFamily="18" charset="0"/>
              </a:rPr>
              <a:t>odraz jevů, procesů a vlastností, které existují a probíhají v části reálného světa, kterou odrážejí. </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jsou vyjádřením skutečnosti a myšlenek v předepsané podobě tak, aby je bylo možné přenášet a zpracovávat.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Data</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4197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Informace jsou výsledkem zpracování dat.</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Tento proces přetváří data tak, aby mohl příjemce výsledek použít, aby zvýšil svou „úroveň vědění“.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Je nutné zahrnout nejen data, které slouží na vypracování vybrané varianty, ale všechna data použitá na vypracování všech variant, ze kterých se vybírá řešení. Informací rozumíme přetvořená data, kterým uživatel připisuje určitý význam, které uspokojují konkrétní informační objektivní potřebu svého příjemce.</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Informace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153673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buNone/>
            </a:pPr>
            <a:r>
              <a:rPr lang="pl-PL" altLang="cs-CZ" sz="1800" b="1" dirty="0">
                <a:solidFill>
                  <a:srgbClr val="307871"/>
                </a:solidFill>
                <a:latin typeface="Times New Roman" panose="02020603050405020304" pitchFamily="18" charset="0"/>
                <a:cs typeface="Times New Roman" panose="02020603050405020304" pitchFamily="18" charset="0"/>
              </a:rPr>
              <a:t>Hodnocení kvality </a:t>
            </a:r>
            <a:r>
              <a:rPr lang="pl-PL" altLang="cs-CZ" sz="1800" b="1" dirty="0" smtClean="0">
                <a:solidFill>
                  <a:srgbClr val="307871"/>
                </a:solidFill>
                <a:latin typeface="Times New Roman" panose="02020603050405020304" pitchFamily="18" charset="0"/>
                <a:cs typeface="Times New Roman" panose="02020603050405020304" pitchFamily="18" charset="0"/>
              </a:rPr>
              <a:t>informací z </a:t>
            </a:r>
            <a:r>
              <a:rPr lang="pl-PL" altLang="cs-CZ" sz="1800" b="1" dirty="0">
                <a:solidFill>
                  <a:srgbClr val="307871"/>
                </a:solidFill>
                <a:latin typeface="Times New Roman" panose="02020603050405020304" pitchFamily="18" charset="0"/>
                <a:cs typeface="Times New Roman" panose="02020603050405020304" pitchFamily="18" charset="0"/>
              </a:rPr>
              <a:t>hlediska </a:t>
            </a:r>
            <a:r>
              <a:rPr lang="pl-PL" altLang="cs-CZ" sz="1800" b="1" dirty="0" smtClean="0">
                <a:solidFill>
                  <a:srgbClr val="307871"/>
                </a:solidFill>
                <a:latin typeface="Times New Roman" panose="02020603050405020304" pitchFamily="18" charset="0"/>
                <a:cs typeface="Times New Roman" panose="02020603050405020304" pitchFamily="18" charset="0"/>
              </a:rPr>
              <a:t>obsahu:</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Informace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graphicFrame>
        <p:nvGraphicFramePr>
          <p:cNvPr id="7" name="Diagram 6"/>
          <p:cNvGraphicFramePr/>
          <p:nvPr>
            <p:extLst>
              <p:ext uri="{D42A27DB-BD31-4B8C-83A1-F6EECF244321}">
                <p14:modId xmlns:p14="http://schemas.microsoft.com/office/powerpoint/2010/main" val="1144317832"/>
              </p:ext>
            </p:extLst>
          </p:nvPr>
        </p:nvGraphicFramePr>
        <p:xfrm>
          <a:off x="35496" y="1347614"/>
          <a:ext cx="6264696" cy="33843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95349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buNone/>
            </a:pPr>
            <a:r>
              <a:rPr lang="pl-PL" altLang="cs-CZ" sz="1800" b="1" dirty="0">
                <a:solidFill>
                  <a:srgbClr val="307871"/>
                </a:solidFill>
                <a:latin typeface="Times New Roman" panose="02020603050405020304" pitchFamily="18" charset="0"/>
                <a:cs typeface="Times New Roman" panose="02020603050405020304" pitchFamily="18" charset="0"/>
              </a:rPr>
              <a:t>Hodnocení kvality </a:t>
            </a:r>
            <a:r>
              <a:rPr lang="pl-PL" altLang="cs-CZ" sz="1800" b="1" dirty="0" smtClean="0">
                <a:solidFill>
                  <a:srgbClr val="307871"/>
                </a:solidFill>
                <a:latin typeface="Times New Roman" panose="02020603050405020304" pitchFamily="18" charset="0"/>
                <a:cs typeface="Times New Roman" panose="02020603050405020304" pitchFamily="18" charset="0"/>
              </a:rPr>
              <a:t>informací z </a:t>
            </a:r>
            <a:r>
              <a:rPr lang="pl-PL" altLang="cs-CZ" sz="1800" b="1" dirty="0">
                <a:solidFill>
                  <a:srgbClr val="307871"/>
                </a:solidFill>
                <a:latin typeface="Times New Roman" panose="02020603050405020304" pitchFamily="18" charset="0"/>
                <a:cs typeface="Times New Roman" panose="02020603050405020304" pitchFamily="18" charset="0"/>
              </a:rPr>
              <a:t>hlediska </a:t>
            </a:r>
            <a:r>
              <a:rPr lang="pl-PL" altLang="cs-CZ" sz="1800" b="1" dirty="0" smtClean="0">
                <a:solidFill>
                  <a:srgbClr val="307871"/>
                </a:solidFill>
                <a:latin typeface="Times New Roman" panose="02020603050405020304" pitchFamily="18" charset="0"/>
                <a:cs typeface="Times New Roman" panose="02020603050405020304" pitchFamily="18" charset="0"/>
              </a:rPr>
              <a:t>formy:</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Informace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graphicFrame>
        <p:nvGraphicFramePr>
          <p:cNvPr id="5" name="Diagram 4"/>
          <p:cNvGraphicFramePr/>
          <p:nvPr>
            <p:extLst>
              <p:ext uri="{D42A27DB-BD31-4B8C-83A1-F6EECF244321}">
                <p14:modId xmlns:p14="http://schemas.microsoft.com/office/powerpoint/2010/main" val="3348415594"/>
              </p:ext>
            </p:extLst>
          </p:nvPr>
        </p:nvGraphicFramePr>
        <p:xfrm>
          <a:off x="-15062" y="1131590"/>
          <a:ext cx="6315254" cy="35320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77084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znalosti (</a:t>
            </a:r>
            <a:r>
              <a:rPr lang="cs-CZ" altLang="cs-CZ" sz="1800" b="1" dirty="0" err="1">
                <a:solidFill>
                  <a:srgbClr val="307871"/>
                </a:solidFill>
                <a:latin typeface="Times New Roman" panose="02020603050405020304" pitchFamily="18" charset="0"/>
                <a:cs typeface="Times New Roman" panose="02020603050405020304" pitchFamily="18" charset="0"/>
              </a:rPr>
              <a:t>knowledge</a:t>
            </a:r>
            <a:r>
              <a:rPr lang="cs-CZ" altLang="cs-CZ" sz="1800" b="1" dirty="0" smtClean="0">
                <a:solidFill>
                  <a:srgbClr val="307871"/>
                </a:solidFill>
                <a:latin typeface="Times New Roman" panose="02020603050405020304" pitchFamily="18" charset="0"/>
                <a:cs typeface="Times New Roman" panose="02020603050405020304" pitchFamily="18" charset="0"/>
              </a:rPr>
              <a:t>) jsou klíčovým faktorem „znalostní ekonomiky“</a:t>
            </a: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představují zobecněné poznání reality dané vzájemnou interakcí zkušeností, faktů, vztahů, hodnot, myšlenkových procesů a významů</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souvisejí s vymezováním pojmů, s kategorizací a s definováním hypotéz a s odvozováním závěrů</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vytvářejí systémový rámec pro vznik nových informací spočívajících </a:t>
            </a:r>
            <a:r>
              <a:rPr lang="cs-CZ" altLang="cs-CZ" sz="1800" b="1" dirty="0" smtClean="0">
                <a:solidFill>
                  <a:srgbClr val="307871"/>
                </a:solidFill>
                <a:latin typeface="Times New Roman" panose="02020603050405020304" pitchFamily="18" charset="0"/>
                <a:cs typeface="Times New Roman" panose="02020603050405020304" pitchFamily="18" charset="0"/>
              </a:rPr>
              <a:t/>
            </a:r>
            <a:br>
              <a:rPr lang="cs-CZ" altLang="cs-CZ" sz="1800" b="1" dirty="0" smtClean="0">
                <a:solidFill>
                  <a:srgbClr val="307871"/>
                </a:solidFill>
                <a:latin typeface="Times New Roman" panose="02020603050405020304" pitchFamily="18" charset="0"/>
                <a:cs typeface="Times New Roman" panose="02020603050405020304" pitchFamily="18" charset="0"/>
              </a:rPr>
            </a:br>
            <a:r>
              <a:rPr lang="cs-CZ" altLang="cs-CZ" sz="1800" b="1" dirty="0" smtClean="0">
                <a:solidFill>
                  <a:srgbClr val="307871"/>
                </a:solidFill>
                <a:latin typeface="Times New Roman" panose="02020603050405020304" pitchFamily="18" charset="0"/>
                <a:cs typeface="Times New Roman" panose="02020603050405020304" pitchFamily="18" charset="0"/>
              </a:rPr>
              <a:t>v </a:t>
            </a:r>
            <a:r>
              <a:rPr lang="cs-CZ" altLang="cs-CZ" sz="1800" b="1" dirty="0">
                <a:solidFill>
                  <a:srgbClr val="307871"/>
                </a:solidFill>
                <a:latin typeface="Times New Roman" panose="02020603050405020304" pitchFamily="18" charset="0"/>
                <a:cs typeface="Times New Roman" panose="02020603050405020304" pitchFamily="18" charset="0"/>
              </a:rPr>
              <a:t>tom, že umožňují rozpoznat potřebný informační obsah dat</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na rozdíl od dat jsou relativně stálejší, představují vyšší stupeň abstrakce</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Znalosti</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23405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systémy </a:t>
            </a:r>
            <a:r>
              <a:rPr lang="cs-CZ" altLang="cs-CZ" sz="1800" b="1" dirty="0">
                <a:solidFill>
                  <a:srgbClr val="307871"/>
                </a:solidFill>
                <a:latin typeface="Times New Roman" panose="02020603050405020304" pitchFamily="18" charset="0"/>
                <a:cs typeface="Times New Roman" panose="02020603050405020304" pitchFamily="18" charset="0"/>
              </a:rPr>
              <a:t>kromě bází dat pracují také s bázemi znalostí</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setkáváme se s nimi pod označením </a:t>
            </a:r>
            <a:r>
              <a:rPr lang="cs-CZ" altLang="cs-CZ" sz="1800" b="1" dirty="0" err="1">
                <a:solidFill>
                  <a:srgbClr val="307871"/>
                </a:solidFill>
                <a:latin typeface="Times New Roman" panose="02020603050405020304" pitchFamily="18" charset="0"/>
                <a:cs typeface="Times New Roman" panose="02020603050405020304" pitchFamily="18" charset="0"/>
              </a:rPr>
              <a:t>Knowledge</a:t>
            </a:r>
            <a:r>
              <a:rPr lang="cs-CZ" altLang="cs-CZ" sz="1800" b="1" dirty="0">
                <a:solidFill>
                  <a:srgbClr val="307871"/>
                </a:solidFill>
                <a:latin typeface="Times New Roman" panose="02020603050405020304" pitchFamily="18" charset="0"/>
                <a:cs typeface="Times New Roman" panose="02020603050405020304" pitchFamily="18" charset="0"/>
              </a:rPr>
              <a:t> Management</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systémy pro správu expertních znalostí, systémy uchovávající organizačních znalosti (směrnice, postupy, integrované </a:t>
            </a:r>
            <a:r>
              <a:rPr lang="cs-CZ" altLang="cs-CZ" sz="1800" b="1" dirty="0" err="1">
                <a:solidFill>
                  <a:srgbClr val="307871"/>
                </a:solidFill>
                <a:latin typeface="Times New Roman" panose="02020603050405020304" pitchFamily="18" charset="0"/>
                <a:cs typeface="Times New Roman" panose="02020603050405020304" pitchFamily="18" charset="0"/>
              </a:rPr>
              <a:t>workflow</a:t>
            </a:r>
            <a:r>
              <a:rPr lang="cs-CZ" altLang="cs-CZ" sz="1800" b="1" dirty="0">
                <a:solidFill>
                  <a:srgbClr val="307871"/>
                </a:solidFill>
                <a:latin typeface="Times New Roman" panose="02020603050405020304" pitchFamily="18" charset="0"/>
                <a:cs typeface="Times New Roman" panose="02020603050405020304" pitchFamily="18" charset="0"/>
              </a:rPr>
              <a:t>), systémy na podporu rozhodování atd.</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Znalosti</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33889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vrcholem </a:t>
            </a:r>
            <a:r>
              <a:rPr lang="cs-CZ" altLang="cs-CZ" sz="1800" b="1" dirty="0">
                <a:solidFill>
                  <a:srgbClr val="307871"/>
                </a:solidFill>
                <a:latin typeface="Times New Roman" panose="02020603050405020304" pitchFamily="18" charset="0"/>
                <a:cs typeface="Times New Roman" panose="02020603050405020304" pitchFamily="18" charset="0"/>
              </a:rPr>
              <a:t>pyramidy</a:t>
            </a:r>
            <a:r>
              <a:rPr lang="cs-CZ" altLang="cs-CZ" sz="1800" b="1" dirty="0" smtClean="0">
                <a:solidFill>
                  <a:srgbClr val="307871"/>
                </a:solidFill>
                <a:latin typeface="Times New Roman" panose="02020603050405020304" pitchFamily="18" charset="0"/>
                <a:cs typeface="Times New Roman" panose="02020603050405020304" pitchFamily="18" charset="0"/>
              </a:rPr>
              <a:t>: data-&gt;informace-&gt;znalosti-&gt;moudrost</a:t>
            </a: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nejvyšší stupeň lidského poznání obohacené o hodnotící měřítka jednotlivce a jeho vztah k okolnímu světu.</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smtClean="0"/>
              <a:t>Moudrost</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2100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2915</TotalTime>
  <Words>1528</Words>
  <Application>Microsoft Office PowerPoint</Application>
  <PresentationFormat>Předvádění na obrazovce (16:9)</PresentationFormat>
  <Paragraphs>304</Paragraphs>
  <Slides>29</Slides>
  <Notes>27</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29</vt:i4>
      </vt:variant>
    </vt:vector>
  </HeadingPairs>
  <TitlesOfParts>
    <vt:vector size="35" baseType="lpstr">
      <vt:lpstr>Arial</vt:lpstr>
      <vt:lpstr>Calibri</vt:lpstr>
      <vt:lpstr>Enriqueta</vt:lpstr>
      <vt:lpstr>Times New Roman</vt:lpstr>
      <vt:lpstr>Wingdings</vt:lpstr>
      <vt:lpstr>SLU</vt:lpstr>
      <vt:lpstr>INFORMAČNÍ SYSTÉMY VE VEŘEJNÉ SPRÁVĚ</vt:lpstr>
      <vt:lpstr>Cíle přednášky</vt:lpstr>
      <vt:lpstr>Data</vt:lpstr>
      <vt:lpstr>Informace</vt:lpstr>
      <vt:lpstr>Informace</vt:lpstr>
      <vt:lpstr>Informace</vt:lpstr>
      <vt:lpstr>Znalosti</vt:lpstr>
      <vt:lpstr>Znalosti</vt:lpstr>
      <vt:lpstr>Moudrost</vt:lpstr>
      <vt:lpstr>Informační pyramida z pohledu stupně poznání</vt:lpstr>
      <vt:lpstr>Informační činnost</vt:lpstr>
      <vt:lpstr>Informační systém</vt:lpstr>
      <vt:lpstr>Informační systém - definice</vt:lpstr>
      <vt:lpstr>Informační systém – správce/provozovatel</vt:lpstr>
      <vt:lpstr>Informační systém - komponenty</vt:lpstr>
      <vt:lpstr>Informační systémy - architektura</vt:lpstr>
      <vt:lpstr>Informační systémy - architektura</vt:lpstr>
      <vt:lpstr>Životní cyklus informačního systému</vt:lpstr>
      <vt:lpstr>Požadavky na informační systém</vt:lpstr>
      <vt:lpstr>Požadavky na informační systém</vt:lpstr>
      <vt:lpstr>Požadavky na informační systém</vt:lpstr>
      <vt:lpstr>Požadavky na informační systém</vt:lpstr>
      <vt:lpstr>Požadavky na informační systém</vt:lpstr>
      <vt:lpstr>Požadavky na informační systém</vt:lpstr>
      <vt:lpstr>Požadavky na informační systém</vt:lpstr>
      <vt:lpstr>Požadavky na informační systém</vt:lpstr>
      <vt:lpstr>Požadavky na informační systém</vt:lpstr>
      <vt:lpstr>Požadavky na informační systém</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RD</cp:lastModifiedBy>
  <cp:revision>228</cp:revision>
  <dcterms:created xsi:type="dcterms:W3CDTF">2016-07-06T15:42:34Z</dcterms:created>
  <dcterms:modified xsi:type="dcterms:W3CDTF">2020-08-12T11:08:18Z</dcterms:modified>
</cp:coreProperties>
</file>