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2" r:id="rId2"/>
    <p:sldId id="281" r:id="rId3"/>
    <p:sldId id="282" r:id="rId4"/>
    <p:sldId id="285" r:id="rId5"/>
    <p:sldId id="283" r:id="rId6"/>
    <p:sldId id="284" r:id="rId7"/>
    <p:sldId id="287" r:id="rId8"/>
    <p:sldId id="291" r:id="rId9"/>
    <p:sldId id="292" r:id="rId10"/>
    <p:sldId id="293" r:id="rId11"/>
    <p:sldId id="294" r:id="rId12"/>
    <p:sldId id="286" r:id="rId13"/>
    <p:sldId id="288" r:id="rId14"/>
    <p:sldId id="289" r:id="rId15"/>
    <p:sldId id="290" r:id="rId16"/>
    <p:sldId id="314" r:id="rId17"/>
    <p:sldId id="315" r:id="rId18"/>
    <p:sldId id="316" r:id="rId19"/>
    <p:sldId id="317" r:id="rId20"/>
    <p:sldId id="318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266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2E46A-1F8E-4551-9C06-A7C58A745491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DE3C1-E858-46B6-84E8-6E5617D78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18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4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56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902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4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115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60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630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66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358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052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25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521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15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39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97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241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221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80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32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96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901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9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874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246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79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085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1380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854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310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4145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4545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67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67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20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55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96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12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65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70338" y="4515966"/>
              <a:ext cx="162134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407574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739486"/>
            <a:ext cx="7245246" cy="5676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metody vývoje </a:t>
            </a:r>
            <a:r>
              <a:rPr lang="cs-CZ" sz="3200" b="1" cap="all" dirty="0" err="1">
                <a:solidFill>
                  <a:srgbClr val="307871"/>
                </a:solidFill>
              </a:rPr>
              <a:t>softwARE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Mgr. Petr Suchánek, Ph.D.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Zaměření na kvalitu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Díky integrovaným testovacím fázím se identifikují a řeší chyby včas, což podporuje vysokou kvalitu finálního produktu.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Vhodnost pro stabilní projekty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Model se nejlépe hodí pro projekty s jasně definovanými a neměnnými požadavky, kde není očekávána častá změna rozsahu či funkcionality.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Omezená flexibilita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Změny v požadavcích jsou náročné a nákladné, jelikož je potřeba dodržovat stanovenou posloupnost fází.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V-model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8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Vhodný pro produkty, u nichž jsou požadavky jasně definované a stabilní, a kde je klíčové důkladné testování.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Typicky se využívá u: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bezpečnostních a kritických systémů (např. v automobilovém, leteckém nebo zdravotnickém průmyslu).</a:t>
            </a:r>
          </a:p>
          <a:p>
            <a:pPr lvl="1">
              <a:buBlip>
                <a:blip r:embed="rId4"/>
              </a:buBlip>
            </a:pPr>
            <a:r>
              <a:rPr lang="cs-CZ" sz="2000" dirty="0" err="1"/>
              <a:t>embedded</a:t>
            </a:r>
            <a:r>
              <a:rPr lang="cs-CZ" sz="2000" dirty="0"/>
              <a:t> systémů.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průmyslové automatizace.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model zajišťuje systematickou kontrolu kvality a vysokou spolehlivost finálního produktu.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V-model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19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Vývoj probíhá v opakovaných cyklech, kdy se postupně přidávají nové funkce.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Kombinuje opakované cykly a postupné rozšiřování softwaru.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Každá iterace zahrnuje plánování, analýzu, návrh, implementaci a testování, čímž vzniká funkční část systému, která se s každým cyklem doplňuje.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přístup umožňuje pružnou reakci na změny, pravidelnou zpětnou vazbu a rychlé odhalování chyb, což je ideální pro projekty s proměnlivými požadavky.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4996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Iterativní a inkrementální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26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Kombinuje iterativní přístup s důrazem na rizika, kde se každá iterace věnuje identifikaci a řízení rizik.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Hlavní charakteristiky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Iterativní cykly - vývoj probíhá v opakovaných cyklech (spirálách), kde každá iterace obsahuje plánování, analýzu, implementaci a hodnocení.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Analýza rizik - na začátku každé spirály se identifikují a hodnotí rizika, což umožňuje přizpůsobit strategii a minimalizovat potenciální problémy.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Plánování a evaluace - na základě analýzy rizik se vytvoří detailní plán pro danou iteraci, po jehož realizaci následuje evaluace výsledků a rozhodnutí o dalším postupu.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Spirálový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1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Hlavní charakteristiky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Flexibilita - umožňuje postupný vývoj s možností úprav na základě získané zpětné vazby a změn v požadavcích, což je ideální pro složité a dynamicky se vyvíjející projekty.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Vyšší nároky - vyžaduje pečlivé řízení a odborné znalosti v oblasti analýzy rizik, což může zvýšit nároky na čas a zdroje.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Celkově je spirálový model vhodný pro rozsáhlé projekty, kde je klíčové průběžné hodnocení rizik a možnost flexibilně reagovat na změny.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Spirálový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41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Každý cyklus spirály spouští stejný sled kroků pro každou část produktu a pro každou úroveň </a:t>
            </a:r>
            <a:r>
              <a:rPr lang="cs-CZ" sz="2400" dirty="0" err="1"/>
              <a:t>elaborace</a:t>
            </a:r>
            <a:r>
              <a:rPr lang="cs-CZ" sz="2400" dirty="0"/>
              <a:t> (od konceptuálních dokumentů až po programování jednotlivých programů).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Možné využití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Bezpečnostní a vojenské systémy.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Kritické průmyslové a jaderné systémy.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Zdravotnické systémy.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Komplexní </a:t>
            </a:r>
            <a:r>
              <a:rPr lang="cs-CZ" sz="2000" dirty="0" err="1"/>
              <a:t>enterprise</a:t>
            </a:r>
            <a:r>
              <a:rPr lang="cs-CZ" sz="2000" dirty="0"/>
              <a:t> aplikace.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Spirálový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79C9DD92-8029-43D1-A192-342C17C99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84" y="2508896"/>
            <a:ext cx="2144885" cy="21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2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Technika ve vývoji softwaru, při které se vytváří raná verze (prototyp) finálního produktu.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Rychlá tvorba modelu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Umožňuje rychlé ztvárnění základních funkcí a designu.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Iterativní proces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Prototyp se postupně vylepšuje na základě připomínek od zákazníků a uživatelů.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prototypování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6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Snížení rizik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Odhalí nedostatky a nejasnosti v návrhu již v raných fázích, což snižuje riziko nákladných úprav v pozdějších fázích.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Zaměření na uživatelskou zkušenost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Pomáhá zajistit, že konečný produkt bude lépe odpovídat potřebám a očekáváním uživatelů.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přístup podporuje flexibilitu a umožňuje vývojářům efektivně reagovat na změny v požadavcích.</a:t>
            </a:r>
            <a:endParaRPr lang="cs-CZ" sz="20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prototypování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06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Iterativní a inkrementální metodika vývoje softwaru, která klade důraz na strukturovaný a disciplinovaný přístup k vývoji.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Byla vyvinuta firmou </a:t>
            </a:r>
            <a:r>
              <a:rPr lang="cs-CZ" sz="2400" dirty="0" err="1"/>
              <a:t>Rational</a:t>
            </a:r>
            <a:r>
              <a:rPr lang="cs-CZ" sz="2400" dirty="0"/>
              <a:t> Software (nyní součástí IBM) a je zaměřena na řízení softwarových projektů a vývoj kvalitních aplikací.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Rational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Unified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Process</a:t>
            </a:r>
            <a:r>
              <a:rPr lang="cs-CZ" sz="3200" b="1" cap="all" dirty="0">
                <a:solidFill>
                  <a:srgbClr val="307871"/>
                </a:solidFill>
              </a:rPr>
              <a:t> (RUP)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88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RUP organizuje projekt do šesti hlavních pracovních toků: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Obchodní modelování – analýza a pochopení požadavků zákazníka.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Požadavky – sběr a správa požadavků, často pomocí UML diagramů.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Analýza a návrh – návrh architektury a struktury aplikace.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Implementace – programování a vývoj funkcionalit.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Testování – validace a ověřování kvality softwaru.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Nasazení – přechod do produkčního prostředí a podpora uživatelů.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Rational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Unified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Process</a:t>
            </a:r>
            <a:r>
              <a:rPr lang="cs-CZ" sz="3200" b="1" cap="all" dirty="0">
                <a:solidFill>
                  <a:srgbClr val="307871"/>
                </a:solidFill>
              </a:rPr>
              <a:t> (RUP)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94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Metoda vývoje softwaru je systematický přístup, který určuje, jakým způsobem se navrhuje, vytváří, testuje a udržuje softwarový produkt.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Definuje jednotlivé fáze a činnosti – od analýzy požadavků, přes návrh a implementaci až po testování a údržbu – a stanovuje pravidla a techniky, které pomáhají dosáhnout kvalitního výsledku.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strukturovaný přístup umožňuje efektivnější řízení projektu, lepší kontrolu nad procesem vývoje a přizpůsobení se měnícím se požadavkům uživatelů.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metoda vývoje software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334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Důraz na architekturu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RUP klade velký důraz na dobře definovanou softwarovou architekturu, což usnadňuje škálovatelnost a údržbu aplikace.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Použití UML (</a:t>
            </a:r>
            <a:r>
              <a:rPr lang="cs-CZ" sz="2400" dirty="0" err="1"/>
              <a:t>Unified</a:t>
            </a:r>
            <a:r>
              <a:rPr lang="cs-CZ" sz="2400" dirty="0"/>
              <a:t> Modeling </a:t>
            </a:r>
            <a:r>
              <a:rPr lang="cs-CZ" sz="2400" dirty="0" err="1"/>
              <a:t>Language</a:t>
            </a:r>
            <a:r>
              <a:rPr lang="cs-CZ" sz="2400" dirty="0"/>
              <a:t>)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RUP silně využívá UML (</a:t>
            </a:r>
            <a:r>
              <a:rPr lang="cs-CZ" sz="2000" dirty="0" err="1"/>
              <a:t>Unified</a:t>
            </a:r>
            <a:r>
              <a:rPr lang="cs-CZ" sz="2000" dirty="0"/>
              <a:t> Modeling </a:t>
            </a:r>
            <a:r>
              <a:rPr lang="cs-CZ" sz="2000" dirty="0" err="1"/>
              <a:t>Language</a:t>
            </a:r>
            <a:r>
              <a:rPr lang="cs-CZ" sz="2000" dirty="0"/>
              <a:t>) k modelování požadavků, analýze, návrhu a dokumentaci systému.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Flexibilita a přizpůsobitelnost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RUP není rigidní metodika, lze ji přizpůsobit podle potřeb projektu.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Lze kombinovat s agilními metodami (např. </a:t>
            </a:r>
            <a:r>
              <a:rPr lang="cs-CZ" sz="2000" dirty="0" err="1"/>
              <a:t>Scrum</a:t>
            </a:r>
            <a:r>
              <a:rPr lang="cs-CZ" sz="2000" dirty="0"/>
              <a:t>) nebo přizpůsobit menším týmům.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Rational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Unified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Process</a:t>
            </a:r>
            <a:r>
              <a:rPr lang="cs-CZ" sz="3200" b="1" cap="all" dirty="0">
                <a:solidFill>
                  <a:srgbClr val="307871"/>
                </a:solidFill>
              </a:rPr>
              <a:t> (RUP)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4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Soubor přístupů k vývoji softwaru, které se zaměřují na flexibilitu, spolupráci a rychlou reakci na změny.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Iterativní a inkrementální vývoj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Vývoj probíhá v krátkých cyklech (iteracích), během kterých se pravidelně dodává funkční software.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Flexibilita a adaptabilita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Změny jsou vítány i v pozdějších fázích projektu, což umožňuje rychlé přizpůsobení se novým požadavkům.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651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Zaměření na zákazníka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Aktivní zapojení zákazníka a pravidelná zpětná vazba zaručují, že konečný produkt odpovídá potřebám uživatelů.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Spolupráce a komunikace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Týmová spolupráce, otevřená komunikace a pravidelné setkání (např. denní stand-upy) podporují efektivní řešení problémů.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Kontinuální zlepšování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 každé iteraci se provádí retrospektiva, která pomáhá optimalizovat pracovní procesy a zvyšovat kvalitu výsledného produktu.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80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Agilní metodika vývoje softwaru zaměřená na krátké, iterativní cykly (sprinty) a neustálou zpětnou vazbu.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Sprint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Práce probíhá v časově omezených cyklech (obvykle 2–4 týdny), během nichž je dodána funkční část produktu.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Role:</a:t>
            </a:r>
          </a:p>
          <a:p>
            <a:pPr lvl="1">
              <a:buBlip>
                <a:blip r:embed="rId4"/>
              </a:buBlip>
            </a:pPr>
            <a:r>
              <a:rPr lang="cs-CZ" sz="2000" dirty="0" err="1"/>
              <a:t>Product</a:t>
            </a:r>
            <a:r>
              <a:rPr lang="cs-CZ" sz="2000" dirty="0"/>
              <a:t> </a:t>
            </a:r>
            <a:r>
              <a:rPr lang="cs-CZ" sz="2000" dirty="0" err="1"/>
              <a:t>Owner</a:t>
            </a:r>
            <a:r>
              <a:rPr lang="cs-CZ" sz="2000" dirty="0"/>
              <a:t> - Určuje priority a spravuje </a:t>
            </a:r>
            <a:r>
              <a:rPr lang="cs-CZ" sz="2000" dirty="0" err="1"/>
              <a:t>Product</a:t>
            </a:r>
            <a:r>
              <a:rPr lang="cs-CZ" sz="2000" dirty="0"/>
              <a:t> </a:t>
            </a:r>
            <a:r>
              <a:rPr lang="cs-CZ" sz="2000" dirty="0" err="1"/>
              <a:t>Backlog</a:t>
            </a:r>
            <a:r>
              <a:rPr lang="cs-CZ" sz="2000" dirty="0"/>
              <a:t>.</a:t>
            </a:r>
          </a:p>
          <a:p>
            <a:pPr lvl="1">
              <a:buBlip>
                <a:blip r:embed="rId4"/>
              </a:buBlip>
            </a:pPr>
            <a:r>
              <a:rPr lang="cs-CZ" sz="2000" dirty="0" err="1"/>
              <a:t>Scrum</a:t>
            </a:r>
            <a:r>
              <a:rPr lang="cs-CZ" sz="2000" dirty="0"/>
              <a:t> Master - Zajišťuje dodržování </a:t>
            </a:r>
            <a:r>
              <a:rPr lang="cs-CZ" sz="2000" dirty="0" err="1"/>
              <a:t>Scrum</a:t>
            </a:r>
            <a:r>
              <a:rPr lang="cs-CZ" sz="2000" dirty="0"/>
              <a:t> principů a podporuje tým.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Vývojový tým - </a:t>
            </a:r>
            <a:r>
              <a:rPr lang="cs-CZ" sz="2000" dirty="0" err="1"/>
              <a:t>Samoorganizující</a:t>
            </a:r>
            <a:r>
              <a:rPr lang="cs-CZ" sz="2000" dirty="0"/>
              <a:t> se skupina, která software vytváří.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- </a:t>
            </a:r>
            <a:r>
              <a:rPr lang="cs-CZ" sz="3200" b="1" cap="all" dirty="0" err="1">
                <a:solidFill>
                  <a:srgbClr val="307871"/>
                </a:solidFill>
              </a:rPr>
              <a:t>scrum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60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Vizualizace </a:t>
            </a:r>
            <a:r>
              <a:rPr lang="cs-CZ" sz="2400" dirty="0" err="1"/>
              <a:t>workflow</a:t>
            </a:r>
            <a:endParaRPr lang="cs-CZ" sz="2400" dirty="0"/>
          </a:p>
          <a:p>
            <a:pPr lvl="1">
              <a:buBlip>
                <a:blip r:embed="rId4"/>
              </a:buBlip>
            </a:pPr>
            <a:r>
              <a:rPr lang="cs-CZ" sz="2000" dirty="0"/>
              <a:t>Úkoly jsou znázorněny na Kanban </a:t>
            </a:r>
            <a:r>
              <a:rPr lang="cs-CZ" sz="2000" dirty="0" err="1"/>
              <a:t>boardu</a:t>
            </a:r>
            <a:r>
              <a:rPr lang="cs-CZ" sz="2000" dirty="0"/>
              <a:t>, kde každý sloupec reprezentuje stav práce (např. "K vyřízení", "Probíhá", "Hotovo").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Omezení rozpracovanosti (WIP)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Nastavením limitů na počet současně probíhajících úkolů se předchází zácpám a zajišťuje se plynulý tok práce.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Kontinuální dodávání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Práce probíhá nepřetržitě, bez pevně stanovených iterací, což umožňuje rychlou reakci na změny a kontinuální doručování hodnoty.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- kanban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538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Průběžné zlepšování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Tým pravidelně vyhodnocuje procesy a hledá způsoby, jak zvýšit efektivitu a odstranit překážky.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Kanban podporuje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transparentnost,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flexibilitu,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efektivní řízení pracovních toků.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Vhodný nástroj pro optimalizaci procesů ve vývoji softwaru i v jiných oblastech.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- kanban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98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Metodika vývoje softwaru zaměřená na technické praktiky a intenzivní spolupráci v týmu.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Pair </a:t>
            </a:r>
            <a:r>
              <a:rPr lang="cs-CZ" sz="2400" dirty="0" err="1"/>
              <a:t>programming</a:t>
            </a:r>
            <a:endParaRPr lang="cs-CZ" sz="2400" dirty="0"/>
          </a:p>
          <a:p>
            <a:pPr lvl="1">
              <a:buBlip>
                <a:blip r:embed="rId4"/>
              </a:buBlip>
            </a:pPr>
            <a:r>
              <a:rPr lang="cs-CZ" sz="2000" dirty="0"/>
              <a:t>Práce ve dvojicích, která zvyšuje kvalitu kódu a podporuje sdílení znalostí.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Test-</a:t>
            </a:r>
            <a:r>
              <a:rPr lang="cs-CZ" sz="2400" dirty="0" err="1"/>
              <a:t>driven</a:t>
            </a:r>
            <a:r>
              <a:rPr lang="cs-CZ" sz="2400" dirty="0"/>
              <a:t> development (TDD)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Psaní testů před implementací kódu, což pomáhá odhalovat chyby včas.</a:t>
            </a:r>
          </a:p>
          <a:p>
            <a:pPr>
              <a:buBlip>
                <a:blip r:embed="rId4"/>
              </a:buBlip>
            </a:pPr>
            <a:r>
              <a:rPr lang="cs-CZ" sz="2400" dirty="0" err="1"/>
              <a:t>Continuous</a:t>
            </a:r>
            <a:r>
              <a:rPr lang="cs-CZ" sz="2400" dirty="0"/>
              <a:t> </a:t>
            </a:r>
            <a:r>
              <a:rPr lang="cs-CZ" sz="2400" dirty="0" err="1"/>
              <a:t>integration</a:t>
            </a:r>
            <a:endParaRPr lang="cs-CZ" sz="2400" dirty="0"/>
          </a:p>
          <a:p>
            <a:pPr lvl="1">
              <a:buBlip>
                <a:blip r:embed="rId4"/>
              </a:buBlip>
            </a:pPr>
            <a:r>
              <a:rPr lang="cs-CZ" sz="2000" dirty="0"/>
              <a:t>Pravidelné slučování kódu a automatizované testování, čímž se zajišťuje stabilita systému.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</a:t>
            </a:r>
            <a:r>
              <a:rPr lang="cs-CZ" sz="3200" b="1" cap="all" dirty="0" err="1">
                <a:solidFill>
                  <a:srgbClr val="307871"/>
                </a:solidFill>
              </a:rPr>
              <a:t>Extreme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Programming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689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Časté iterace a vydání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Krátké cykly vývoje umožňují rychlé dodání funkčního softwaru a průběžnou zpětnou vazbu.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Zákaznická spolupráce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Aktivní zapojení zákazníka do vývoje zajišťuje, že konečný produkt odpovídá jeho potřebám.</a:t>
            </a:r>
          </a:p>
          <a:p>
            <a:pPr>
              <a:buBlip>
                <a:blip r:embed="rId4"/>
              </a:buBlip>
            </a:pPr>
            <a:r>
              <a:rPr lang="cs-CZ" sz="2400" dirty="0" err="1"/>
              <a:t>Refaktoring</a:t>
            </a:r>
            <a:endParaRPr lang="cs-CZ" sz="2400" dirty="0"/>
          </a:p>
          <a:p>
            <a:pPr lvl="1">
              <a:buBlip>
                <a:blip r:embed="rId4"/>
              </a:buBlip>
            </a:pPr>
            <a:r>
              <a:rPr lang="cs-CZ" sz="2000" dirty="0"/>
              <a:t>Neustálé zlepšování kódu bez změny jeho funkčnosti, což udržuje jednoduchý a čistý design.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</a:t>
            </a:r>
            <a:r>
              <a:rPr lang="cs-CZ" sz="3200" b="1" cap="all" dirty="0" err="1">
                <a:solidFill>
                  <a:srgbClr val="307871"/>
                </a:solidFill>
              </a:rPr>
              <a:t>Extreme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Programming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9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Metodika zaměřená na lidský faktor a flexibilitu.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Lidský přístup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Důraz je kladen na efektivní komunikaci a spolupráci v týmu, což podporuje kreativitu a rychlé rozhodování.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Flexibilita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Metodika je navržena tak, aby se dala snadno přizpůsobit specifickým podmínkám projektu, včetně velikosti týmu a kritičnosti aplikace.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</a:t>
            </a:r>
            <a:r>
              <a:rPr lang="cs-CZ" sz="3200" b="1" cap="all" dirty="0" err="1">
                <a:solidFill>
                  <a:srgbClr val="307871"/>
                </a:solidFill>
              </a:rPr>
              <a:t>crystal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658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Varianty podle potřeb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Nabízí různé varianty (např. </a:t>
            </a:r>
            <a:r>
              <a:rPr lang="cs-CZ" sz="2000" dirty="0" err="1"/>
              <a:t>Crystal</a:t>
            </a:r>
            <a:r>
              <a:rPr lang="cs-CZ" sz="2000" dirty="0"/>
              <a:t> </a:t>
            </a:r>
            <a:r>
              <a:rPr lang="cs-CZ" sz="2000" dirty="0" err="1"/>
              <a:t>Clear</a:t>
            </a:r>
            <a:r>
              <a:rPr lang="cs-CZ" sz="2000" dirty="0"/>
              <a:t>, </a:t>
            </a:r>
            <a:r>
              <a:rPr lang="cs-CZ" sz="2000" dirty="0" err="1"/>
              <a:t>Crystal</a:t>
            </a:r>
            <a:r>
              <a:rPr lang="cs-CZ" sz="2000" dirty="0"/>
              <a:t> Orange, </a:t>
            </a:r>
            <a:r>
              <a:rPr lang="cs-CZ" sz="2000" dirty="0" err="1"/>
              <a:t>Crystal</a:t>
            </a:r>
            <a:r>
              <a:rPr lang="cs-CZ" sz="2000" dirty="0"/>
              <a:t> </a:t>
            </a:r>
            <a:r>
              <a:rPr lang="cs-CZ" sz="2000" dirty="0" err="1"/>
              <a:t>Red</a:t>
            </a:r>
            <a:r>
              <a:rPr lang="cs-CZ" sz="2000" dirty="0"/>
              <a:t>), lišící se nároky na dokumentaci a procesy podle velikosti a složitosti projektu.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Minimalistická dokumentace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Zdůrazňuje vytváření jen nezbytné dokumentace, což usnadňuje rychlý a adaptabilní vývoj.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Iterativní přístup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Stejně jako jiné agilní metodiky podporuje pravidelné dodávky funkčního softwaru a kontinuální zpětnou vazbu.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</a:t>
            </a:r>
            <a:r>
              <a:rPr lang="cs-CZ" sz="3200" b="1" cap="all" dirty="0" err="1">
                <a:solidFill>
                  <a:srgbClr val="307871"/>
                </a:solidFill>
              </a:rPr>
              <a:t>crystal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95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Vodopádový model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Iterativní a inkrementální model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Spirálový model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V-model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Agilní metodiky</a:t>
            </a:r>
            <a:r>
              <a:rPr lang="cs-CZ" sz="2000" dirty="0"/>
              <a:t> (</a:t>
            </a:r>
            <a:r>
              <a:rPr lang="en-US" sz="2000" dirty="0"/>
              <a:t>Scrum, Kanban, Extreme Programming (XP), Crystal, Feature Driven Development (FDD), Lean Software Development</a:t>
            </a:r>
            <a:r>
              <a:rPr lang="cs-CZ" sz="2000" dirty="0"/>
              <a:t>)</a:t>
            </a:r>
          </a:p>
          <a:p>
            <a:pPr>
              <a:buBlip>
                <a:blip r:embed="rId4"/>
              </a:buBlip>
            </a:pPr>
            <a:r>
              <a:rPr lang="cs-CZ" sz="2400" dirty="0" err="1"/>
              <a:t>DevOps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Rapid </a:t>
            </a:r>
            <a:r>
              <a:rPr lang="cs-CZ" sz="2400" dirty="0" err="1"/>
              <a:t>Application</a:t>
            </a:r>
            <a:r>
              <a:rPr lang="cs-CZ" sz="2400" dirty="0"/>
              <a:t> Development (RAD)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Prototypování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metody vývoje software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717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 err="1"/>
              <a:t>Feature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Development je agilní metodika, která se zaměřuje na vývoj softwaru prostřednictvím konkrétních, uživatelem hodnotných funkcí.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Zaměření na funkce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Vývoj se dělí na jednotlivé funkce (</a:t>
            </a:r>
            <a:r>
              <a:rPr lang="cs-CZ" sz="2000" dirty="0" err="1"/>
              <a:t>features</a:t>
            </a:r>
            <a:r>
              <a:rPr lang="cs-CZ" sz="2000" dirty="0"/>
              <a:t>), které reprezentují konkrétní vlastnosti produktu a mají jasně definovanou hodnotu pro uživatele.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FDD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435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Fáze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Vytvoření celkového modelu domény.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Sestavení seznamu funkcí (</a:t>
            </a:r>
            <a:r>
              <a:rPr lang="cs-CZ" sz="2000" dirty="0" err="1"/>
              <a:t>feature</a:t>
            </a:r>
            <a:r>
              <a:rPr lang="cs-CZ" sz="2000" dirty="0"/>
              <a:t> list).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Plánování vývoje podle funkcí.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Návrh funkcí.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Implementace funkcí.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Iterativní a inkrementální vývoj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Každá funkce je navržena a implementována v rámci krátkých iterací, což umožňuje postupné rozšiřování a zlepšování produktu.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FDD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646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Jasně definované role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 týmu jsou přiděleny specifické role (např. vedoucí vývoje, designéři, vývojáři), což usnadňuje koordinaci a efektivní realizaci funkcí.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Měření pokroku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Pokrok se sleduje na základě dokončených funkcí, což přináší transparentnost a umožňuje rychlé vyhodnocení stavu projektu.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Celkově FDD podporuje systematický, ale flexibilní přístup k vývoji softwaru, kde je kladen důraz na kvalitní návrh, iterativní dodávky a přesné plánování práce na úrovni jednotlivých funkcí.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FDD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973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 err="1"/>
              <a:t>Lean</a:t>
            </a:r>
            <a:r>
              <a:rPr lang="cs-CZ" sz="2400" dirty="0"/>
              <a:t> Software Development je agilní metodika inspirovaná principy </a:t>
            </a:r>
            <a:r>
              <a:rPr lang="cs-CZ" sz="2400" dirty="0" err="1"/>
              <a:t>lean</a:t>
            </a:r>
            <a:r>
              <a:rPr lang="cs-CZ" sz="2400" dirty="0"/>
              <a:t> výroby, zaměřená na maximalizaci hodnoty pro zákazníka prostřednictvím eliminace plýtvání a neustálého zlepšování.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Eliminace plýtvání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Odstranění veškerých činností, které nepřidávají hodnotu.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Podpora kontinuálního učení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Neustálá zpětná vazba a zlepšování procesů.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LSD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467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Rychlá dodávka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Krátké dodací cykly umožňují rychlou reakci na změny požadavků.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Posílení týmu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Autonomie a zodpovědnost členů týmu pro lepší rozhodování.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Zabudovaná kvalita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Integrace kvality do celého vývojového procesu.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Optimalizace celku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Zaměření na zlepšení celkového hodnotového řetězce namísto lokálních optimalizací.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LSD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684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Metodika a kultura, která integruje vývoj softwaru a provozní činnosti s cílem urychlit dodávku produktů a zlepšit jejich kvalitu.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Automatizace - automatické buildy, testování a nasazování umožňují rychlé a spolehlivé vydávání nových verzí.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Kontinuální integrace a nasazení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Průběžná integrace kódu a automatizované nasazování zkracují čas mezi vývojem a uvedením do provozu.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- </a:t>
            </a:r>
            <a:r>
              <a:rPr lang="cs-CZ" sz="3200" b="1" cap="all" dirty="0" err="1">
                <a:solidFill>
                  <a:srgbClr val="307871"/>
                </a:solidFill>
              </a:rPr>
              <a:t>Devops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090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Spolupráce mezi týmy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Úzká komunikace mezi vývojáři, administrátory a dalšími specialisty podporuje efektivní řešení problémů a rychlou odezvu.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Průběžné monitorování a zpětnou vazbu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Neustálé sledování systému a zpětná vazba umožňují rychlé odhalení a odstranění chyb, čímž se zvyšuje stabilita a bezpečnost.</a:t>
            </a:r>
          </a:p>
          <a:p>
            <a:pPr>
              <a:buBlip>
                <a:blip r:embed="rId4"/>
              </a:buBlip>
            </a:pPr>
            <a:r>
              <a:rPr lang="cs-CZ" sz="2400" dirty="0" err="1"/>
              <a:t>DevOps</a:t>
            </a:r>
            <a:r>
              <a:rPr lang="cs-CZ" sz="2400" dirty="0"/>
              <a:t> tedy přináší agilnější přístup k vývoji a provozu softwaru, což vede k rychlejšímu a kvalitnějšímu dodávání produktů.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- </a:t>
            </a:r>
            <a:r>
              <a:rPr lang="cs-CZ" sz="3200" b="1" cap="all" dirty="0" err="1">
                <a:solidFill>
                  <a:srgbClr val="307871"/>
                </a:solidFill>
              </a:rPr>
              <a:t>Devops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396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Rapid </a:t>
            </a:r>
            <a:r>
              <a:rPr lang="cs-CZ" sz="2400" dirty="0" err="1"/>
              <a:t>Application</a:t>
            </a:r>
            <a:r>
              <a:rPr lang="cs-CZ" sz="2400" dirty="0"/>
              <a:t> Development - metodika vývoje softwaru, která se zaměřuje na urychlený vývoj a rychlé dodání funkčního produktu.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Je navržena tak, aby minimalizovala plánovací fáze a umožnila intenzivní spolupráci se zákazníkem.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Rychlé prototypování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Vytváření funkčních prototypů v krátkých časových intervalech umožňuje včasnou zpětnou vazbu od uživatelů a rychlou identifikaci případných problémů.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rad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307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Iterativní vývoj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Software se postupně rozšiřuje a vylepšuje v rámci krátkých iterací, přičemž každý cyklus přináší nové funkce a zlepšení.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Intenzivní zapojení zákazníka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Aktivní spolupráce se zákazníkem je klíčová pro pochopení aktuálních potřeb a přizpůsobení vývoje podle reálných požadavků.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Minimalizace formální dokumentace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Důraz je kladen spíše na rychlou tvorbu funkčního softwaru než na rozsáhlou dokumentaci, což urychluje celý proces.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rad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413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Využití moderních nástrojů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Automatizace, generátory kódu a další nástroje podporují rychlý vývoj a testování, což snižuje dobu potřebnou k implementaci nových funkcí.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přístup je ideální pro projekty, kde je potřeba rychle reagovat na změny a dodávat funkční produkty v krátkých časových intervalech, například u startupů nebo v konkurenčních trzích, kde čas hraje klíčovou roli.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rad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42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Sekvenční přístup, kde se projekt dělí do fází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analýza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návrh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implementace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testování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údržba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vodopádový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97EA3C74-2CF0-483B-B76E-3CB66567E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679" y="1621768"/>
            <a:ext cx="3835744" cy="29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9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0" y="-20538"/>
            <a:ext cx="9144000" cy="5143500"/>
            <a:chOff x="0" y="0"/>
            <a:chExt cx="9144000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17892" y="4515966"/>
              <a:ext cx="167378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37241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A1DAD4-831C-49FF-9C5F-5586B1EE7E20}"/>
              </a:ext>
            </a:extLst>
          </p:cNvPr>
          <p:cNvSpPr txBox="1">
            <a:spLocks/>
          </p:cNvSpPr>
          <p:nvPr/>
        </p:nvSpPr>
        <p:spPr>
          <a:xfrm>
            <a:off x="-152351" y="1952168"/>
            <a:ext cx="3338684" cy="100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Jasná struktura - díky předem definovaným fázím je postup velmi přehledný a dobře dokumentovaný.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Snadná kontrola - každá fáze má své jasné výstupy a kontrolní body, což usnadňuje sledování postupu projektu.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Předvídatelnost - pokud jsou požadavky jasně definovány již na začátku, lze přesně naplánovat čas a zdroje pro jednotlivé fáze.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vodopádový model - výhody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43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Nedostatek flexibility - po dokončení jedné fáze je obtížné se vrátit a provést změny v předchozích fázích. To může být problematické, pokud se v průběhu vývoje objeví nové požadavky nebo chyby.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Riziko chyb v raných fázích - pokud dojde k nedorozumění či chybě při analýze požadavků, bude mít tento problém dopad na celý projekt, protože se může objevit až později při testování.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Nedostatečná zpětná vazba - zákazník má omezenou možnost ovlivnit konečnou podobu produktu, jelikož se zapojení uživatele omezuje především na počáteční fázi.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vodopádový model - nevýhody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18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Vodopádový model se nejlépe hodí pro projekty, kde jsou požadavky stabilní a jasně definované již na počátku.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Je často využíván v oblastech, kde je klíčová důkladná dokumentace a kde nelze očekávat časté změny – například ve vládních projektech nebo v projektech s bezpečnostními požadavky.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Celkově je vodopádový model vhodný pro prostředí, kde je třeba mít pevný plán a kde je riziko změn minimální, ale méně se hodí pro dynamické projekty, kde se požadavky mohou v průběhu času vyvíjet.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vodopádový model - využití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327949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Strukturovaný přístup k vývoji softwaru, který klade důraz na systematické testování a kvalitu produktu.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V-model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08E2CEF5-8D1D-4A77-9625-9ED2CEF33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3198" y="750994"/>
            <a:ext cx="5201124" cy="359075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437AC3-251F-460D-976D-4D8A2875AFD6}"/>
              </a:ext>
            </a:extLst>
          </p:cNvPr>
          <p:cNvSpPr txBox="1"/>
          <p:nvPr/>
        </p:nvSpPr>
        <p:spPr>
          <a:xfrm>
            <a:off x="464234" y="4871912"/>
            <a:ext cx="6316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https://www.consilia-brno.com/cs/experience/comparison-of-v-model-and-agile-software-development-methodology</a:t>
            </a:r>
          </a:p>
        </p:txBody>
      </p:sp>
    </p:spTree>
    <p:extLst>
      <p:ext uri="{BB962C8B-B14F-4D97-AF65-F5344CB8AC3E}">
        <p14:creationId xmlns:p14="http://schemas.microsoft.com/office/powerpoint/2010/main" val="74558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Sekvenční fáze s odpovídajícím testováním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Levá strana "V" zahrnuje fáze návrhu (analýza požadavků, systémový a detailní návrh, implementace), zatímco pravá strana představuje odpovídající testovací fáze (jednotkové, integrační, systémové a akceptační testy).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Paralelní plánování testování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Testování je plánováno již na začátku každé vývojové fáze, což zajišťuje, že každá část systému je ověřena podle stanovených požadavků.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V-model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87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2498</Words>
  <Application>Microsoft Office PowerPoint</Application>
  <PresentationFormat>Předvádění na obrazovce (16:9)</PresentationFormat>
  <Paragraphs>315</Paragraphs>
  <Slides>40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Petr Suchánek</cp:lastModifiedBy>
  <cp:revision>142</cp:revision>
  <dcterms:created xsi:type="dcterms:W3CDTF">2016-07-06T15:42:34Z</dcterms:created>
  <dcterms:modified xsi:type="dcterms:W3CDTF">2025-02-27T18:34:03Z</dcterms:modified>
</cp:coreProperties>
</file>