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62" r:id="rId2"/>
    <p:sldId id="280" r:id="rId3"/>
    <p:sldId id="263" r:id="rId4"/>
    <p:sldId id="281" r:id="rId5"/>
    <p:sldId id="283" r:id="rId6"/>
    <p:sldId id="282" r:id="rId7"/>
    <p:sldId id="295" r:id="rId8"/>
    <p:sldId id="284" r:id="rId9"/>
    <p:sldId id="286" r:id="rId10"/>
    <p:sldId id="287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7" r:id="rId22"/>
    <p:sldId id="306" r:id="rId23"/>
    <p:sldId id="308" r:id="rId24"/>
    <p:sldId id="309" r:id="rId25"/>
    <p:sldId id="310" r:id="rId26"/>
    <p:sldId id="311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312" r:id="rId35"/>
    <p:sldId id="313" r:id="rId36"/>
    <p:sldId id="314" r:id="rId37"/>
    <p:sldId id="266" r:id="rId3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6" userDrawn="1">
          <p15:clr>
            <a:srgbClr val="A4A3A4"/>
          </p15:clr>
        </p15:guide>
        <p15:guide id="2" pos="4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55BBB1"/>
    <a:srgbClr val="ACDED9"/>
    <a:srgbClr val="1B4541"/>
    <a:srgbClr val="839ECF"/>
    <a:srgbClr val="B1C2E1"/>
    <a:srgbClr val="385890"/>
    <a:srgbClr val="6587C3"/>
    <a:srgbClr val="223558"/>
    <a:srgbClr val="F5D3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6" d="100"/>
          <a:sy n="136" d="100"/>
        </p:scale>
        <p:origin x="816" y="120"/>
      </p:cViewPr>
      <p:guideLst>
        <p:guide orient="horz" pos="3026"/>
        <p:guide pos="43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09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70135AE5-81D3-44E6-A59B-B021E1FCED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C9066C1-7F0F-45F8-ABD0-75892C0FB0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C83FC-E443-4837-A0C8-5C903D60FF95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F468A7-4853-4CEE-8A35-F48A276FC7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F32276D-BA84-4CDE-843C-3F96E2D1BC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A11C6-7F78-4A59-8AEC-860400BC4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85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F2E46A-1F8E-4551-9C06-A7C58A745491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CDE3C1-E858-46B6-84E8-6E5617D783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181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24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1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55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48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69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8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22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99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39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C8B1C-927A-47B0-A48E-07839BA1748C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CF937454-C819-4C95-813A-73E6A1E76613}"/>
              </a:ext>
            </a:extLst>
          </p:cNvPr>
          <p:cNvGrpSpPr/>
          <p:nvPr/>
        </p:nvGrpSpPr>
        <p:grpSpPr>
          <a:xfrm>
            <a:off x="0" y="0"/>
            <a:ext cx="9144000" cy="5143500"/>
            <a:chOff x="0" y="0"/>
            <a:chExt cx="9144000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3DB907D3-9F92-4892-8CBE-EA7F3D6838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70338" y="4515966"/>
              <a:ext cx="1621342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407574" y="4496221"/>
              <a:ext cx="12961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4239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687E8438-E225-4B7F-A764-FEFBC2D78C02}"/>
              </a:ext>
            </a:extLst>
          </p:cNvPr>
          <p:cNvSpPr txBox="1">
            <a:spLocks/>
          </p:cNvSpPr>
          <p:nvPr/>
        </p:nvSpPr>
        <p:spPr>
          <a:xfrm>
            <a:off x="611560" y="1739486"/>
            <a:ext cx="5634495" cy="56761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Řízení projektu IS</a:t>
            </a: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5C589846-0791-43CE-8FFB-8E00A7889DA2}"/>
              </a:ext>
            </a:extLst>
          </p:cNvPr>
          <p:cNvSpPr txBox="1">
            <a:spLocks/>
          </p:cNvSpPr>
          <p:nvPr/>
        </p:nvSpPr>
        <p:spPr>
          <a:xfrm>
            <a:off x="5292080" y="3867894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0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doc. Mgr. Petr Suchánek, Ph.D.</a:t>
            </a:r>
          </a:p>
        </p:txBody>
      </p: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FB0B3410-AB3B-4EDF-9D45-E78871371410}"/>
              </a:ext>
            </a:extLst>
          </p:cNvPr>
          <p:cNvCxnSpPr>
            <a:cxnSpLocks/>
          </p:cNvCxnSpPr>
          <p:nvPr/>
        </p:nvCxnSpPr>
        <p:spPr>
          <a:xfrm flipH="1">
            <a:off x="709604" y="229529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8063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73660" y="1241749"/>
            <a:ext cx="8592968" cy="133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2"/>
              </a:buBlip>
            </a:pPr>
            <a:r>
              <a:rPr lang="cs-CZ" sz="2400" dirty="0"/>
              <a:t>Stanovení informační strategie a architektury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Definování celkové strategie, cílů a technologické architektury informačního systému.</a:t>
            </a:r>
          </a:p>
          <a:p>
            <a:pPr>
              <a:buBlip>
                <a:blip r:embed="rId2"/>
              </a:buBlip>
            </a:pPr>
            <a:r>
              <a:rPr lang="cs-CZ" sz="2400" dirty="0"/>
              <a:t>Analýza požadavků a potřeb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Shromáždění požadavků od uživatelů, analýza procesů, objektů a dat nutných pro systém.</a:t>
            </a:r>
          </a:p>
          <a:p>
            <a:pPr>
              <a:buBlip>
                <a:blip r:embed="rId2"/>
              </a:buBlip>
            </a:pPr>
            <a:r>
              <a:rPr lang="cs-CZ" sz="2400" dirty="0"/>
              <a:t>Návrh systému (cílový koncept řešení)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Vytvoření architektonického a technického návrhu, modelování databází a uživatelského rozhraní.</a:t>
            </a: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922430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Fáze vývoje IS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21083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73660" y="1241749"/>
            <a:ext cx="8592968" cy="133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2"/>
              </a:buBlip>
            </a:pPr>
            <a:r>
              <a:rPr lang="cs-CZ" sz="2400" dirty="0"/>
              <a:t>Přístupy nebo soubory postupů, které se používají pro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organizaci,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plánování,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řízení,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kontrolu,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dokumentaci.</a:t>
            </a:r>
          </a:p>
          <a:p>
            <a:pPr>
              <a:buBlip>
                <a:blip r:embed="rId2"/>
              </a:buBlip>
            </a:pPr>
            <a:r>
              <a:rPr lang="cs-CZ" sz="2400" dirty="0"/>
              <a:t>Jejich hlavní cílem je zajistit, aby výsledný produkt nebo služba splňovala definované požadavky, kvalitu a časové i rozpočtové rámce.</a:t>
            </a: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836436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metodiky řízení projektů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2339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73660" y="1241749"/>
            <a:ext cx="4752488" cy="133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2"/>
              </a:buBlip>
            </a:pPr>
            <a:r>
              <a:rPr lang="cs-CZ" sz="2400" dirty="0"/>
              <a:t>Metodiky kladou důraz na: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jasně definované role a odpovědnosti,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strukturovaný proces a dokumentaci,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pravidelné sledování, kontrolu a reporting,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dodržování standardů a kvality,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řízení rizik a změn.</a:t>
            </a: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836436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metodiky řízení projektů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4DA8C480-5470-4ADC-BDB6-AC6B8AA4066B}"/>
              </a:ext>
            </a:extLst>
          </p:cNvPr>
          <p:cNvSpPr txBox="1">
            <a:spLocks/>
          </p:cNvSpPr>
          <p:nvPr/>
        </p:nvSpPr>
        <p:spPr>
          <a:xfrm>
            <a:off x="6088917" y="2251691"/>
            <a:ext cx="2581423" cy="133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2"/>
              </a:buBlip>
            </a:pPr>
            <a:r>
              <a:rPr lang="cs-CZ" sz="2400" dirty="0">
                <a:solidFill>
                  <a:srgbClr val="FF0000"/>
                </a:solidFill>
              </a:rPr>
              <a:t>PRINCE2</a:t>
            </a:r>
          </a:p>
          <a:p>
            <a:pPr>
              <a:buBlip>
                <a:blip r:embed="rId2"/>
              </a:buBlip>
            </a:pPr>
            <a:r>
              <a:rPr lang="cs-CZ" sz="2400" dirty="0">
                <a:solidFill>
                  <a:srgbClr val="FF0000"/>
                </a:solidFill>
              </a:rPr>
              <a:t>PMI (PMBOK)</a:t>
            </a:r>
          </a:p>
          <a:p>
            <a:pPr>
              <a:buBlip>
                <a:blip r:embed="rId2"/>
              </a:buBlip>
            </a:pPr>
            <a:r>
              <a:rPr lang="cs-CZ" sz="2400" dirty="0">
                <a:solidFill>
                  <a:srgbClr val="FF0000"/>
                </a:solidFill>
              </a:rPr>
              <a:t>IPMA</a:t>
            </a:r>
          </a:p>
        </p:txBody>
      </p:sp>
    </p:spTree>
    <p:extLst>
      <p:ext uri="{BB962C8B-B14F-4D97-AF65-F5344CB8AC3E}">
        <p14:creationId xmlns:p14="http://schemas.microsoft.com/office/powerpoint/2010/main" val="35088259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73660" y="1241749"/>
            <a:ext cx="8592968" cy="133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2"/>
              </a:buBlip>
            </a:pPr>
            <a:r>
              <a:rPr lang="cs-CZ" sz="2400" dirty="0"/>
              <a:t>Strukturovaná metoda řízení projektů původně vyvinutá ve VB, která se využívá napříč různými odvětvími.</a:t>
            </a:r>
          </a:p>
          <a:p>
            <a:pPr>
              <a:buBlip>
                <a:blip r:embed="rId2"/>
              </a:buBlip>
            </a:pPr>
            <a:r>
              <a:rPr lang="cs-CZ" sz="2400" dirty="0"/>
              <a:t>Procesně orientovaná metodika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Projekt je rozdělen do jasně definovaných fází a procesů s jasně určenými vstupy a výstupy.</a:t>
            </a:r>
          </a:p>
          <a:p>
            <a:pPr>
              <a:buBlip>
                <a:blip r:embed="rId2"/>
              </a:buBlip>
            </a:pPr>
            <a:r>
              <a:rPr lang="cs-CZ" sz="2400" dirty="0"/>
              <a:t>Strukturované řízení projektů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Jasně definované role a odpovědnosti (např. Projektový manažer, Senior User, </a:t>
            </a:r>
            <a:r>
              <a:rPr lang="cs-CZ" sz="2000" dirty="0" err="1"/>
              <a:t>Executive</a:t>
            </a:r>
            <a:r>
              <a:rPr lang="cs-CZ" sz="2000" dirty="0"/>
              <a:t>, Senior User, Senior </a:t>
            </a:r>
            <a:r>
              <a:rPr lang="cs-CZ" sz="2000" dirty="0" err="1"/>
              <a:t>Supplier</a:t>
            </a:r>
            <a:r>
              <a:rPr lang="cs-CZ" sz="2000" dirty="0"/>
              <a:t>).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Zřetelné rozdělení pravomocí a odpovědností.</a:t>
            </a: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836436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metodiky řízení projektů – prince2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39778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73660" y="1241749"/>
            <a:ext cx="8592968" cy="133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2"/>
              </a:buBlip>
            </a:pPr>
            <a:r>
              <a:rPr lang="cs-CZ" sz="2400" dirty="0"/>
              <a:t>Pevně dané fáze projektu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Zahájení (</a:t>
            </a:r>
            <a:r>
              <a:rPr lang="cs-CZ" sz="2000" dirty="0" err="1"/>
              <a:t>Starting</a:t>
            </a:r>
            <a:r>
              <a:rPr lang="cs-CZ" sz="2000" dirty="0"/>
              <a:t> up a Project)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Inicializace (</a:t>
            </a:r>
            <a:r>
              <a:rPr lang="cs-CZ" sz="2000" dirty="0" err="1"/>
              <a:t>Initiating</a:t>
            </a:r>
            <a:r>
              <a:rPr lang="cs-CZ" sz="2000" dirty="0"/>
              <a:t> a Project)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Řízení fází (Controlling a </a:t>
            </a:r>
            <a:r>
              <a:rPr lang="cs-CZ" sz="2000" dirty="0" err="1"/>
              <a:t>Stage</a:t>
            </a:r>
            <a:r>
              <a:rPr lang="cs-CZ" sz="2000" dirty="0"/>
              <a:t>)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Řízení dodávek produktů (</a:t>
            </a:r>
            <a:r>
              <a:rPr lang="cs-CZ" sz="2000" dirty="0" err="1"/>
              <a:t>Managing</a:t>
            </a:r>
            <a:r>
              <a:rPr lang="cs-CZ" sz="2000" dirty="0"/>
              <a:t> </a:t>
            </a:r>
            <a:r>
              <a:rPr lang="cs-CZ" sz="2000" dirty="0" err="1"/>
              <a:t>Product</a:t>
            </a:r>
            <a:r>
              <a:rPr lang="cs-CZ" sz="2000" dirty="0"/>
              <a:t> </a:t>
            </a:r>
            <a:r>
              <a:rPr lang="cs-CZ" sz="2000" dirty="0" err="1"/>
              <a:t>Delivery</a:t>
            </a:r>
            <a:r>
              <a:rPr lang="cs-CZ" sz="2000" dirty="0"/>
              <a:t>)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Řízení přechodů mezi etapami (</a:t>
            </a:r>
            <a:r>
              <a:rPr lang="cs-CZ" sz="2000" dirty="0" err="1"/>
              <a:t>Managing</a:t>
            </a:r>
            <a:r>
              <a:rPr lang="cs-CZ" sz="2000" dirty="0"/>
              <a:t> </a:t>
            </a:r>
            <a:r>
              <a:rPr lang="cs-CZ" sz="2000" dirty="0" err="1"/>
              <a:t>Stage</a:t>
            </a:r>
            <a:r>
              <a:rPr lang="cs-CZ" sz="2000" dirty="0"/>
              <a:t> </a:t>
            </a:r>
            <a:r>
              <a:rPr lang="cs-CZ" sz="2000" dirty="0" err="1"/>
              <a:t>Boundaries</a:t>
            </a:r>
            <a:r>
              <a:rPr lang="cs-CZ" sz="2000" dirty="0"/>
              <a:t>)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Ukončení projektu (</a:t>
            </a:r>
            <a:r>
              <a:rPr lang="cs-CZ" sz="2000" dirty="0" err="1"/>
              <a:t>Closing</a:t>
            </a:r>
            <a:r>
              <a:rPr lang="cs-CZ" sz="2000" dirty="0"/>
              <a:t> a Project)</a:t>
            </a:r>
            <a:endParaRPr lang="cs-CZ" sz="16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836436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metodiky řízení projektů – prince2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998449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73660" y="1241749"/>
            <a:ext cx="8592968" cy="133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2"/>
              </a:buBlip>
            </a:pPr>
            <a:r>
              <a:rPr lang="cs-CZ" sz="2400" dirty="0"/>
              <a:t>Důraz na produkty (výstupy projektu)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Jasná definice a kontrola výsledků projektu.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Zaměření na přínosy a kvalitu finálních produktů.</a:t>
            </a:r>
          </a:p>
          <a:p>
            <a:pPr>
              <a:buBlip>
                <a:blip r:embed="rId2"/>
              </a:buBlip>
            </a:pPr>
            <a:r>
              <a:rPr lang="cs-CZ" sz="2400" dirty="0"/>
              <a:t>Řízení rizik a změn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Přesně definované postupy pro zacházení s riziky a změnami během projektu.</a:t>
            </a:r>
          </a:p>
          <a:p>
            <a:pPr>
              <a:buBlip>
                <a:blip r:embed="rId2"/>
              </a:buBlip>
            </a:pPr>
            <a:r>
              <a:rPr lang="cs-CZ" sz="2400" dirty="0"/>
              <a:t>Univerzálnost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Vhodná pro jakékoliv typy projektů (nejen IT, ale i stavebnictví, průmysl, finance, apod.).</a:t>
            </a:r>
          </a:p>
          <a:p>
            <a:pPr>
              <a:buBlip>
                <a:blip r:embed="rId2"/>
              </a:buBlip>
            </a:pPr>
            <a:r>
              <a:rPr lang="cs-CZ" sz="2400" dirty="0"/>
              <a:t>Důraz na dokumentaci.</a:t>
            </a: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836436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metodiky řízení projektů – prince2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94652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73660" y="1241749"/>
            <a:ext cx="8592968" cy="133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2"/>
              </a:buBlip>
            </a:pPr>
            <a:r>
              <a:rPr lang="cs-CZ" sz="2400" dirty="0"/>
              <a:t>Struktura metodiky PRINCE2 zahrnuje 7 principů: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Opodstatněnost projektu (Business </a:t>
            </a:r>
            <a:r>
              <a:rPr lang="cs-CZ" sz="2000" dirty="0" err="1"/>
              <a:t>justification</a:t>
            </a:r>
            <a:r>
              <a:rPr lang="cs-CZ" sz="2000" dirty="0"/>
              <a:t>).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Poučení ze zkušeností (</a:t>
            </a:r>
            <a:r>
              <a:rPr lang="cs-CZ" sz="2000" dirty="0" err="1"/>
              <a:t>Learn</a:t>
            </a:r>
            <a:r>
              <a:rPr lang="cs-CZ" sz="2000" dirty="0"/>
              <a:t> </a:t>
            </a:r>
            <a:r>
              <a:rPr lang="cs-CZ" sz="2000" dirty="0" err="1"/>
              <a:t>from</a:t>
            </a:r>
            <a:r>
              <a:rPr lang="cs-CZ" sz="2000" dirty="0"/>
              <a:t> </a:t>
            </a:r>
            <a:r>
              <a:rPr lang="cs-CZ" sz="2000" dirty="0" err="1"/>
              <a:t>experience</a:t>
            </a:r>
            <a:r>
              <a:rPr lang="cs-CZ" sz="2000" dirty="0"/>
              <a:t>).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Jasně definované role a odpovědnosti (</a:t>
            </a:r>
            <a:r>
              <a:rPr lang="cs-CZ" sz="2000" dirty="0" err="1"/>
              <a:t>Defined</a:t>
            </a:r>
            <a:r>
              <a:rPr lang="cs-CZ" sz="2000" dirty="0"/>
              <a:t> </a:t>
            </a:r>
            <a:r>
              <a:rPr lang="cs-CZ" sz="2000" dirty="0" err="1"/>
              <a:t>roles</a:t>
            </a:r>
            <a:r>
              <a:rPr lang="cs-CZ" sz="2000" dirty="0"/>
              <a:t> and </a:t>
            </a:r>
            <a:r>
              <a:rPr lang="cs-CZ" sz="2000" dirty="0" err="1"/>
              <a:t>responsibilities</a:t>
            </a:r>
            <a:r>
              <a:rPr lang="cs-CZ" sz="2000" dirty="0"/>
              <a:t>).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Řízení podle etap (</a:t>
            </a:r>
            <a:r>
              <a:rPr lang="cs-CZ" sz="2000" dirty="0" err="1"/>
              <a:t>Manage</a:t>
            </a:r>
            <a:r>
              <a:rPr lang="cs-CZ" sz="2000" dirty="0"/>
              <a:t> by </a:t>
            </a:r>
            <a:r>
              <a:rPr lang="cs-CZ" sz="2000" dirty="0" err="1"/>
              <a:t>stages</a:t>
            </a:r>
            <a:r>
              <a:rPr lang="cs-CZ" sz="2000" dirty="0"/>
              <a:t>).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Řízení podle výjimek (Management by </a:t>
            </a:r>
            <a:r>
              <a:rPr lang="cs-CZ" sz="2000" dirty="0" err="1"/>
              <a:t>exception</a:t>
            </a:r>
            <a:r>
              <a:rPr lang="cs-CZ" sz="2000" dirty="0"/>
              <a:t>).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Orientace na produkty (Focus on </a:t>
            </a:r>
            <a:r>
              <a:rPr lang="cs-CZ" sz="2000" dirty="0" err="1"/>
              <a:t>products</a:t>
            </a:r>
            <a:r>
              <a:rPr lang="cs-CZ" sz="2000" dirty="0"/>
              <a:t>).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Přizpůsobení metodiky konkrétnímu prostředí projektu (</a:t>
            </a:r>
            <a:r>
              <a:rPr lang="cs-CZ" sz="2000" dirty="0" err="1"/>
              <a:t>Tailor</a:t>
            </a:r>
            <a:r>
              <a:rPr lang="cs-CZ" sz="2000" dirty="0"/>
              <a:t> to suit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project</a:t>
            </a:r>
            <a:r>
              <a:rPr lang="cs-CZ" sz="2000" dirty="0"/>
              <a:t> environment).</a:t>
            </a:r>
          </a:p>
          <a:p>
            <a:pPr lvl="1">
              <a:buBlip>
                <a:blip r:embed="rId2"/>
              </a:buBlip>
            </a:pPr>
            <a:endParaRPr lang="cs-CZ" sz="24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836436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metodiky řízení projektů – prince2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995496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73660" y="1241749"/>
            <a:ext cx="8592968" cy="133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2"/>
              </a:buBlip>
            </a:pPr>
            <a:r>
              <a:rPr lang="cs-CZ" sz="2400" dirty="0"/>
              <a:t>Využití metodiky PRINCE2: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Velké korporátní projekty.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Veřejná správa a státní zakázky.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Projekty, kde je potřeba jasně definované řízení a odpovědnost.</a:t>
            </a:r>
          </a:p>
          <a:p>
            <a:pPr>
              <a:buBlip>
                <a:blip r:embed="rId2"/>
              </a:buBlip>
            </a:pPr>
            <a:r>
              <a:rPr lang="cs-CZ" sz="2400" dirty="0"/>
              <a:t>Metodika PRINCE2 je strukturovaná a formalizovaná, s důrazem na jasně definované role, výstupy, dokumentaci, řízení kvality a efektivní kontrolu projektu.</a:t>
            </a:r>
          </a:p>
          <a:p>
            <a:pPr>
              <a:buBlip>
                <a:blip r:embed="rId2"/>
              </a:buBlip>
            </a:pPr>
            <a:r>
              <a:rPr lang="cs-CZ" sz="2400" dirty="0"/>
              <a:t>Jedná se o kontrast k agilním přístupům, které preferují větší flexibilitu a menší formálnost.</a:t>
            </a:r>
          </a:p>
          <a:p>
            <a:pPr lvl="1">
              <a:buBlip>
                <a:blip r:embed="rId2"/>
              </a:buBlip>
            </a:pPr>
            <a:endParaRPr lang="cs-CZ" sz="24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836436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metodiky řízení projektů – prince2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090250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73660" y="1241749"/>
            <a:ext cx="8592968" cy="133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2"/>
              </a:buBlip>
            </a:pPr>
            <a:r>
              <a:rPr lang="cs-CZ" sz="2400" dirty="0"/>
              <a:t>PMI (Project Management Institute)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mezinárodní organizace, která se zaměřuje na rozvoj a standardizaci projektového řízení.</a:t>
            </a:r>
          </a:p>
          <a:p>
            <a:pPr>
              <a:buBlip>
                <a:blip r:embed="rId2"/>
              </a:buBlip>
            </a:pPr>
            <a:r>
              <a:rPr lang="cs-CZ" sz="2400" dirty="0"/>
              <a:t>Jedním z jejích klíčových výstupů je PMBOK (Project Management Body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Knowledge</a:t>
            </a:r>
            <a:r>
              <a:rPr lang="cs-CZ" sz="2400" dirty="0"/>
              <a:t>)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soubor doporučených postupů (</a:t>
            </a:r>
            <a:r>
              <a:rPr lang="cs-CZ" sz="2000" dirty="0" err="1"/>
              <a:t>best</a:t>
            </a:r>
            <a:r>
              <a:rPr lang="cs-CZ" sz="2000" dirty="0"/>
              <a:t> </a:t>
            </a:r>
            <a:r>
              <a:rPr lang="cs-CZ" sz="2000" dirty="0" err="1"/>
              <a:t>practices</a:t>
            </a:r>
            <a:r>
              <a:rPr lang="cs-CZ" sz="2000" dirty="0"/>
              <a:t>) pro řízení projektů.</a:t>
            </a: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836436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metodiky řízení projektů – </a:t>
            </a:r>
            <a:r>
              <a:rPr lang="cs-CZ" sz="3200" b="1" cap="all" dirty="0" err="1">
                <a:solidFill>
                  <a:srgbClr val="307871"/>
                </a:solidFill>
              </a:rPr>
              <a:t>pmi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182832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73660" y="1241749"/>
            <a:ext cx="8592968" cy="133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2"/>
              </a:buBlip>
            </a:pPr>
            <a:r>
              <a:rPr lang="cs-CZ" sz="2400" dirty="0"/>
              <a:t>PMBOK není metodika, ale soubor globálně uznávaných osvědčených postupů pro řízení projektů.</a:t>
            </a:r>
          </a:p>
          <a:p>
            <a:pPr>
              <a:buBlip>
                <a:blip r:embed="rId2"/>
              </a:buBlip>
            </a:pPr>
            <a:r>
              <a:rPr lang="cs-CZ" sz="2400" dirty="0"/>
              <a:t>Poskytuje strukturovaný přístup k řízení projektů na základě procesních skupin a znalostních oblastí.</a:t>
            </a: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836436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metodiky řízení projektů – </a:t>
            </a:r>
            <a:r>
              <a:rPr lang="cs-CZ" sz="3200" b="1" cap="all" dirty="0" err="1">
                <a:solidFill>
                  <a:srgbClr val="307871"/>
                </a:solidFill>
              </a:rPr>
              <a:t>pmi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59284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368154" y="1241749"/>
            <a:ext cx="8142799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3"/>
              </a:buBlip>
            </a:pPr>
            <a:r>
              <a:rPr lang="cs-CZ" sz="2400" dirty="0"/>
              <a:t>Projekt je dočasné úsilí zaměřené na vytvoření jedinečného produktu, služby nebo výsledku.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Má jasně definovaný začátek a konec, specifické cíle a omezené zdroje (čas, finance, lidské zdroje).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Projekty se liší od běžných operací tím, že nejsou opakující se, ale jedinečné.</a:t>
            </a:r>
          </a:p>
          <a:p>
            <a:pPr>
              <a:buBlip>
                <a:blip r:embed="rId3"/>
              </a:buBlip>
            </a:pPr>
            <a:endParaRPr lang="cs-CZ" sz="24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projekt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E2FC11E9-A6F3-45E0-93C0-7F5E9DBBC81B}"/>
              </a:ext>
            </a:extLst>
          </p:cNvPr>
          <p:cNvSpPr txBox="1">
            <a:spLocks/>
          </p:cNvSpPr>
          <p:nvPr/>
        </p:nvSpPr>
        <p:spPr>
          <a:xfrm>
            <a:off x="204028" y="3775348"/>
            <a:ext cx="3345149" cy="7896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Blip>
                <a:blip r:embed="rId3"/>
              </a:buBlip>
            </a:pPr>
            <a:r>
              <a:rPr lang="cs-CZ" sz="2000" dirty="0"/>
              <a:t>Vývoj nového softwaru</a:t>
            </a:r>
          </a:p>
          <a:p>
            <a:pPr lvl="1">
              <a:buBlip>
                <a:blip r:embed="rId3"/>
              </a:buBlip>
            </a:pPr>
            <a:r>
              <a:rPr lang="cs-CZ" sz="2000" dirty="0"/>
              <a:t>Stavba mostu</a:t>
            </a:r>
          </a:p>
          <a:p>
            <a:pPr lvl="1">
              <a:buBlip>
                <a:blip r:embed="rId3"/>
              </a:buBlip>
            </a:pPr>
            <a:r>
              <a:rPr lang="cs-CZ" sz="2000" dirty="0"/>
              <a:t>Další…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3B35EA9-97CC-404F-BD7D-12FA1759A2AC}"/>
              </a:ext>
            </a:extLst>
          </p:cNvPr>
          <p:cNvSpPr txBox="1">
            <a:spLocks/>
          </p:cNvSpPr>
          <p:nvPr/>
        </p:nvSpPr>
        <p:spPr>
          <a:xfrm>
            <a:off x="3845202" y="3773000"/>
            <a:ext cx="4665751" cy="7896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Blip>
                <a:blip r:embed="rId3"/>
              </a:buBlip>
            </a:pPr>
            <a:r>
              <a:rPr lang="cs-CZ" sz="2000" dirty="0"/>
              <a:t>Uvedení nového produktu na trh</a:t>
            </a:r>
          </a:p>
          <a:p>
            <a:pPr lvl="1">
              <a:buBlip>
                <a:blip r:embed="rId3"/>
              </a:buBlip>
            </a:pPr>
            <a:r>
              <a:rPr lang="cs-CZ" sz="2000" dirty="0"/>
              <a:t>Implementace nového IT systému</a:t>
            </a:r>
          </a:p>
        </p:txBody>
      </p:sp>
    </p:spTree>
    <p:extLst>
      <p:ext uri="{BB962C8B-B14F-4D97-AF65-F5344CB8AC3E}">
        <p14:creationId xmlns:p14="http://schemas.microsoft.com/office/powerpoint/2010/main" val="20156628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73660" y="1241749"/>
            <a:ext cx="8592968" cy="133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2"/>
              </a:buBlip>
            </a:pPr>
            <a:r>
              <a:rPr lang="cs-CZ" sz="2400" dirty="0"/>
              <a:t>Řízení projektu v 5 základních fázích (procesních skupinách):</a:t>
            </a:r>
          </a:p>
          <a:p>
            <a:pPr lvl="1">
              <a:buBlip>
                <a:blip r:embed="rId2"/>
              </a:buBlip>
            </a:pPr>
            <a:r>
              <a:rPr lang="cs-CZ" sz="2000" b="1" dirty="0"/>
              <a:t>Iniciace (</a:t>
            </a:r>
            <a:r>
              <a:rPr lang="cs-CZ" sz="2000" b="1" dirty="0" err="1"/>
              <a:t>Initiating</a:t>
            </a:r>
            <a:r>
              <a:rPr lang="cs-CZ" sz="2000" b="1" dirty="0"/>
              <a:t>) </a:t>
            </a:r>
            <a:r>
              <a:rPr lang="cs-CZ" sz="2000" dirty="0"/>
              <a:t>– definování projektu, cílů a klíčových stakeholderů.</a:t>
            </a:r>
          </a:p>
          <a:p>
            <a:pPr lvl="1">
              <a:buBlip>
                <a:blip r:embed="rId2"/>
              </a:buBlip>
            </a:pPr>
            <a:r>
              <a:rPr lang="cs-CZ" sz="2000" b="1" dirty="0"/>
              <a:t>Plánování (</a:t>
            </a:r>
            <a:r>
              <a:rPr lang="cs-CZ" sz="2000" b="1" dirty="0" err="1"/>
              <a:t>Planning</a:t>
            </a:r>
            <a:r>
              <a:rPr lang="cs-CZ" sz="2000" b="1" dirty="0"/>
              <a:t>) </a:t>
            </a:r>
            <a:r>
              <a:rPr lang="cs-CZ" sz="2000" dirty="0"/>
              <a:t>– tvorba detailního plánu zahrnujícího rozsah, časový harmonogram, náklady, rizika a kvalitu.</a:t>
            </a:r>
          </a:p>
          <a:p>
            <a:pPr lvl="1">
              <a:buBlip>
                <a:blip r:embed="rId2"/>
              </a:buBlip>
            </a:pPr>
            <a:r>
              <a:rPr lang="cs-CZ" sz="2000" b="1" dirty="0"/>
              <a:t>Realizace (</a:t>
            </a:r>
            <a:r>
              <a:rPr lang="cs-CZ" sz="2000" b="1" dirty="0" err="1"/>
              <a:t>Executing</a:t>
            </a:r>
            <a:r>
              <a:rPr lang="cs-CZ" sz="2000" b="1" dirty="0"/>
              <a:t>) </a:t>
            </a:r>
            <a:r>
              <a:rPr lang="cs-CZ" sz="2000" dirty="0"/>
              <a:t>– realizace plánovaných činností a řízení projektového týmu.</a:t>
            </a:r>
          </a:p>
          <a:p>
            <a:pPr lvl="1">
              <a:buBlip>
                <a:blip r:embed="rId2"/>
              </a:buBlip>
            </a:pPr>
            <a:r>
              <a:rPr lang="cs-CZ" sz="2000" b="1" dirty="0"/>
              <a:t>Monitorování a kontrola (Monitoring &amp; Controlling)</a:t>
            </a:r>
            <a:r>
              <a:rPr lang="cs-CZ" sz="2000" dirty="0"/>
              <a:t> – průběžné sledování projektu, řízení změn, kontrola plnění cílů.</a:t>
            </a:r>
          </a:p>
          <a:p>
            <a:pPr lvl="1">
              <a:buBlip>
                <a:blip r:embed="rId2"/>
              </a:buBlip>
            </a:pPr>
            <a:r>
              <a:rPr lang="cs-CZ" sz="2000" b="1" dirty="0"/>
              <a:t>Ukončení (</a:t>
            </a:r>
            <a:r>
              <a:rPr lang="cs-CZ" sz="2000" b="1" dirty="0" err="1"/>
              <a:t>Closing</a:t>
            </a:r>
            <a:r>
              <a:rPr lang="cs-CZ" sz="2000" b="1" dirty="0"/>
              <a:t>) </a:t>
            </a:r>
            <a:r>
              <a:rPr lang="cs-CZ" sz="2000" dirty="0"/>
              <a:t>– formální ukončení projektu, předání výsledků a vyhodnocení.</a:t>
            </a: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836436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metodiky řízení projektů – </a:t>
            </a:r>
            <a:r>
              <a:rPr lang="cs-CZ" sz="3200" b="1" cap="all" dirty="0" err="1">
                <a:solidFill>
                  <a:srgbClr val="307871"/>
                </a:solidFill>
              </a:rPr>
              <a:t>pmi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297184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73660" y="1241749"/>
            <a:ext cx="8592968" cy="133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2"/>
              </a:buBlip>
            </a:pPr>
            <a:r>
              <a:rPr lang="cs-CZ" sz="2400" dirty="0"/>
              <a:t>Řízení projektu v 5 základních fázích (procesních skupinách):</a:t>
            </a:r>
          </a:p>
          <a:p>
            <a:pPr lvl="1">
              <a:buBlip>
                <a:blip r:embed="rId2"/>
              </a:buBlip>
            </a:pPr>
            <a:r>
              <a:rPr lang="cs-CZ" sz="2000" b="1" dirty="0"/>
              <a:t>Iniciace (</a:t>
            </a:r>
            <a:r>
              <a:rPr lang="cs-CZ" sz="2000" b="1" dirty="0" err="1"/>
              <a:t>Initiating</a:t>
            </a:r>
            <a:r>
              <a:rPr lang="cs-CZ" sz="2000" b="1" dirty="0"/>
              <a:t>) </a:t>
            </a:r>
            <a:r>
              <a:rPr lang="cs-CZ" sz="2000" dirty="0"/>
              <a:t>– definování projektu, cílů a klíčových stakeholderů.</a:t>
            </a:r>
          </a:p>
          <a:p>
            <a:pPr lvl="1">
              <a:buBlip>
                <a:blip r:embed="rId2"/>
              </a:buBlip>
            </a:pPr>
            <a:r>
              <a:rPr lang="cs-CZ" sz="2000" b="1" dirty="0"/>
              <a:t>Plánování (</a:t>
            </a:r>
            <a:r>
              <a:rPr lang="cs-CZ" sz="2000" b="1" dirty="0" err="1"/>
              <a:t>Planning</a:t>
            </a:r>
            <a:r>
              <a:rPr lang="cs-CZ" sz="2000" b="1" dirty="0"/>
              <a:t>) </a:t>
            </a:r>
            <a:r>
              <a:rPr lang="cs-CZ" sz="2000" dirty="0"/>
              <a:t>– tvorba detailního plánu zahrnujícího rozsah, časový harmonogram, náklady, rizika a kvalitu.</a:t>
            </a:r>
          </a:p>
          <a:p>
            <a:pPr lvl="1">
              <a:buBlip>
                <a:blip r:embed="rId2"/>
              </a:buBlip>
            </a:pPr>
            <a:r>
              <a:rPr lang="cs-CZ" sz="2000" b="1" dirty="0"/>
              <a:t>Realizace (</a:t>
            </a:r>
            <a:r>
              <a:rPr lang="cs-CZ" sz="2000" b="1" dirty="0" err="1"/>
              <a:t>Executing</a:t>
            </a:r>
            <a:r>
              <a:rPr lang="cs-CZ" sz="2000" b="1" dirty="0"/>
              <a:t>) </a:t>
            </a:r>
            <a:r>
              <a:rPr lang="cs-CZ" sz="2000" dirty="0"/>
              <a:t>– realizace plánovaných činností a řízení projektového týmu.</a:t>
            </a:r>
          </a:p>
          <a:p>
            <a:pPr lvl="1">
              <a:buBlip>
                <a:blip r:embed="rId2"/>
              </a:buBlip>
            </a:pPr>
            <a:r>
              <a:rPr lang="cs-CZ" sz="2000" b="1" dirty="0"/>
              <a:t>Monitorování a kontrola (Monitoring &amp; Controlling)</a:t>
            </a:r>
            <a:r>
              <a:rPr lang="cs-CZ" sz="2000" dirty="0"/>
              <a:t> – průběžné sledování projektu, řízení změn, kontrola plnění cílů.</a:t>
            </a:r>
          </a:p>
          <a:p>
            <a:pPr lvl="1">
              <a:buBlip>
                <a:blip r:embed="rId2"/>
              </a:buBlip>
            </a:pPr>
            <a:r>
              <a:rPr lang="cs-CZ" sz="2000" b="1" dirty="0"/>
              <a:t>Ukončení (</a:t>
            </a:r>
            <a:r>
              <a:rPr lang="cs-CZ" sz="2000" b="1" dirty="0" err="1"/>
              <a:t>Closing</a:t>
            </a:r>
            <a:r>
              <a:rPr lang="cs-CZ" sz="2000" b="1" dirty="0"/>
              <a:t>) </a:t>
            </a:r>
            <a:r>
              <a:rPr lang="cs-CZ" sz="2000" dirty="0"/>
              <a:t>– formální ukončení projektu, předání výsledků a vyhodnocení.</a:t>
            </a: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836436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metodiky řízení projektů – </a:t>
            </a:r>
            <a:r>
              <a:rPr lang="cs-CZ" sz="3200" b="1" cap="all" dirty="0" err="1">
                <a:solidFill>
                  <a:srgbClr val="307871"/>
                </a:solidFill>
              </a:rPr>
              <a:t>pmi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919422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73660" y="1241749"/>
            <a:ext cx="4794691" cy="133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2"/>
              </a:buBlip>
            </a:pPr>
            <a:r>
              <a:rPr lang="cs-CZ" sz="2400" dirty="0"/>
              <a:t>10 znalostních oblastí PMI PMBOK</a:t>
            </a: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836436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metodiky řízení projektů – </a:t>
            </a:r>
            <a:r>
              <a:rPr lang="cs-CZ" sz="3200" b="1" cap="all" dirty="0" err="1">
                <a:solidFill>
                  <a:srgbClr val="307871"/>
                </a:solidFill>
              </a:rPr>
              <a:t>pmi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299FBD4D-D709-4D50-BAE7-8F02DCEF704F}"/>
              </a:ext>
            </a:extLst>
          </p:cNvPr>
          <p:cNvSpPr txBox="1">
            <a:spLocks/>
          </p:cNvSpPr>
          <p:nvPr/>
        </p:nvSpPr>
        <p:spPr>
          <a:xfrm>
            <a:off x="-351650" y="1654404"/>
            <a:ext cx="5155763" cy="133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Blip>
                <a:blip r:embed="rId2"/>
              </a:buBlip>
            </a:pPr>
            <a:r>
              <a:rPr lang="cs-CZ" sz="2000" dirty="0"/>
              <a:t>Řízení integrace projektu (Project </a:t>
            </a:r>
            <a:r>
              <a:rPr lang="cs-CZ" sz="2000" dirty="0" err="1"/>
              <a:t>Integration</a:t>
            </a:r>
            <a:r>
              <a:rPr lang="cs-CZ" sz="2000" dirty="0"/>
              <a:t> Management)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Řízení rozsahu (Project </a:t>
            </a:r>
            <a:r>
              <a:rPr lang="cs-CZ" sz="2000" dirty="0" err="1"/>
              <a:t>Scope</a:t>
            </a:r>
            <a:r>
              <a:rPr lang="cs-CZ" sz="2000" dirty="0"/>
              <a:t> Management)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Řízení času (Project Time Management)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Řízení nákladů (Project </a:t>
            </a:r>
            <a:r>
              <a:rPr lang="cs-CZ" sz="2000" dirty="0" err="1"/>
              <a:t>Cost</a:t>
            </a:r>
            <a:r>
              <a:rPr lang="cs-CZ" sz="2000" dirty="0"/>
              <a:t> Management)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Řízení kvality (Project </a:t>
            </a:r>
            <a:r>
              <a:rPr lang="cs-CZ" sz="2000" dirty="0" err="1"/>
              <a:t>Quality</a:t>
            </a:r>
            <a:r>
              <a:rPr lang="cs-CZ" sz="2000" dirty="0"/>
              <a:t> Management)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C17EDE1A-C81A-4A6E-B044-578DC2AF7203}"/>
              </a:ext>
            </a:extLst>
          </p:cNvPr>
          <p:cNvSpPr txBox="1">
            <a:spLocks/>
          </p:cNvSpPr>
          <p:nvPr/>
        </p:nvSpPr>
        <p:spPr>
          <a:xfrm>
            <a:off x="3978840" y="1616890"/>
            <a:ext cx="5155763" cy="133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Blip>
                <a:blip r:embed="rId2"/>
              </a:buBlip>
            </a:pPr>
            <a:r>
              <a:rPr lang="cs-CZ" sz="2000" dirty="0"/>
              <a:t>Řízení lidských zdrojů (Project </a:t>
            </a:r>
            <a:r>
              <a:rPr lang="cs-CZ" sz="2000" dirty="0" err="1"/>
              <a:t>Human</a:t>
            </a:r>
            <a:r>
              <a:rPr lang="cs-CZ" sz="2000" dirty="0"/>
              <a:t> </a:t>
            </a:r>
            <a:r>
              <a:rPr lang="cs-CZ" sz="2000" dirty="0" err="1"/>
              <a:t>Resource</a:t>
            </a:r>
            <a:r>
              <a:rPr lang="cs-CZ" sz="2000" dirty="0"/>
              <a:t> Management)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Řízení komunikace (Project Communications Management)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Řízení rizik (Project Risk Management)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Řízení dodavatelů (Project </a:t>
            </a:r>
            <a:r>
              <a:rPr lang="cs-CZ" sz="2000" dirty="0" err="1"/>
              <a:t>Procurement</a:t>
            </a:r>
            <a:r>
              <a:rPr lang="cs-CZ" sz="2000" dirty="0"/>
              <a:t> Management)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Řízení zainteresovaných stran (Project Stakeholder Management)</a:t>
            </a:r>
          </a:p>
        </p:txBody>
      </p:sp>
    </p:spTree>
    <p:extLst>
      <p:ext uri="{BB962C8B-B14F-4D97-AF65-F5344CB8AC3E}">
        <p14:creationId xmlns:p14="http://schemas.microsoft.com/office/powerpoint/2010/main" val="23676690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73660" y="1241749"/>
            <a:ext cx="8592968" cy="133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2"/>
              </a:buBlip>
            </a:pPr>
            <a:r>
              <a:rPr lang="cs-CZ" sz="2400" dirty="0"/>
              <a:t>PMI nabízí několik uznávaných certifikací pro projektové manažery, například: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PMP (Project Management Professional) – nejznámější certifikace projektového řízení na světě.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CAPM (</a:t>
            </a:r>
            <a:r>
              <a:rPr lang="cs-CZ" sz="2000" dirty="0" err="1"/>
              <a:t>Certified</a:t>
            </a:r>
            <a:r>
              <a:rPr lang="cs-CZ" sz="2000" dirty="0"/>
              <a:t> </a:t>
            </a:r>
            <a:r>
              <a:rPr lang="cs-CZ" sz="2000" dirty="0" err="1"/>
              <a:t>Associate</a:t>
            </a:r>
            <a:r>
              <a:rPr lang="cs-CZ" sz="2000" dirty="0"/>
              <a:t> in Project Management) – certifikace pro začínající projektové manažery.</a:t>
            </a:r>
          </a:p>
          <a:p>
            <a:pPr>
              <a:buBlip>
                <a:blip r:embed="rId2"/>
              </a:buBlip>
            </a:pPr>
            <a:r>
              <a:rPr lang="cs-CZ" sz="2400" dirty="0"/>
              <a:t>PMI PMBOK lze aplikovat na jakýkoli typ projektu – IT, stavebnictví, výroba, veřejná správa, zdravotnictví.</a:t>
            </a:r>
          </a:p>
          <a:p>
            <a:pPr>
              <a:buBlip>
                <a:blip r:embed="rId2"/>
              </a:buBlip>
            </a:pPr>
            <a:r>
              <a:rPr lang="cs-CZ" sz="2400" dirty="0"/>
              <a:t>Není vázán na žádnou konkrétní metodiku.</a:t>
            </a: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836436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metodiky řízení projektů – </a:t>
            </a:r>
            <a:r>
              <a:rPr lang="cs-CZ" sz="3200" b="1" cap="all" dirty="0" err="1">
                <a:solidFill>
                  <a:srgbClr val="307871"/>
                </a:solidFill>
              </a:rPr>
              <a:t>pmi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12196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73660" y="1241749"/>
            <a:ext cx="8592968" cy="133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2"/>
              </a:buBlip>
            </a:pPr>
            <a:r>
              <a:rPr lang="cs-CZ" sz="2400" dirty="0"/>
              <a:t>International Project Management </a:t>
            </a:r>
            <a:r>
              <a:rPr lang="cs-CZ" sz="2400" dirty="0" err="1"/>
              <a:t>Association</a:t>
            </a:r>
            <a:endParaRPr lang="cs-CZ" sz="2400" dirty="0"/>
          </a:p>
          <a:p>
            <a:pPr lvl="1">
              <a:buBlip>
                <a:blip r:embed="rId2"/>
              </a:buBlip>
            </a:pPr>
            <a:r>
              <a:rPr lang="cs-CZ" sz="2000" dirty="0"/>
              <a:t>mezinárodní organizace zaměřená na rozvoj kompetencí v oblasti řízení projektů.</a:t>
            </a:r>
          </a:p>
          <a:p>
            <a:pPr>
              <a:buBlip>
                <a:blip r:embed="rId2"/>
              </a:buBlip>
            </a:pPr>
            <a:r>
              <a:rPr lang="cs-CZ" sz="2400" dirty="0"/>
              <a:t>IPMA se soustředí na rozvoj projektových manažerů a jejich kompetencí (znalostí, dovedností a postojů).</a:t>
            </a:r>
          </a:p>
          <a:p>
            <a:pPr>
              <a:buBlip>
                <a:blip r:embed="rId2"/>
              </a:buBlip>
            </a:pPr>
            <a:r>
              <a:rPr lang="cs-CZ" sz="2400" dirty="0"/>
              <a:t>Nezaměřuje se jen na metody řízení, ale i na měkké dovednosti, leadership a osobnostní rozvoj.</a:t>
            </a: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836436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metodiky řízení projektů – </a:t>
            </a:r>
            <a:r>
              <a:rPr lang="cs-CZ" sz="3200" b="1" cap="all" dirty="0" err="1">
                <a:solidFill>
                  <a:srgbClr val="307871"/>
                </a:solidFill>
              </a:rPr>
              <a:t>ipma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186133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73660" y="1241749"/>
            <a:ext cx="8065429" cy="133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2"/>
              </a:buBlip>
            </a:pPr>
            <a:r>
              <a:rPr lang="cs-CZ" sz="2400" dirty="0"/>
              <a:t>Standard IPMA se nazývá ICB (</a:t>
            </a:r>
            <a:r>
              <a:rPr lang="cs-CZ" sz="2400" dirty="0" err="1"/>
              <a:t>Individual</a:t>
            </a:r>
            <a:r>
              <a:rPr lang="cs-CZ" sz="2400" dirty="0"/>
              <a:t> </a:t>
            </a:r>
            <a:r>
              <a:rPr lang="cs-CZ" sz="2400" dirty="0" err="1"/>
              <a:t>Competence</a:t>
            </a:r>
            <a:r>
              <a:rPr lang="cs-CZ" sz="2400" dirty="0"/>
              <a:t> </a:t>
            </a:r>
            <a:r>
              <a:rPr lang="cs-CZ" sz="2400" dirty="0" err="1"/>
              <a:t>Baseline</a:t>
            </a:r>
            <a:r>
              <a:rPr lang="cs-CZ" sz="2400" dirty="0"/>
              <a:t>) a definuje 3 hlavní oblasti kompetencí: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Perspektivní kompetence (</a:t>
            </a:r>
            <a:r>
              <a:rPr lang="cs-CZ" sz="2000" dirty="0" err="1"/>
              <a:t>contextual</a:t>
            </a:r>
            <a:r>
              <a:rPr lang="cs-CZ" sz="2000" dirty="0"/>
              <a:t> </a:t>
            </a:r>
            <a:r>
              <a:rPr lang="cs-CZ" sz="2000" dirty="0" err="1"/>
              <a:t>competencies</a:t>
            </a:r>
            <a:r>
              <a:rPr lang="cs-CZ" sz="2000" dirty="0"/>
              <a:t>) – řízení zainteresovaných stran, strategie a řízení projektového prostředí.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Lidé a osobnostní kompetence (</a:t>
            </a:r>
            <a:r>
              <a:rPr lang="cs-CZ" sz="2000" dirty="0" err="1"/>
              <a:t>people</a:t>
            </a:r>
            <a:r>
              <a:rPr lang="cs-CZ" sz="2000" dirty="0"/>
              <a:t> </a:t>
            </a:r>
            <a:r>
              <a:rPr lang="cs-CZ" sz="2000" dirty="0" err="1"/>
              <a:t>competencies</a:t>
            </a:r>
            <a:r>
              <a:rPr lang="cs-CZ" sz="2000" dirty="0"/>
              <a:t>) – leadership, týmová spolupráce, etika, vyjednávání.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Praktické technické kompetence (</a:t>
            </a:r>
            <a:r>
              <a:rPr lang="cs-CZ" sz="2000" dirty="0" err="1"/>
              <a:t>practice</a:t>
            </a:r>
            <a:r>
              <a:rPr lang="cs-CZ" sz="2000" dirty="0"/>
              <a:t> </a:t>
            </a:r>
            <a:r>
              <a:rPr lang="cs-CZ" sz="2000" dirty="0" err="1"/>
              <a:t>competencies</a:t>
            </a:r>
            <a:r>
              <a:rPr lang="cs-CZ" sz="2000" dirty="0"/>
              <a:t>) – plánování, řízení nákladů, rizik, kvality, změn.</a:t>
            </a:r>
          </a:p>
          <a:p>
            <a:pPr>
              <a:buBlip>
                <a:blip r:embed="rId2"/>
              </a:buBlip>
            </a:pPr>
            <a:r>
              <a:rPr lang="cs-CZ" sz="2400" dirty="0"/>
              <a:t>IPMA není metodika, ale kompetenční model.</a:t>
            </a: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836436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metodiky řízení projektů – </a:t>
            </a:r>
            <a:r>
              <a:rPr lang="cs-CZ" sz="3200" b="1" cap="all" dirty="0" err="1">
                <a:solidFill>
                  <a:srgbClr val="307871"/>
                </a:solidFill>
              </a:rPr>
              <a:t>ipma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580375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836436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metodiky řízení projektů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pic>
        <p:nvPicPr>
          <p:cNvPr id="3" name="Obrázek 2">
            <a:extLst>
              <a:ext uri="{FF2B5EF4-FFF2-40B4-BE49-F238E27FC236}">
                <a16:creationId xmlns:a16="http://schemas.microsoft.com/office/drawing/2014/main" id="{E21C9931-77C5-4499-AA04-5FCE88707A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752" y="1248472"/>
            <a:ext cx="7784265" cy="3355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8860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73660" y="1241749"/>
            <a:ext cx="8592968" cy="133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2"/>
              </a:buBlip>
            </a:pPr>
            <a:r>
              <a:rPr lang="cs-CZ" sz="2400" dirty="0"/>
              <a:t>Stanovení zásad migrace dat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Plánování přenosu dat z existujících systémů do nového IS, definování pravidel a strategií migrace.</a:t>
            </a:r>
          </a:p>
          <a:p>
            <a:pPr>
              <a:buBlip>
                <a:blip r:embed="rId2"/>
              </a:buBlip>
            </a:pPr>
            <a:r>
              <a:rPr lang="cs-CZ" sz="2400" dirty="0"/>
              <a:t>Realizace modulů a prototypová fáze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Vývoj jednotlivých modulů, tvorba prototypů, případně implementace agilních metod podle zvolené strategie.</a:t>
            </a:r>
          </a:p>
          <a:p>
            <a:pPr>
              <a:buBlip>
                <a:blip r:embed="rId2"/>
              </a:buBlip>
            </a:pPr>
            <a:r>
              <a:rPr lang="cs-CZ" sz="2400" dirty="0"/>
              <a:t>Ladění modulů, testování a integrace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Oprava chyb, testování funkcionality modulů, orchestrace celého systému a příprava na produkční nasazení.</a:t>
            </a:r>
          </a:p>
          <a:p>
            <a:pPr>
              <a:buBlip>
                <a:blip r:embed="rId2"/>
              </a:buBlip>
            </a:pPr>
            <a:endParaRPr lang="cs-CZ" sz="24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922430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Fáze vývoje IS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654551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73660" y="1241749"/>
            <a:ext cx="8592968" cy="133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2"/>
              </a:buBlip>
            </a:pPr>
            <a:r>
              <a:rPr lang="cs-CZ" sz="2400" dirty="0"/>
              <a:t>Technická realizace a implementace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Nasazení systému do testovacího nebo produkčního prostředí, optimalizace výkonu a infrastruktury.</a:t>
            </a:r>
          </a:p>
          <a:p>
            <a:pPr>
              <a:buBlip>
                <a:blip r:embed="rId2"/>
              </a:buBlip>
            </a:pPr>
            <a:r>
              <a:rPr lang="cs-CZ" sz="2400" dirty="0"/>
              <a:t>Souhrnné testování a příprava dokumentace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Celkové otestování systému, zajištění souladu s požadavky a vytvoření dokumentace pro administrátory i uživatele.</a:t>
            </a:r>
          </a:p>
          <a:p>
            <a:pPr>
              <a:buBlip>
                <a:blip r:embed="rId2"/>
              </a:buBlip>
            </a:pPr>
            <a:r>
              <a:rPr lang="cs-CZ" sz="2400" dirty="0"/>
              <a:t>Školení uživatelů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Zajištění výukových materiálů, školení zaměstnanců a koncových uživatelů pro efektivní používání systému.</a:t>
            </a:r>
          </a:p>
          <a:p>
            <a:pPr>
              <a:buBlip>
                <a:blip r:embed="rId2"/>
              </a:buBlip>
            </a:pPr>
            <a:endParaRPr lang="cs-CZ" sz="24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922430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Fáze vývoje IS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871235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73660" y="1241749"/>
            <a:ext cx="8592968" cy="133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2"/>
              </a:buBlip>
            </a:pPr>
            <a:r>
              <a:rPr lang="cs-CZ" sz="2400" dirty="0"/>
              <a:t>Instalace, akceptační test a ostré spuštění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Finální nasazení systému, provedení akceptačních testů uživateli a oficiální spuštění do provozu.</a:t>
            </a:r>
          </a:p>
          <a:p>
            <a:pPr>
              <a:buBlip>
                <a:blip r:embed="rId2"/>
              </a:buBlip>
            </a:pPr>
            <a:endParaRPr lang="cs-CZ" sz="24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922430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Fáze vývoje IS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94933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368154" y="1241749"/>
            <a:ext cx="8142799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3"/>
              </a:buBlip>
            </a:pPr>
            <a:r>
              <a:rPr lang="cs-CZ" sz="2400" dirty="0"/>
              <a:t>Řízení projektu (</a:t>
            </a:r>
            <a:r>
              <a:rPr lang="cs-CZ" sz="2400" dirty="0" err="1"/>
              <a:t>project</a:t>
            </a:r>
            <a:r>
              <a:rPr lang="cs-CZ" sz="2400" dirty="0"/>
              <a:t> management) je proces plánování, organizování, řízení a kontroly činností s cílem dosáhnout konkrétních cílů projektu v rámci stanoveného rozsahu, času, rozpočtu a kvality.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Klíčové prvky řízení projektu:</a:t>
            </a:r>
          </a:p>
          <a:p>
            <a:pPr>
              <a:buBlip>
                <a:blip r:embed="rId3"/>
              </a:buBlip>
            </a:pPr>
            <a:endParaRPr lang="cs-CZ" sz="24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řízení projektu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sp>
        <p:nvSpPr>
          <p:cNvPr id="12" name="Zástupný symbol pro obsah 2">
            <a:extLst>
              <a:ext uri="{FF2B5EF4-FFF2-40B4-BE49-F238E27FC236}">
                <a16:creationId xmlns:a16="http://schemas.microsoft.com/office/drawing/2014/main" id="{68B0EF8D-9CBE-4370-815E-A3179C67DEFB}"/>
              </a:ext>
            </a:extLst>
          </p:cNvPr>
          <p:cNvSpPr txBox="1">
            <a:spLocks/>
          </p:cNvSpPr>
          <p:nvPr/>
        </p:nvSpPr>
        <p:spPr>
          <a:xfrm>
            <a:off x="269680" y="3286178"/>
            <a:ext cx="2881483" cy="7896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Blip>
                <a:blip r:embed="rId3"/>
              </a:buBlip>
            </a:pPr>
            <a:r>
              <a:rPr lang="cs-CZ" sz="2000" dirty="0"/>
              <a:t>Cíle projektu</a:t>
            </a:r>
          </a:p>
          <a:p>
            <a:pPr lvl="1">
              <a:buBlip>
                <a:blip r:embed="rId3"/>
              </a:buBlip>
            </a:pPr>
            <a:r>
              <a:rPr lang="cs-CZ" sz="2000" dirty="0"/>
              <a:t>Plánování</a:t>
            </a:r>
          </a:p>
          <a:p>
            <a:pPr lvl="1">
              <a:buBlip>
                <a:blip r:embed="rId3"/>
              </a:buBlip>
            </a:pPr>
            <a:r>
              <a:rPr lang="cs-CZ" sz="2000" dirty="0"/>
              <a:t>Řízení zdrojů</a:t>
            </a:r>
          </a:p>
          <a:p>
            <a:pPr lvl="1">
              <a:buBlip>
                <a:blip r:embed="rId3"/>
              </a:buBlip>
            </a:pPr>
            <a:r>
              <a:rPr lang="cs-CZ" sz="2000" dirty="0"/>
              <a:t>Řízení rizik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73D5082B-2FF5-4FEA-B418-9F6DE4E5DDAC}"/>
              </a:ext>
            </a:extLst>
          </p:cNvPr>
          <p:cNvSpPr txBox="1">
            <a:spLocks/>
          </p:cNvSpPr>
          <p:nvPr/>
        </p:nvSpPr>
        <p:spPr>
          <a:xfrm>
            <a:off x="4220345" y="3283831"/>
            <a:ext cx="4389082" cy="7896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Blip>
                <a:blip r:embed="rId3"/>
              </a:buBlip>
            </a:pPr>
            <a:r>
              <a:rPr lang="cs-CZ" sz="2000" dirty="0"/>
              <a:t>Monitorování a kontrola</a:t>
            </a:r>
          </a:p>
          <a:p>
            <a:pPr lvl="1">
              <a:buBlip>
                <a:blip r:embed="rId3"/>
              </a:buBlip>
            </a:pPr>
            <a:r>
              <a:rPr lang="cs-CZ" sz="2000" dirty="0"/>
              <a:t>Komunikace</a:t>
            </a:r>
          </a:p>
          <a:p>
            <a:pPr lvl="1">
              <a:buBlip>
                <a:blip r:embed="rId3"/>
              </a:buBlip>
            </a:pPr>
            <a:r>
              <a:rPr lang="cs-CZ" sz="2000" dirty="0"/>
              <a:t>Uzavření projektu</a:t>
            </a:r>
          </a:p>
        </p:txBody>
      </p:sp>
    </p:spTree>
    <p:extLst>
      <p:ext uri="{BB962C8B-B14F-4D97-AF65-F5344CB8AC3E}">
        <p14:creationId xmlns:p14="http://schemas.microsoft.com/office/powerpoint/2010/main" val="33819369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73660" y="1185477"/>
            <a:ext cx="8592968" cy="133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2"/>
              </a:buBlip>
            </a:pPr>
            <a:r>
              <a:rPr lang="cs-CZ" sz="2400" dirty="0"/>
              <a:t>Nový IS = změna a adaptace</a:t>
            </a:r>
          </a:p>
          <a:p>
            <a:pPr>
              <a:buBlip>
                <a:blip r:embed="rId2"/>
              </a:buBlip>
            </a:pPr>
            <a:r>
              <a:rPr lang="cs-CZ" sz="2400" dirty="0"/>
              <a:t>Postoj uživatele: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Jaké výhody mi to přinese?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Ohrozí to moji pracovní roli?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Obavy z počáteční složitosti a nárůstu práce.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Jaké nové příležitosti mi to poskytne?</a:t>
            </a:r>
          </a:p>
          <a:p>
            <a:pPr>
              <a:buBlip>
                <a:blip r:embed="rId2"/>
              </a:buBlip>
            </a:pPr>
            <a:r>
              <a:rPr lang="cs-CZ" sz="2400" dirty="0"/>
              <a:t>Role projektového manažera: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Minimalizovat obavy a zvýraznit benefity nového systému.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Pomoci uživatelům překonat nejistotu a usnadnit přechod.</a:t>
            </a: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0" y="519251"/>
            <a:ext cx="9488658" cy="85234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psychologické aspekty a management IS projektů 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638949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150102" y="1185477"/>
            <a:ext cx="4281220" cy="133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2"/>
              </a:buBlip>
            </a:pPr>
            <a:r>
              <a:rPr lang="cs-CZ" sz="2400" dirty="0"/>
              <a:t>Kvalita jako klíčový rizikový faktor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Kvalita je jedním z hlavních determinantů úspěšnosti projektu a úzce souvisí s trojúhelníkem projektového řízení (náklady – termíny – kvalita).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 Optimalizace kvality musí probíhat v rovnováze s náklady a časovým plánem.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sp>
        <p:nvSpPr>
          <p:cNvPr id="8" name="Nadpis 1">
            <a:extLst>
              <a:ext uri="{FF2B5EF4-FFF2-40B4-BE49-F238E27FC236}">
                <a16:creationId xmlns:a16="http://schemas.microsoft.com/office/drawing/2014/main" id="{E0BE0032-15E0-4E6D-8479-EF27A84B0D24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922430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zajištění kvality projektu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7F0C0432-B300-4056-85B6-DD1DD98B1420}"/>
              </a:ext>
            </a:extLst>
          </p:cNvPr>
          <p:cNvSpPr txBox="1">
            <a:spLocks/>
          </p:cNvSpPr>
          <p:nvPr/>
        </p:nvSpPr>
        <p:spPr>
          <a:xfrm>
            <a:off x="4171104" y="1183129"/>
            <a:ext cx="4281220" cy="133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2"/>
              </a:buBlip>
            </a:pPr>
            <a:r>
              <a:rPr lang="cs-CZ" sz="2400" dirty="0"/>
              <a:t>Role smlouvy s dodavatelem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Definici požadovaných funkcí a jejich specifikace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Stanovení termínů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Garance a záruky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Proces řízení změn v projektu 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Kritéria kontroly kvality</a:t>
            </a:r>
          </a:p>
        </p:txBody>
      </p:sp>
    </p:spTree>
    <p:extLst>
      <p:ext uri="{BB962C8B-B14F-4D97-AF65-F5344CB8AC3E}">
        <p14:creationId xmlns:p14="http://schemas.microsoft.com/office/powerpoint/2010/main" val="37165763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596752" y="1185477"/>
            <a:ext cx="8385470" cy="133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2"/>
              </a:buBlip>
            </a:pPr>
            <a:r>
              <a:rPr lang="cs-CZ" sz="2400" dirty="0"/>
              <a:t>Sběr a vyhodnocování informací o stavu projektu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Pravidelný monitoring a reporting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Manuální vyhodnocování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Automatizované nástroje pro řízení projektů</a:t>
            </a:r>
          </a:p>
          <a:p>
            <a:pPr>
              <a:buBlip>
                <a:blip r:embed="rId2"/>
              </a:buBlip>
            </a:pPr>
            <a:r>
              <a:rPr lang="cs-CZ" sz="2400" dirty="0"/>
              <a:t>Klíčové prvky sledování kvality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Kontrola termínů a funkcionality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Sledování kritické cesty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Analýza vytíženosti zdrojů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sp>
        <p:nvSpPr>
          <p:cNvPr id="8" name="Nadpis 1">
            <a:extLst>
              <a:ext uri="{FF2B5EF4-FFF2-40B4-BE49-F238E27FC236}">
                <a16:creationId xmlns:a16="http://schemas.microsoft.com/office/drawing/2014/main" id="{E0BE0032-15E0-4E6D-8479-EF27A84B0D24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922430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Metody řízení kvality projektu</a:t>
            </a:r>
          </a:p>
        </p:txBody>
      </p:sp>
    </p:spTree>
    <p:extLst>
      <p:ext uri="{BB962C8B-B14F-4D97-AF65-F5344CB8AC3E}">
        <p14:creationId xmlns:p14="http://schemas.microsoft.com/office/powerpoint/2010/main" val="21382139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596752" y="1185477"/>
            <a:ext cx="8385470" cy="133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2"/>
              </a:buBlip>
            </a:pPr>
            <a:r>
              <a:rPr lang="cs-CZ" sz="2400" dirty="0"/>
              <a:t>Efektivní řešení problémů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Konsensuální přístup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Konfliktní přístup</a:t>
            </a:r>
            <a:endParaRPr lang="cs-CZ" sz="1600" dirty="0"/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sp>
        <p:nvSpPr>
          <p:cNvPr id="8" name="Nadpis 1">
            <a:extLst>
              <a:ext uri="{FF2B5EF4-FFF2-40B4-BE49-F238E27FC236}">
                <a16:creationId xmlns:a16="http://schemas.microsoft.com/office/drawing/2014/main" id="{E0BE0032-15E0-4E6D-8479-EF27A84B0D24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922430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Metody řízení kvality projektu</a:t>
            </a:r>
          </a:p>
        </p:txBody>
      </p:sp>
    </p:spTree>
    <p:extLst>
      <p:ext uri="{BB962C8B-B14F-4D97-AF65-F5344CB8AC3E}">
        <p14:creationId xmlns:p14="http://schemas.microsoft.com/office/powerpoint/2010/main" val="34672947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596752" y="1185477"/>
            <a:ext cx="8385470" cy="133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2"/>
              </a:buBlip>
            </a:pPr>
            <a:r>
              <a:rPr lang="pl-PL" sz="2400" dirty="0"/>
              <a:t>Metody založené na standardech a rámcích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ISO 9001 (Systém managementu kvality)</a:t>
            </a:r>
            <a:r>
              <a:rPr lang="pl-PL" sz="2000" dirty="0"/>
              <a:t>.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CMMI (</a:t>
            </a:r>
            <a:r>
              <a:rPr lang="cs-CZ" sz="2000" dirty="0" err="1"/>
              <a:t>Capability</a:t>
            </a:r>
            <a:r>
              <a:rPr lang="cs-CZ" sz="2000" dirty="0"/>
              <a:t> Maturity Model </a:t>
            </a:r>
            <a:r>
              <a:rPr lang="cs-CZ" sz="2000" dirty="0" err="1"/>
              <a:t>Integration</a:t>
            </a:r>
            <a:r>
              <a:rPr lang="cs-CZ" sz="2000" dirty="0"/>
              <a:t>)</a:t>
            </a:r>
            <a:r>
              <a:rPr lang="pl-PL" sz="2000" dirty="0"/>
              <a:t>.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TQM (</a:t>
            </a:r>
            <a:r>
              <a:rPr lang="cs-CZ" sz="2000" dirty="0" err="1"/>
              <a:t>Total</a:t>
            </a:r>
            <a:r>
              <a:rPr lang="cs-CZ" sz="2000" dirty="0"/>
              <a:t> </a:t>
            </a:r>
            <a:r>
              <a:rPr lang="cs-CZ" sz="2000" dirty="0" err="1"/>
              <a:t>Quality</a:t>
            </a:r>
            <a:r>
              <a:rPr lang="cs-CZ" sz="2000" dirty="0"/>
              <a:t> Management)</a:t>
            </a:r>
            <a:r>
              <a:rPr lang="pl-PL" sz="2000" dirty="0"/>
              <a:t>.</a:t>
            </a:r>
          </a:p>
          <a:p>
            <a:pPr lvl="1">
              <a:buBlip>
                <a:blip r:embed="rId2"/>
              </a:buBlip>
            </a:pPr>
            <a:r>
              <a:rPr lang="cs-CZ" sz="2000" dirty="0" err="1"/>
              <a:t>Six</a:t>
            </a:r>
            <a:r>
              <a:rPr lang="cs-CZ" sz="2000" dirty="0"/>
              <a:t> Sigma</a:t>
            </a:r>
            <a:r>
              <a:rPr lang="pl-PL" sz="2000" dirty="0"/>
              <a:t>.</a:t>
            </a:r>
          </a:p>
          <a:p>
            <a:pPr lvl="1">
              <a:buBlip>
                <a:blip r:embed="rId2"/>
              </a:buBlip>
            </a:pPr>
            <a:r>
              <a:rPr lang="cs-CZ" sz="2000" dirty="0" err="1"/>
              <a:t>Lean</a:t>
            </a:r>
            <a:r>
              <a:rPr lang="cs-CZ" sz="2000" dirty="0"/>
              <a:t> (Štíhlé řízení kvality)</a:t>
            </a:r>
            <a:r>
              <a:rPr lang="pl-PL" sz="2000" dirty="0"/>
              <a:t>.</a:t>
            </a:r>
            <a:endParaRPr lang="cs-CZ" sz="2000" dirty="0"/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sp>
        <p:nvSpPr>
          <p:cNvPr id="8" name="Nadpis 1">
            <a:extLst>
              <a:ext uri="{FF2B5EF4-FFF2-40B4-BE49-F238E27FC236}">
                <a16:creationId xmlns:a16="http://schemas.microsoft.com/office/drawing/2014/main" id="{E0BE0032-15E0-4E6D-8479-EF27A84B0D24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922430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Metody řízení kvality projektu</a:t>
            </a:r>
          </a:p>
        </p:txBody>
      </p:sp>
    </p:spTree>
    <p:extLst>
      <p:ext uri="{BB962C8B-B14F-4D97-AF65-F5344CB8AC3E}">
        <p14:creationId xmlns:p14="http://schemas.microsoft.com/office/powerpoint/2010/main" val="41007286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596752" y="1185477"/>
            <a:ext cx="8385470" cy="133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2"/>
              </a:buBlip>
            </a:pPr>
            <a:r>
              <a:rPr lang="pl-PL" sz="2400" dirty="0"/>
              <a:t>Analytické a vizualizační metody řízení kvality</a:t>
            </a:r>
          </a:p>
          <a:p>
            <a:pPr lvl="1">
              <a:buBlip>
                <a:blip r:embed="rId2"/>
              </a:buBlip>
            </a:pPr>
            <a:r>
              <a:rPr lang="pl-PL" sz="2000" dirty="0"/>
              <a:t>PDCA cyklus (Plan-Do-Check-Act).</a:t>
            </a:r>
          </a:p>
          <a:p>
            <a:pPr lvl="1">
              <a:buBlip>
                <a:blip r:embed="rId2"/>
              </a:buBlip>
            </a:pPr>
            <a:r>
              <a:rPr lang="pl-PL" sz="2000" dirty="0"/>
              <a:t>Benchmarking.</a:t>
            </a:r>
          </a:p>
          <a:p>
            <a:pPr lvl="1">
              <a:buBlip>
                <a:blip r:embed="rId2"/>
              </a:buBlip>
            </a:pPr>
            <a:r>
              <a:rPr lang="en-US" sz="2000" dirty="0"/>
              <a:t>FMEA (Failure Mode and Effects Analysis)</a:t>
            </a:r>
            <a:r>
              <a:rPr lang="pl-PL" sz="2000" dirty="0"/>
              <a:t>.</a:t>
            </a:r>
          </a:p>
          <a:p>
            <a:pPr lvl="1">
              <a:buBlip>
                <a:blip r:embed="rId2"/>
              </a:buBlip>
            </a:pPr>
            <a:r>
              <a:rPr lang="pl-PL" sz="2000" dirty="0"/>
              <a:t>Pareto analýza (80/20 pravidlo).</a:t>
            </a:r>
          </a:p>
          <a:p>
            <a:pPr lvl="1">
              <a:buBlip>
                <a:blip r:embed="rId2"/>
              </a:buBlip>
            </a:pPr>
            <a:r>
              <a:rPr lang="en-US" sz="2000" dirty="0" err="1"/>
              <a:t>Ishikawův</a:t>
            </a:r>
            <a:r>
              <a:rPr lang="en-US" sz="2000" dirty="0"/>
              <a:t> diagram (Fishbone diagram, Cause and Effect diagram)</a:t>
            </a:r>
            <a:r>
              <a:rPr lang="pl-PL" sz="2000" dirty="0"/>
              <a:t>.</a:t>
            </a:r>
          </a:p>
          <a:p>
            <a:pPr lvl="1">
              <a:buBlip>
                <a:blip r:embed="rId2"/>
              </a:buBlip>
            </a:pPr>
            <a:r>
              <a:rPr lang="pl-PL" sz="2000" dirty="0"/>
              <a:t>Kontrolní diagramy (Control Charts).</a:t>
            </a:r>
          </a:p>
          <a:p>
            <a:pPr lvl="1">
              <a:buBlip>
                <a:blip r:embed="rId2"/>
              </a:buBlip>
            </a:pPr>
            <a:endParaRPr lang="cs-CZ" sz="2000" dirty="0"/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sp>
        <p:nvSpPr>
          <p:cNvPr id="8" name="Nadpis 1">
            <a:extLst>
              <a:ext uri="{FF2B5EF4-FFF2-40B4-BE49-F238E27FC236}">
                <a16:creationId xmlns:a16="http://schemas.microsoft.com/office/drawing/2014/main" id="{E0BE0032-15E0-4E6D-8479-EF27A84B0D24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922430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Metody řízení kvality projektu</a:t>
            </a:r>
          </a:p>
        </p:txBody>
      </p:sp>
    </p:spTree>
    <p:extLst>
      <p:ext uri="{BB962C8B-B14F-4D97-AF65-F5344CB8AC3E}">
        <p14:creationId xmlns:p14="http://schemas.microsoft.com/office/powerpoint/2010/main" val="4170201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596752" y="1185477"/>
            <a:ext cx="8385470" cy="133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2"/>
              </a:buBlip>
            </a:pPr>
            <a:r>
              <a:rPr lang="pl-PL" sz="2400" dirty="0"/>
              <a:t>Softwarové nástroje pro řízení kvality projektu</a:t>
            </a:r>
          </a:p>
          <a:p>
            <a:pPr lvl="1">
              <a:buBlip>
                <a:blip r:embed="rId2"/>
              </a:buBlip>
            </a:pPr>
            <a:r>
              <a:rPr lang="pl-PL" sz="2000" b="1" dirty="0"/>
              <a:t>JIRA, Trello, Asana </a:t>
            </a:r>
            <a:r>
              <a:rPr lang="pl-PL" sz="2000" dirty="0"/>
              <a:t>– pro řízení a sledování kvality v agilních týmech.</a:t>
            </a:r>
          </a:p>
          <a:p>
            <a:pPr lvl="1">
              <a:buBlip>
                <a:blip r:embed="rId2"/>
              </a:buBlip>
            </a:pPr>
            <a:r>
              <a:rPr lang="pl-PL" sz="2000" b="1" dirty="0"/>
              <a:t>Microsoft Project, Primavera </a:t>
            </a:r>
            <a:r>
              <a:rPr lang="pl-PL" sz="2000" dirty="0"/>
              <a:t>– řízení kvality v tradičních projektech.</a:t>
            </a:r>
          </a:p>
          <a:p>
            <a:pPr lvl="1">
              <a:buBlip>
                <a:blip r:embed="rId2"/>
              </a:buBlip>
            </a:pPr>
            <a:r>
              <a:rPr lang="pl-PL" sz="2000" b="1" dirty="0"/>
              <a:t>Statistické nástroje (Minitab, MATLAB, Power BI) </a:t>
            </a:r>
            <a:r>
              <a:rPr lang="pl-PL" sz="2000" dirty="0"/>
              <a:t>– pro analýzu dat v Six Sigma a jiných metodách.</a:t>
            </a:r>
          </a:p>
          <a:p>
            <a:pPr>
              <a:buBlip>
                <a:blip r:embed="rId2"/>
              </a:buBlip>
            </a:pPr>
            <a:r>
              <a:rPr lang="pl-PL" sz="2400" dirty="0"/>
              <a:t>Výběr správné metody závisí na typu projektu, požadované úrovni kvality a organizační kultuře.</a:t>
            </a:r>
          </a:p>
          <a:p>
            <a:pPr lvl="1">
              <a:buBlip>
                <a:blip r:embed="rId2"/>
              </a:buBlip>
            </a:pPr>
            <a:endParaRPr lang="cs-CZ" sz="2000" dirty="0"/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sp>
        <p:nvSpPr>
          <p:cNvPr id="8" name="Nadpis 1">
            <a:extLst>
              <a:ext uri="{FF2B5EF4-FFF2-40B4-BE49-F238E27FC236}">
                <a16:creationId xmlns:a16="http://schemas.microsoft.com/office/drawing/2014/main" id="{E0BE0032-15E0-4E6D-8479-EF27A84B0D24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922430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Metody řízení kvality projektu</a:t>
            </a:r>
          </a:p>
        </p:txBody>
      </p:sp>
    </p:spTree>
    <p:extLst>
      <p:ext uri="{BB962C8B-B14F-4D97-AF65-F5344CB8AC3E}">
        <p14:creationId xmlns:p14="http://schemas.microsoft.com/office/powerpoint/2010/main" val="32310367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B610EB80-C87B-4447-9825-BAC98404569D}"/>
              </a:ext>
            </a:extLst>
          </p:cNvPr>
          <p:cNvGrpSpPr/>
          <p:nvPr/>
        </p:nvGrpSpPr>
        <p:grpSpPr>
          <a:xfrm>
            <a:off x="0" y="-20538"/>
            <a:ext cx="9144000" cy="5143500"/>
            <a:chOff x="0" y="0"/>
            <a:chExt cx="9144000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9B2297F0-AFBE-478F-99F6-7560D3C6CC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17892" y="4515966"/>
              <a:ext cx="1673788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372410" y="4496221"/>
              <a:ext cx="12961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9970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C51D9093-0704-4F4C-A1A1-D0B3B97BA909}"/>
              </a:ext>
            </a:extLst>
          </p:cNvPr>
          <p:cNvSpPr txBox="1">
            <a:spLocks/>
          </p:cNvSpPr>
          <p:nvPr/>
        </p:nvSpPr>
        <p:spPr>
          <a:xfrm>
            <a:off x="6012160" y="4083918"/>
            <a:ext cx="2538172" cy="86409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3200" b="1" cap="all" dirty="0">
                <a:solidFill>
                  <a:srgbClr val="307871"/>
                </a:solidFill>
              </a:rPr>
              <a:t>Děkujeme</a:t>
            </a:r>
            <a:br>
              <a:rPr lang="cs-CZ" sz="3200" b="1" cap="all" dirty="0">
                <a:solidFill>
                  <a:srgbClr val="307871"/>
                </a:solidFill>
              </a:rPr>
            </a:br>
            <a:r>
              <a:rPr lang="cs-CZ" sz="3200" b="1" cap="all" dirty="0">
                <a:solidFill>
                  <a:srgbClr val="307871"/>
                </a:solidFill>
              </a:rPr>
              <a:t>za pozornost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25A1DAD4-831C-49FF-9C5F-5586B1EE7E20}"/>
              </a:ext>
            </a:extLst>
          </p:cNvPr>
          <p:cNvSpPr txBox="1">
            <a:spLocks/>
          </p:cNvSpPr>
          <p:nvPr/>
        </p:nvSpPr>
        <p:spPr>
          <a:xfrm>
            <a:off x="-431385" y="2183497"/>
            <a:ext cx="3338684" cy="10090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4400" dirty="0"/>
              <a:t>Otázky?</a:t>
            </a:r>
          </a:p>
        </p:txBody>
      </p:sp>
    </p:spTree>
    <p:extLst>
      <p:ext uri="{BB962C8B-B14F-4D97-AF65-F5344CB8AC3E}">
        <p14:creationId xmlns:p14="http://schemas.microsoft.com/office/powerpoint/2010/main" val="547617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368154" y="1241749"/>
            <a:ext cx="8452289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3"/>
              </a:buBlip>
            </a:pPr>
            <a:r>
              <a:rPr lang="cs-CZ" sz="2400" b="1" dirty="0"/>
              <a:t>Iniciace</a:t>
            </a:r>
            <a:r>
              <a:rPr lang="cs-CZ" sz="2400" dirty="0"/>
              <a:t> – stanovení cílů, rozsahu a záměru projektu.</a:t>
            </a:r>
          </a:p>
          <a:p>
            <a:pPr>
              <a:buBlip>
                <a:blip r:embed="rId3"/>
              </a:buBlip>
            </a:pPr>
            <a:r>
              <a:rPr lang="cs-CZ" sz="2400" b="1" dirty="0"/>
              <a:t>Plánování</a:t>
            </a:r>
            <a:r>
              <a:rPr lang="cs-CZ" sz="2400" dirty="0"/>
              <a:t> – definování harmonogramu, rozpočtu, zdrojů a rizik.</a:t>
            </a:r>
          </a:p>
          <a:p>
            <a:pPr>
              <a:buBlip>
                <a:blip r:embed="rId3"/>
              </a:buBlip>
            </a:pPr>
            <a:r>
              <a:rPr lang="cs-CZ" sz="2400" b="1" dirty="0"/>
              <a:t>Realizace </a:t>
            </a:r>
            <a:r>
              <a:rPr lang="cs-CZ" sz="2400" dirty="0"/>
              <a:t>– vedení projektového týmu, řízení úkolů a komunikace.</a:t>
            </a:r>
          </a:p>
          <a:p>
            <a:pPr>
              <a:buBlip>
                <a:blip r:embed="rId3"/>
              </a:buBlip>
            </a:pPr>
            <a:r>
              <a:rPr lang="cs-CZ" sz="2400" b="1" dirty="0"/>
              <a:t>Monitorování a řízení </a:t>
            </a:r>
            <a:r>
              <a:rPr lang="cs-CZ" sz="2400" dirty="0"/>
              <a:t>– kontrola průběhu, vyhodnocování KPI a řízení změn.</a:t>
            </a:r>
          </a:p>
          <a:p>
            <a:pPr>
              <a:buBlip>
                <a:blip r:embed="rId3"/>
              </a:buBlip>
            </a:pPr>
            <a:r>
              <a:rPr lang="cs-CZ" sz="2400" b="1" dirty="0"/>
              <a:t>Ukončení </a:t>
            </a:r>
            <a:r>
              <a:rPr lang="cs-CZ" sz="2400" dirty="0"/>
              <a:t>– vyhodnocení výsledků, předání výstupů a uzavření projektu.</a:t>
            </a: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Hlavní fáze řízení projektu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72043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368154" y="1241749"/>
            <a:ext cx="4330455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3"/>
              </a:buBlip>
            </a:pPr>
            <a:r>
              <a:rPr lang="cs-CZ" sz="2400" dirty="0"/>
              <a:t>Rychlá technologická změna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Složitost a interdisciplinarita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Nejasné nebo měnící se požadavky</a:t>
            </a:r>
          </a:p>
          <a:p>
            <a:pPr>
              <a:buBlip>
                <a:blip r:embed="rId3"/>
              </a:buBlip>
            </a:pPr>
            <a:r>
              <a:rPr lang="pl-PL" sz="2400" dirty="0"/>
              <a:t>Důraz na bezpečnost a ochranu dat</a:t>
            </a:r>
            <a:endParaRPr lang="cs-CZ" sz="2400" dirty="0"/>
          </a:p>
          <a:p>
            <a:pPr>
              <a:buBlip>
                <a:blip r:embed="rId3"/>
              </a:buBlip>
            </a:pPr>
            <a:r>
              <a:rPr lang="cs-CZ" sz="2400" dirty="0"/>
              <a:t>Integrace s jinými systémy</a:t>
            </a: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Zvláštnosti projektů IS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86C75BDC-885F-4376-9AA7-C68DE245F573}"/>
              </a:ext>
            </a:extLst>
          </p:cNvPr>
          <p:cNvSpPr txBox="1">
            <a:spLocks/>
          </p:cNvSpPr>
          <p:nvPr/>
        </p:nvSpPr>
        <p:spPr>
          <a:xfrm>
            <a:off x="4593134" y="1239401"/>
            <a:ext cx="4431291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3"/>
              </a:buBlip>
            </a:pPr>
            <a:r>
              <a:rPr lang="cs-CZ" sz="2400" dirty="0"/>
              <a:t>Náročnost testování a nasazení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Náročnost na uživatelskou akceptaci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Délka trvání a rozpočtová rizika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Volba metodologie řízení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Možnost outsourcingu</a:t>
            </a:r>
          </a:p>
        </p:txBody>
      </p:sp>
    </p:spTree>
    <p:extLst>
      <p:ext uri="{BB962C8B-B14F-4D97-AF65-F5344CB8AC3E}">
        <p14:creationId xmlns:p14="http://schemas.microsoft.com/office/powerpoint/2010/main" val="1121572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368154" y="1241749"/>
            <a:ext cx="3233175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3"/>
              </a:buBlip>
            </a:pPr>
            <a:r>
              <a:rPr lang="cs-CZ" sz="2400" dirty="0"/>
              <a:t>Softwarové nástroje</a:t>
            </a:r>
          </a:p>
          <a:p>
            <a:pPr lvl="1">
              <a:buBlip>
                <a:blip r:embed="rId3"/>
              </a:buBlip>
            </a:pPr>
            <a:r>
              <a:rPr lang="cs-CZ" sz="2000" dirty="0"/>
              <a:t>MS Project</a:t>
            </a:r>
          </a:p>
          <a:p>
            <a:pPr lvl="1">
              <a:buBlip>
                <a:blip r:embed="rId3"/>
              </a:buBlip>
            </a:pPr>
            <a:r>
              <a:rPr lang="cs-CZ" sz="2000" dirty="0" err="1"/>
              <a:t>Jira</a:t>
            </a:r>
            <a:endParaRPr lang="cs-CZ" sz="2000" dirty="0"/>
          </a:p>
          <a:p>
            <a:pPr lvl="1">
              <a:buBlip>
                <a:blip r:embed="rId3"/>
              </a:buBlip>
            </a:pPr>
            <a:r>
              <a:rPr lang="cs-CZ" sz="2000" dirty="0" err="1"/>
              <a:t>Trello</a:t>
            </a:r>
            <a:endParaRPr lang="cs-CZ" sz="2000" dirty="0"/>
          </a:p>
          <a:p>
            <a:pPr lvl="1">
              <a:buBlip>
                <a:blip r:embed="rId3"/>
              </a:buBlip>
            </a:pPr>
            <a:r>
              <a:rPr lang="cs-CZ" sz="2000" dirty="0" err="1"/>
              <a:t>Asana</a:t>
            </a:r>
            <a:endParaRPr lang="cs-CZ" sz="2000" dirty="0"/>
          </a:p>
          <a:p>
            <a:pPr lvl="1">
              <a:buBlip>
                <a:blip r:embed="rId3"/>
              </a:buBlip>
            </a:pPr>
            <a:r>
              <a:rPr lang="cs-CZ" sz="2000" dirty="0"/>
              <a:t>Monday.com</a:t>
            </a: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Nástroje pro řízení projektu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07A4A683-E264-4BFB-BE73-D96144AD02EE}"/>
              </a:ext>
            </a:extLst>
          </p:cNvPr>
          <p:cNvSpPr txBox="1">
            <a:spLocks/>
          </p:cNvSpPr>
          <p:nvPr/>
        </p:nvSpPr>
        <p:spPr>
          <a:xfrm>
            <a:off x="4572032" y="1239401"/>
            <a:ext cx="3233175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3"/>
              </a:buBlip>
            </a:pPr>
            <a:r>
              <a:rPr lang="cs-CZ" sz="2400" dirty="0"/>
              <a:t>Metodiky řízení</a:t>
            </a:r>
          </a:p>
          <a:p>
            <a:pPr lvl="1">
              <a:buBlip>
                <a:blip r:embed="rId3"/>
              </a:buBlip>
            </a:pPr>
            <a:r>
              <a:rPr lang="cs-CZ" sz="2000" dirty="0"/>
              <a:t>PRINCE2</a:t>
            </a:r>
          </a:p>
          <a:p>
            <a:pPr lvl="1">
              <a:buBlip>
                <a:blip r:embed="rId3"/>
              </a:buBlip>
            </a:pPr>
            <a:r>
              <a:rPr lang="cs-CZ" sz="2000" dirty="0"/>
              <a:t>PMI (PMBOK)</a:t>
            </a:r>
          </a:p>
          <a:p>
            <a:pPr lvl="1">
              <a:buBlip>
                <a:blip r:embed="rId3"/>
              </a:buBlip>
            </a:pPr>
            <a:r>
              <a:rPr lang="cs-CZ" sz="2000" dirty="0"/>
              <a:t>IPMA</a:t>
            </a:r>
          </a:p>
          <a:p>
            <a:pPr lvl="1">
              <a:buBlip>
                <a:blip r:embed="rId3"/>
              </a:buBlip>
            </a:pPr>
            <a:r>
              <a:rPr lang="cs-CZ" sz="2000" dirty="0" err="1"/>
              <a:t>Agile</a:t>
            </a:r>
            <a:endParaRPr lang="cs-CZ" sz="2000" dirty="0"/>
          </a:p>
          <a:p>
            <a:pPr lvl="1">
              <a:buBlip>
                <a:blip r:embed="rId3"/>
              </a:buBlip>
            </a:pPr>
            <a:r>
              <a:rPr lang="cs-CZ" sz="2000" dirty="0" err="1"/>
              <a:t>Scrum</a:t>
            </a:r>
            <a:endParaRPr lang="cs-CZ" sz="2000" dirty="0"/>
          </a:p>
          <a:p>
            <a:pPr lvl="1">
              <a:buBlip>
                <a:blip r:embed="rId3"/>
              </a:buBlip>
            </a:pPr>
            <a:r>
              <a:rPr lang="cs-CZ" sz="2000" dirty="0"/>
              <a:t>Kanban</a:t>
            </a:r>
          </a:p>
          <a:p>
            <a:pPr lvl="1">
              <a:buBlip>
                <a:blip r:embed="rId3"/>
              </a:buBlip>
            </a:pPr>
            <a:r>
              <a:rPr lang="cs-CZ" sz="2000" dirty="0" err="1"/>
              <a:t>Lean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67320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185270" y="1241749"/>
            <a:ext cx="5230791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2"/>
              </a:buBlip>
            </a:pPr>
            <a:r>
              <a:rPr lang="cs-CZ" sz="2400" dirty="0"/>
              <a:t>Tradiční (strukturované) metody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Vodopádový model (</a:t>
            </a:r>
            <a:r>
              <a:rPr lang="cs-CZ" sz="2000" dirty="0" err="1"/>
              <a:t>Waterfall</a:t>
            </a:r>
            <a:r>
              <a:rPr lang="cs-CZ" sz="2000" dirty="0"/>
              <a:t>)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V-model (Validace &amp; Verifikace)</a:t>
            </a:r>
          </a:p>
          <a:p>
            <a:pPr>
              <a:buBlip>
                <a:blip r:embed="rId2"/>
              </a:buBlip>
            </a:pPr>
            <a:r>
              <a:rPr lang="cs-CZ" sz="2400" dirty="0"/>
              <a:t>Iterativní a Inkrementální Metody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Iterativní a inkrementální model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Spirálový model (</a:t>
            </a:r>
            <a:r>
              <a:rPr lang="cs-CZ" sz="2000" dirty="0" err="1"/>
              <a:t>Spiral</a:t>
            </a:r>
            <a:r>
              <a:rPr lang="cs-CZ" sz="2000" dirty="0"/>
              <a:t> model)</a:t>
            </a:r>
          </a:p>
          <a:p>
            <a:pPr lvl="1">
              <a:buBlip>
                <a:blip r:embed="rId2"/>
              </a:buBlip>
            </a:pPr>
            <a:r>
              <a:rPr lang="cs-CZ" sz="2000" dirty="0"/>
              <a:t>Prototypování (Evoluční prototypování, </a:t>
            </a:r>
            <a:r>
              <a:rPr lang="cs-CZ" sz="2000" dirty="0" err="1"/>
              <a:t>Throwaway</a:t>
            </a:r>
            <a:r>
              <a:rPr lang="cs-CZ" sz="2000" dirty="0"/>
              <a:t> </a:t>
            </a:r>
            <a:r>
              <a:rPr lang="cs-CZ" sz="2000" dirty="0" err="1"/>
              <a:t>prototyping</a:t>
            </a:r>
            <a:r>
              <a:rPr lang="cs-CZ" sz="1600" dirty="0"/>
              <a:t>)</a:t>
            </a:r>
          </a:p>
          <a:p>
            <a:pPr lvl="1">
              <a:buBlip>
                <a:blip r:embed="rId2"/>
              </a:buBlip>
            </a:pPr>
            <a:r>
              <a:rPr lang="cs-CZ" sz="2000" dirty="0" err="1"/>
              <a:t>Rational</a:t>
            </a:r>
            <a:r>
              <a:rPr lang="cs-CZ" sz="2000" dirty="0"/>
              <a:t> </a:t>
            </a:r>
            <a:r>
              <a:rPr lang="cs-CZ" sz="2000" dirty="0" err="1"/>
              <a:t>Unified</a:t>
            </a:r>
            <a:r>
              <a:rPr lang="cs-CZ" sz="2000" dirty="0"/>
              <a:t> </a:t>
            </a:r>
            <a:r>
              <a:rPr lang="cs-CZ" sz="2000" dirty="0" err="1"/>
              <a:t>Process</a:t>
            </a:r>
            <a:r>
              <a:rPr lang="cs-CZ" sz="2000" dirty="0"/>
              <a:t> (RUP)</a:t>
            </a: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922430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Metody tvorby a projektování IS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AD8F681B-7BE2-47FE-A35B-678EFFDF1A2F}"/>
              </a:ext>
            </a:extLst>
          </p:cNvPr>
          <p:cNvSpPr txBox="1">
            <a:spLocks/>
          </p:cNvSpPr>
          <p:nvPr/>
        </p:nvSpPr>
        <p:spPr>
          <a:xfrm>
            <a:off x="4783045" y="1239401"/>
            <a:ext cx="4346890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2"/>
              </a:buBlip>
            </a:pPr>
            <a:r>
              <a:rPr lang="cs-CZ" sz="2400" dirty="0"/>
              <a:t>Agilní metody</a:t>
            </a:r>
          </a:p>
          <a:p>
            <a:pPr lvl="1">
              <a:buBlip>
                <a:blip r:embed="rId2"/>
              </a:buBlip>
            </a:pPr>
            <a:r>
              <a:rPr lang="cs-CZ" sz="2000" dirty="0" err="1"/>
              <a:t>Scrum</a:t>
            </a:r>
            <a:endParaRPr lang="cs-CZ" sz="2000" dirty="0"/>
          </a:p>
          <a:p>
            <a:pPr lvl="1">
              <a:buBlip>
                <a:blip r:embed="rId2"/>
              </a:buBlip>
            </a:pPr>
            <a:r>
              <a:rPr lang="cs-CZ" sz="2000" dirty="0"/>
              <a:t>Kanban</a:t>
            </a:r>
          </a:p>
          <a:p>
            <a:pPr lvl="1">
              <a:buBlip>
                <a:blip r:embed="rId2"/>
              </a:buBlip>
            </a:pPr>
            <a:r>
              <a:rPr lang="cs-CZ" sz="2000" dirty="0" err="1"/>
              <a:t>Extreme</a:t>
            </a:r>
            <a:r>
              <a:rPr lang="cs-CZ" sz="2000" dirty="0"/>
              <a:t> </a:t>
            </a:r>
            <a:r>
              <a:rPr lang="cs-CZ" sz="2000" dirty="0" err="1"/>
              <a:t>Programming</a:t>
            </a:r>
            <a:endParaRPr lang="cs-CZ" sz="2000" dirty="0"/>
          </a:p>
          <a:p>
            <a:pPr lvl="1">
              <a:buBlip>
                <a:blip r:embed="rId2"/>
              </a:buBlip>
            </a:pPr>
            <a:r>
              <a:rPr lang="cs-CZ" sz="2000" dirty="0" err="1"/>
              <a:t>Feature</a:t>
            </a:r>
            <a:r>
              <a:rPr lang="cs-CZ" sz="2000" dirty="0"/>
              <a:t> </a:t>
            </a:r>
            <a:r>
              <a:rPr lang="cs-CZ" sz="2000" dirty="0" err="1"/>
              <a:t>Driven</a:t>
            </a:r>
            <a:r>
              <a:rPr lang="cs-CZ" sz="2000" dirty="0"/>
              <a:t> Development</a:t>
            </a:r>
          </a:p>
          <a:p>
            <a:pPr lvl="1">
              <a:buBlip>
                <a:blip r:embed="rId2"/>
              </a:buBlip>
            </a:pPr>
            <a:r>
              <a:rPr lang="cs-CZ" sz="2000" dirty="0" err="1"/>
              <a:t>Lean</a:t>
            </a:r>
            <a:r>
              <a:rPr lang="cs-CZ" sz="2000" dirty="0"/>
              <a:t> Software Development</a:t>
            </a:r>
          </a:p>
          <a:p>
            <a:pPr lvl="1">
              <a:buBlip>
                <a:blip r:embed="rId2"/>
              </a:buBlip>
            </a:pPr>
            <a:r>
              <a:rPr lang="cs-CZ" sz="2000" dirty="0" err="1"/>
              <a:t>DevOps</a:t>
            </a:r>
            <a:r>
              <a:rPr lang="cs-CZ" sz="2000" dirty="0"/>
              <a:t> (Development - </a:t>
            </a:r>
            <a:r>
              <a:rPr lang="cs-CZ" sz="2000" dirty="0" err="1"/>
              <a:t>Operations</a:t>
            </a:r>
            <a:r>
              <a:rPr lang="cs-CZ" sz="200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866300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922430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Metody tvorby a projektování IS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45CD08DA-9BCE-4F45-BC32-1B6D5B5C071A}"/>
              </a:ext>
            </a:extLst>
          </p:cNvPr>
          <p:cNvSpPr txBox="1">
            <a:spLocks/>
          </p:cNvSpPr>
          <p:nvPr/>
        </p:nvSpPr>
        <p:spPr>
          <a:xfrm>
            <a:off x="239203" y="1246435"/>
            <a:ext cx="4682148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3"/>
              </a:buBlip>
            </a:pPr>
            <a:r>
              <a:rPr lang="cs-CZ" sz="2400" dirty="0"/>
              <a:t>Hybridní metody</a:t>
            </a:r>
          </a:p>
          <a:p>
            <a:pPr lvl="1">
              <a:buBlip>
                <a:blip r:embed="rId3"/>
              </a:buBlip>
            </a:pPr>
            <a:r>
              <a:rPr lang="cs-CZ" sz="2000" dirty="0" err="1"/>
              <a:t>Spiral</a:t>
            </a:r>
            <a:r>
              <a:rPr lang="cs-CZ" sz="2000" dirty="0"/>
              <a:t> model</a:t>
            </a:r>
          </a:p>
          <a:p>
            <a:pPr lvl="1">
              <a:buBlip>
                <a:blip r:embed="rId3"/>
              </a:buBlip>
            </a:pPr>
            <a:r>
              <a:rPr lang="cs-CZ" sz="2000" dirty="0" err="1"/>
              <a:t>Rational</a:t>
            </a:r>
            <a:r>
              <a:rPr lang="cs-CZ" sz="2000" dirty="0"/>
              <a:t> </a:t>
            </a:r>
            <a:r>
              <a:rPr lang="cs-CZ" sz="2000" dirty="0" err="1"/>
              <a:t>Unified</a:t>
            </a:r>
            <a:r>
              <a:rPr lang="cs-CZ" sz="2000" dirty="0"/>
              <a:t> </a:t>
            </a:r>
            <a:r>
              <a:rPr lang="cs-CZ" sz="2000" dirty="0" err="1"/>
              <a:t>Process</a:t>
            </a:r>
            <a:r>
              <a:rPr lang="cs-CZ" sz="2000" dirty="0"/>
              <a:t> (RUP)</a:t>
            </a:r>
          </a:p>
          <a:p>
            <a:pPr lvl="1">
              <a:buBlip>
                <a:blip r:embed="rId3"/>
              </a:buBlip>
            </a:pPr>
            <a:r>
              <a:rPr lang="cs-CZ" sz="2000" dirty="0" err="1"/>
              <a:t>Disciplined</a:t>
            </a:r>
            <a:r>
              <a:rPr lang="cs-CZ" sz="2000" dirty="0"/>
              <a:t> </a:t>
            </a:r>
            <a:r>
              <a:rPr lang="cs-CZ" sz="2000" dirty="0" err="1"/>
              <a:t>Agile</a:t>
            </a:r>
            <a:r>
              <a:rPr lang="cs-CZ" sz="2000" dirty="0"/>
              <a:t> (DA)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Rychlé vývojové metody</a:t>
            </a:r>
          </a:p>
          <a:p>
            <a:pPr lvl="1">
              <a:buBlip>
                <a:blip r:embed="rId3"/>
              </a:buBlip>
            </a:pPr>
            <a:r>
              <a:rPr lang="cs-CZ" sz="2000" dirty="0"/>
              <a:t>Rapid </a:t>
            </a:r>
            <a:r>
              <a:rPr lang="cs-CZ" sz="2000" dirty="0" err="1"/>
              <a:t>Application</a:t>
            </a:r>
            <a:r>
              <a:rPr lang="cs-CZ" sz="2000" dirty="0"/>
              <a:t> Development (RAD)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908413DF-3B52-4550-9CA5-703FE79680FB}"/>
              </a:ext>
            </a:extLst>
          </p:cNvPr>
          <p:cNvSpPr txBox="1">
            <a:spLocks/>
          </p:cNvSpPr>
          <p:nvPr/>
        </p:nvSpPr>
        <p:spPr>
          <a:xfrm>
            <a:off x="4414937" y="1244089"/>
            <a:ext cx="4682147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3"/>
              </a:buBlip>
            </a:pPr>
            <a:r>
              <a:rPr lang="cs-CZ" sz="2400" dirty="0"/>
              <a:t>Objektově orientované metody</a:t>
            </a:r>
          </a:p>
          <a:p>
            <a:pPr lvl="1">
              <a:buBlip>
                <a:blip r:embed="rId3"/>
              </a:buBlip>
            </a:pPr>
            <a:r>
              <a:rPr lang="cs-CZ" sz="2000" dirty="0" err="1"/>
              <a:t>Unified</a:t>
            </a:r>
            <a:r>
              <a:rPr lang="cs-CZ" sz="2000" dirty="0"/>
              <a:t> </a:t>
            </a:r>
            <a:r>
              <a:rPr lang="cs-CZ" sz="2000" dirty="0" err="1"/>
              <a:t>Process</a:t>
            </a:r>
            <a:r>
              <a:rPr lang="cs-CZ" sz="2000" dirty="0"/>
              <a:t> (UP)</a:t>
            </a:r>
          </a:p>
          <a:p>
            <a:pPr lvl="1">
              <a:buBlip>
                <a:blip r:embed="rId3"/>
              </a:buBlip>
            </a:pPr>
            <a:r>
              <a:rPr lang="cs-CZ" sz="2000" dirty="0" err="1"/>
              <a:t>Domain-Driven</a:t>
            </a:r>
            <a:r>
              <a:rPr lang="cs-CZ" sz="2000" dirty="0"/>
              <a:t> Design (DDD)</a:t>
            </a:r>
          </a:p>
          <a:p>
            <a:pPr lvl="1">
              <a:buBlip>
                <a:blip r:embed="rId3"/>
              </a:buBlip>
            </a:pPr>
            <a:r>
              <a:rPr lang="cs-CZ" sz="2000" dirty="0" err="1"/>
              <a:t>Extreme</a:t>
            </a:r>
            <a:r>
              <a:rPr lang="cs-CZ" sz="2000" dirty="0"/>
              <a:t> </a:t>
            </a:r>
            <a:r>
              <a:rPr lang="cs-CZ" sz="2000" dirty="0" err="1"/>
              <a:t>Programming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84506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185271" y="1241749"/>
            <a:ext cx="4196815" cy="133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3"/>
              </a:buBlip>
            </a:pPr>
            <a:r>
              <a:rPr lang="cs-CZ" sz="2400" dirty="0"/>
              <a:t>Velikost projektu</a:t>
            </a:r>
          </a:p>
          <a:p>
            <a:pPr lvl="1">
              <a:buBlip>
                <a:blip r:embed="rId3"/>
              </a:buBlip>
            </a:pPr>
            <a:r>
              <a:rPr lang="cs-CZ" sz="2000" dirty="0"/>
              <a:t>Malé projekty → </a:t>
            </a:r>
            <a:r>
              <a:rPr lang="cs-CZ" sz="2000" dirty="0" err="1"/>
              <a:t>Scrum</a:t>
            </a:r>
            <a:r>
              <a:rPr lang="cs-CZ" sz="2000" dirty="0"/>
              <a:t>, XP;</a:t>
            </a:r>
          </a:p>
          <a:p>
            <a:pPr lvl="1">
              <a:buBlip>
                <a:blip r:embed="rId3"/>
              </a:buBlip>
            </a:pPr>
            <a:r>
              <a:rPr lang="cs-CZ" sz="2000" dirty="0"/>
              <a:t>Velké projekty → RUP, </a:t>
            </a:r>
            <a:r>
              <a:rPr lang="cs-CZ" sz="2000" dirty="0" err="1"/>
              <a:t>Waterfall</a:t>
            </a:r>
            <a:r>
              <a:rPr lang="cs-CZ" sz="2000" dirty="0"/>
              <a:t>, </a:t>
            </a:r>
            <a:r>
              <a:rPr lang="cs-CZ" sz="2000" dirty="0" err="1"/>
              <a:t>Spiral</a:t>
            </a:r>
            <a:r>
              <a:rPr lang="cs-CZ" sz="2000" dirty="0"/>
              <a:t> model.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Dynamika požadavků</a:t>
            </a:r>
          </a:p>
          <a:p>
            <a:pPr lvl="1">
              <a:buBlip>
                <a:blip r:embed="rId3"/>
              </a:buBlip>
            </a:pPr>
            <a:r>
              <a:rPr lang="cs-CZ" sz="2000" dirty="0"/>
              <a:t>Časté změny → </a:t>
            </a:r>
            <a:r>
              <a:rPr lang="cs-CZ" sz="2000" dirty="0" err="1"/>
              <a:t>Agile</a:t>
            </a:r>
            <a:r>
              <a:rPr lang="cs-CZ" sz="2000" dirty="0"/>
              <a:t>;</a:t>
            </a:r>
          </a:p>
          <a:p>
            <a:pPr lvl="1">
              <a:buBlip>
                <a:blip r:embed="rId3"/>
              </a:buBlip>
            </a:pPr>
            <a:r>
              <a:rPr lang="cs-CZ" sz="2000" dirty="0"/>
              <a:t>Stabilní požadavky → </a:t>
            </a:r>
            <a:r>
              <a:rPr lang="cs-CZ" sz="2000" dirty="0" err="1"/>
              <a:t>Waterfall</a:t>
            </a:r>
            <a:r>
              <a:rPr lang="cs-CZ" sz="2000" dirty="0"/>
              <a:t>.</a:t>
            </a: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922430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Metody tvorby a projektování IS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BA36E98D-4830-4881-9C35-8A6564A5C8A8}"/>
              </a:ext>
            </a:extLst>
          </p:cNvPr>
          <p:cNvSpPr txBox="1">
            <a:spLocks/>
          </p:cNvSpPr>
          <p:nvPr/>
        </p:nvSpPr>
        <p:spPr>
          <a:xfrm>
            <a:off x="4185159" y="1239402"/>
            <a:ext cx="4911995" cy="133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3"/>
              </a:buBlip>
            </a:pPr>
            <a:r>
              <a:rPr lang="cs-CZ" sz="2400" dirty="0"/>
              <a:t>Týmová kultura</a:t>
            </a:r>
          </a:p>
          <a:p>
            <a:pPr lvl="1">
              <a:buBlip>
                <a:blip r:embed="rId3"/>
              </a:buBlip>
            </a:pPr>
            <a:r>
              <a:rPr lang="cs-CZ" sz="2000" dirty="0"/>
              <a:t>Samoorganizované týmy → </a:t>
            </a:r>
            <a:r>
              <a:rPr lang="cs-CZ" sz="2000" dirty="0" err="1"/>
              <a:t>Scrum</a:t>
            </a:r>
            <a:r>
              <a:rPr lang="cs-CZ" sz="2000" dirty="0"/>
              <a:t>;</a:t>
            </a:r>
          </a:p>
          <a:p>
            <a:pPr lvl="1">
              <a:buBlip>
                <a:blip r:embed="rId3"/>
              </a:buBlip>
            </a:pPr>
            <a:r>
              <a:rPr lang="cs-CZ" sz="2000" dirty="0"/>
              <a:t>Hierarchické struktury → </a:t>
            </a:r>
            <a:r>
              <a:rPr lang="cs-CZ" sz="2000" dirty="0" err="1"/>
              <a:t>Waterfall</a:t>
            </a:r>
            <a:r>
              <a:rPr lang="cs-CZ" sz="2000" dirty="0"/>
              <a:t>.</a:t>
            </a:r>
          </a:p>
          <a:p>
            <a:pPr>
              <a:buBlip>
                <a:blip r:embed="rId3"/>
              </a:buBlip>
            </a:pPr>
            <a:r>
              <a:rPr lang="cs-CZ" sz="2400" dirty="0"/>
              <a:t>Technické požadavky</a:t>
            </a:r>
          </a:p>
          <a:p>
            <a:pPr lvl="1">
              <a:buBlip>
                <a:blip r:embed="rId3"/>
              </a:buBlip>
            </a:pPr>
            <a:r>
              <a:rPr lang="cs-CZ" sz="2000" dirty="0"/>
              <a:t>Kritické systémy → </a:t>
            </a:r>
            <a:r>
              <a:rPr lang="cs-CZ" sz="2000" dirty="0" err="1"/>
              <a:t>Waterfall</a:t>
            </a:r>
            <a:r>
              <a:rPr lang="cs-CZ" sz="2000" dirty="0"/>
              <a:t>/V-model, </a:t>
            </a:r>
            <a:r>
              <a:rPr lang="cs-CZ" sz="2000" dirty="0" err="1"/>
              <a:t>Spiral</a:t>
            </a:r>
            <a:r>
              <a:rPr lang="cs-CZ" sz="2000" dirty="0"/>
              <a:t> model;</a:t>
            </a:r>
          </a:p>
          <a:p>
            <a:pPr lvl="1">
              <a:buBlip>
                <a:blip r:embed="rId3"/>
              </a:buBlip>
            </a:pPr>
            <a:r>
              <a:rPr lang="cs-CZ" sz="2000" dirty="0"/>
              <a:t>Experimentální vývoj → Prototypování.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263208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1650</TotalTime>
  <Words>2059</Words>
  <Application>Microsoft Office PowerPoint</Application>
  <PresentationFormat>Předvádění na obrazovce (16:9)</PresentationFormat>
  <Paragraphs>320</Paragraphs>
  <Slides>37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0" baseType="lpstr">
      <vt:lpstr>Arial</vt:lpstr>
      <vt:lpstr>Calibri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Alexandr Ochonský</dc:creator>
  <cp:lastModifiedBy>Petr Suchánek</cp:lastModifiedBy>
  <cp:revision>116</cp:revision>
  <dcterms:created xsi:type="dcterms:W3CDTF">2016-07-06T15:42:34Z</dcterms:created>
  <dcterms:modified xsi:type="dcterms:W3CDTF">2025-02-27T18:32:35Z</dcterms:modified>
</cp:coreProperties>
</file>