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01" r:id="rId4"/>
    <p:sldId id="257" r:id="rId5"/>
    <p:sldId id="258" r:id="rId6"/>
    <p:sldId id="259" r:id="rId7"/>
    <p:sldId id="260" r:id="rId8"/>
    <p:sldId id="281" r:id="rId9"/>
    <p:sldId id="282" r:id="rId10"/>
    <p:sldId id="285" r:id="rId11"/>
    <p:sldId id="286" r:id="rId12"/>
    <p:sldId id="287" r:id="rId13"/>
    <p:sldId id="304" r:id="rId14"/>
    <p:sldId id="305" r:id="rId15"/>
    <p:sldId id="306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81" d="100"/>
          <a:sy n="81" d="100"/>
        </p:scale>
        <p:origin x="-864" y="204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E0ED6-FC30-4ECE-BC0D-1ED6F802E9DB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5DD60-6BCB-452D-B2B9-8EC1C327AF6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D4FF4-5A67-45A3-9446-2C54FDCCEED8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CCE07-6AB1-470D-A6CA-3E3DF1084F3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814C7-F4CA-43A2-93ED-992BF522806B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73EE7-6DEA-4852-8173-9890180105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FC173-4DE5-4A32-A1C0-BF4B6EA823E4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C8F69-B416-4165-9CE7-A763A70609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4BF6C-9CC5-4BC2-9E46-3CD359B0E57A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1959B-F06C-4ACC-8AF4-637D274B10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D2AB6-36FC-4FCF-911A-B5D82E4C95FA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B9849-FD24-4824-B191-86CEAB4C9F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FE445-7DBC-43D5-B5C7-EAD8095037B5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873D3-E4C1-49C9-A9A4-C02CF8FD4E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B161A-4F8A-48AB-A657-2A5B8374248A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37694-CB34-4964-AC30-4585823313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1B539-B54E-4154-8E65-B41AEF9B3655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D1199-1AA6-488F-AAE3-8A4E6E604B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108A6-D2D2-4F8A-B522-EF8D93F1CF28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F5FEE-1644-4DFF-B42A-615D188098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845AF-7462-452F-8AF6-09AF3E765F6A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78EF7-D71D-49A0-B059-9BD9EFEE5D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2EB14-ED7E-4664-8999-260C6332A67C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E90C0-8FE0-4328-A4B5-1FCC6B7D42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E5378-BA98-4BD7-B7DE-55C3A0EE8D7D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95025-77D4-4ACC-8180-2CC40855A8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F85B9-A2BE-48E6-817F-69669486FD56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92663-74E1-438F-999B-3D6C25A5FA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1695A-F19A-4EAA-B55F-B3AF33334108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70192-14DF-4DDB-852C-67B7EFD527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99291-95CC-435C-8F8B-C1CB5B4A62E8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56F4A-0679-4034-8CDC-243A720EAE3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F2965-DEDF-4D7A-ACA3-F00F2BE59F85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F90BB-CEF1-43EC-82A8-884B92B0340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B6211-0700-421C-9777-654F8BAB6850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DD843-8F6C-47C3-ACCD-883CD611BD9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CE046-3BA8-4ECD-AA33-78ABDC052CDB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492DE-14A3-4128-B4C7-FE7BA3DF0F5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E0FCA-1BD2-4B0A-A5A3-1738CB4B00D6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67B82-41B9-459B-9B15-3A0158A135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18732-1AB0-4B58-92EF-68F588F429F1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386CA-9F9C-4C35-8D57-910099DE35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2DFC5-A41C-41D7-9A7B-F8977F366646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46529-C448-4937-8CD3-A82FBA79DB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F6EC35-A9C7-4F04-AE06-CAD1B769D27D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F30C61C-8D14-44EB-8D26-EE6017734C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4339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83BF8E-7342-45E0-A392-393BF4EB8132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B09C68-CB63-442B-B51A-A44AC48586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7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 dirty="0">
                <a:solidFill>
                  <a:srgbClr val="FFFFFF"/>
                </a:solidFill>
                <a:latin typeface="Arial" charset="0"/>
                <a:cs typeface="Arial" charset="0"/>
              </a:rPr>
              <a:t>Matematika v ekonomii</a:t>
            </a:r>
            <a:endParaRPr lang="en-GB" sz="3600" b="1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cs-CZ" b="1" dirty="0">
                <a:solidFill>
                  <a:srgbClr val="FFFFFF"/>
                </a:solidFill>
                <a:latin typeface="Arial" charset="0"/>
                <a:cs typeface="Arial" charset="0"/>
              </a:rPr>
              <a:t>Přednáška </a:t>
            </a:r>
            <a:r>
              <a:rPr lang="cs-CZ" b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4</a:t>
            </a:r>
            <a:endParaRPr lang="en-GB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7650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dirty="0" err="1"/>
              <a:t>Mgr</a:t>
            </a:r>
            <a:r>
              <a:rPr lang="en-GB" altLang="cs-CZ" dirty="0"/>
              <a:t>. </a:t>
            </a:r>
            <a:r>
              <a:rPr lang="cs-CZ" altLang="cs-CZ" dirty="0" smtClean="0"/>
              <a:t>Radmila Krkošková</a:t>
            </a:r>
            <a:r>
              <a:rPr lang="en-GB" altLang="cs-CZ" dirty="0" smtClean="0"/>
              <a:t>, </a:t>
            </a:r>
            <a:r>
              <a:rPr lang="en-GB" altLang="cs-CZ" dirty="0"/>
              <a:t>Ph.D.</a:t>
            </a:r>
          </a:p>
          <a:p>
            <a:pPr algn="ctr"/>
            <a:endParaRPr lang="en-GB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7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7377" name="Text Box 5"/>
          <p:cNvSpPr txBox="1">
            <a:spLocks noChangeArrowheads="1"/>
          </p:cNvSpPr>
          <p:nvPr/>
        </p:nvSpPr>
        <p:spPr bwMode="auto">
          <a:xfrm>
            <a:off x="877888" y="1822450"/>
            <a:ext cx="660400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Určíme druhé derivace a hessián: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Protože D</a:t>
            </a:r>
            <a:r>
              <a:rPr lang="cs-CZ" sz="1400"/>
              <a:t>2 </a:t>
            </a:r>
            <a:r>
              <a:rPr lang="en-US" sz="2200"/>
              <a:t>&gt;</a:t>
            </a:r>
            <a:r>
              <a:rPr lang="cs-CZ" sz="2200"/>
              <a:t> </a:t>
            </a:r>
            <a:r>
              <a:rPr lang="en-US" sz="2200"/>
              <a:t>0, </a:t>
            </a:r>
            <a:r>
              <a:rPr lang="cs-CZ" sz="2200"/>
              <a:t>máme extrém.</a:t>
            </a:r>
            <a:r>
              <a:rPr lang="en-US" sz="2200"/>
              <a:t> </a:t>
            </a:r>
            <a:endParaRPr lang="cs-CZ" sz="2200"/>
          </a:p>
          <a:p>
            <a:r>
              <a:rPr lang="cs-CZ" sz="2200"/>
              <a:t>Protože D</a:t>
            </a:r>
            <a:r>
              <a:rPr lang="cs-CZ" sz="1400"/>
              <a:t>1</a:t>
            </a:r>
            <a:r>
              <a:rPr lang="cs-CZ" sz="2200"/>
              <a:t> </a:t>
            </a:r>
            <a:r>
              <a:rPr lang="en-US" sz="2200"/>
              <a:t>&lt;0, </a:t>
            </a:r>
            <a:r>
              <a:rPr lang="cs-CZ" sz="2200"/>
              <a:t>jedná se o </a:t>
            </a:r>
            <a:r>
              <a:rPr lang="en-US" sz="2200"/>
              <a:t>maximum.</a:t>
            </a:r>
          </a:p>
          <a:p>
            <a:endParaRPr lang="cs-CZ" sz="2200"/>
          </a:p>
        </p:txBody>
      </p:sp>
      <p:sp>
        <p:nvSpPr>
          <p:cNvPr id="57378" name="Rectangle 6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79" name="Rectangle 7"/>
          <p:cNvSpPr>
            <a:spLocks noChangeArrowheads="1"/>
          </p:cNvSpPr>
          <p:nvPr/>
        </p:nvSpPr>
        <p:spPr bwMode="auto">
          <a:xfrm>
            <a:off x="1706563" y="2814638"/>
            <a:ext cx="123983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cs-CZ" sz="2200" i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= </a:t>
            </a:r>
            <a:endParaRPr lang="cs-CZ" sz="22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7380" name="Rectangle 8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7381" name="Rectangle 9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83" name="Rectangle 11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8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87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88" name="Rectangle 20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89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7390" name="Rectangle 24"/>
          <p:cNvSpPr>
            <a:spLocks noChangeArrowheads="1"/>
          </p:cNvSpPr>
          <p:nvPr/>
        </p:nvSpPr>
        <p:spPr bwMode="auto">
          <a:xfrm>
            <a:off x="4470400" y="2794000"/>
            <a:ext cx="11080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cs-CZ" sz="2200" i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(C) = </a:t>
            </a:r>
            <a:endParaRPr lang="cs-CZ" sz="2200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57372" name="Object 28"/>
          <p:cNvGraphicFramePr>
            <a:graphicFrameLocks noChangeAspect="1"/>
          </p:cNvGraphicFramePr>
          <p:nvPr/>
        </p:nvGraphicFramePr>
        <p:xfrm>
          <a:off x="2903538" y="2606675"/>
          <a:ext cx="1268412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8" name="Equation" r:id="rId3" imgW="723586" imgH="457002" progId="Equation.DSMT4">
                  <p:embed/>
                </p:oleObj>
              </mc:Choice>
              <mc:Fallback>
                <p:oleObj name="Equation" r:id="rId3" imgW="723586" imgH="457002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3538" y="2606675"/>
                        <a:ext cx="1268412" cy="801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73" name="Object 29"/>
          <p:cNvGraphicFramePr>
            <a:graphicFrameLocks noChangeAspect="1"/>
          </p:cNvGraphicFramePr>
          <p:nvPr/>
        </p:nvGraphicFramePr>
        <p:xfrm>
          <a:off x="5503863" y="2635250"/>
          <a:ext cx="1268412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9" name="Equation" r:id="rId5" imgW="723586" imgH="457002" progId="Equation.DSMT4">
                  <p:embed/>
                </p:oleObj>
              </mc:Choice>
              <mc:Fallback>
                <p:oleObj name="Equation" r:id="rId5" imgW="723586" imgH="457002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3863" y="2635250"/>
                        <a:ext cx="1268412" cy="801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0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Samostatné úlohy</a:t>
            </a:r>
            <a:r>
              <a:rPr lang="en-US" altLang="cs-CZ" sz="2400" b="1" dirty="0"/>
              <a:t> </a:t>
            </a:r>
            <a:endParaRPr lang="en-GB" altLang="cs-CZ" sz="2400" b="1" dirty="0"/>
          </a:p>
          <a:p>
            <a:pPr algn="ctr"/>
            <a:endParaRPr lang="en-GB" altLang="cs-CZ" sz="2400" b="1" dirty="0"/>
          </a:p>
        </p:txBody>
      </p:sp>
      <p:sp>
        <p:nvSpPr>
          <p:cNvPr id="5840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505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cs-CZ" altLang="cs-CZ" sz="2200" dirty="0"/>
              <a:t>Určete extrémy funkcí: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 dirty="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 dirty="0"/>
              <a:t>a)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 dirty="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 dirty="0"/>
              <a:t>b)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 dirty="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 dirty="0"/>
              <a:t>c)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 dirty="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 dirty="0"/>
              <a:t>d)</a:t>
            </a:r>
            <a:endParaRPr lang="en-GB" altLang="cs-CZ" sz="2200" dirty="0"/>
          </a:p>
          <a:p>
            <a:pPr marL="342900" indent="-342900">
              <a:buFont typeface="Calibri" pitchFamily="34" charset="0"/>
              <a:buNone/>
            </a:pPr>
            <a:endParaRPr lang="en-GB" altLang="cs-CZ" sz="2200" dirty="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 dirty="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 dirty="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 dirty="0"/>
          </a:p>
          <a:p>
            <a:pPr marL="342900" indent="-342900">
              <a:buFont typeface="Arial" charset="0"/>
              <a:buNone/>
            </a:pPr>
            <a:r>
              <a:rPr lang="en-GB" altLang="cs-CZ" sz="2200" dirty="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dirty="0"/>
          </a:p>
        </p:txBody>
      </p:sp>
      <p:sp>
        <p:nvSpPr>
          <p:cNvPr id="58405" name="Rectangle 6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6" name="Rectangle 8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8407" name="Rectangle 9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9" name="Rectangle 11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1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1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1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13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14" name="Rectangle 16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15" name="Rectangle 17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1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17" name="Rectangle 2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18" name="Rectangle 24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98" name="Object 30"/>
          <p:cNvGraphicFramePr>
            <a:graphicFrameLocks noChangeAspect="1"/>
          </p:cNvGraphicFramePr>
          <p:nvPr/>
        </p:nvGraphicFramePr>
        <p:xfrm>
          <a:off x="725488" y="2263775"/>
          <a:ext cx="2568575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0" name="Equation" r:id="rId3" imgW="1651000" imgH="254000" progId="Equation.DSMT4">
                  <p:embed/>
                </p:oleObj>
              </mc:Choice>
              <mc:Fallback>
                <p:oleObj name="Equation" r:id="rId3" imgW="1651000" imgH="25400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8" y="2263775"/>
                        <a:ext cx="2568575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19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99" name="Object 31"/>
          <p:cNvGraphicFramePr>
            <a:graphicFrameLocks noChangeAspect="1"/>
          </p:cNvGraphicFramePr>
          <p:nvPr/>
        </p:nvGraphicFramePr>
        <p:xfrm>
          <a:off x="781050" y="2882900"/>
          <a:ext cx="233045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1" name="Equation" r:id="rId5" imgW="1270000" imgH="228600" progId="Equation.DSMT4">
                  <p:embed/>
                </p:oleObj>
              </mc:Choice>
              <mc:Fallback>
                <p:oleObj name="Equation" r:id="rId5" imgW="1270000" imgH="22860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050" y="2882900"/>
                        <a:ext cx="2330450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20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400" name="Object 32"/>
          <p:cNvGraphicFramePr>
            <a:graphicFrameLocks noChangeAspect="1"/>
          </p:cNvGraphicFramePr>
          <p:nvPr/>
        </p:nvGraphicFramePr>
        <p:xfrm>
          <a:off x="727075" y="3565525"/>
          <a:ext cx="31686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2" name="Equation" r:id="rId7" imgW="1942257" imgH="266584" progId="Equation.DSMT4">
                  <p:embed/>
                </p:oleObj>
              </mc:Choice>
              <mc:Fallback>
                <p:oleObj name="Equation" r:id="rId7" imgW="1942257" imgH="266584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075" y="3565525"/>
                        <a:ext cx="316865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21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401" name="Object 33"/>
          <p:cNvGraphicFramePr>
            <a:graphicFrameLocks noChangeAspect="1"/>
          </p:cNvGraphicFramePr>
          <p:nvPr/>
        </p:nvGraphicFramePr>
        <p:xfrm>
          <a:off x="792163" y="4090988"/>
          <a:ext cx="2700337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13" name="Equation" r:id="rId9" imgW="1663700" imgH="419100" progId="Equation.DSMT4">
                  <p:embed/>
                </p:oleObj>
              </mc:Choice>
              <mc:Fallback>
                <p:oleObj name="Equation" r:id="rId9" imgW="1663700" imgH="419100" progId="Equation.DSMT4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63" y="4090988"/>
                        <a:ext cx="2700337" cy="68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22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0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Vázané extrémy</a:t>
            </a:r>
            <a:endParaRPr lang="en-GB" altLang="cs-CZ" sz="2400" b="1"/>
          </a:p>
          <a:p>
            <a:pPr algn="ctr"/>
            <a:endParaRPr lang="en-GB" altLang="cs-CZ" sz="2400" b="1"/>
          </a:p>
        </p:txBody>
      </p:sp>
      <p:sp>
        <p:nvSpPr>
          <p:cNvPr id="10141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cs-CZ" altLang="cs-CZ" sz="2000"/>
              <a:t>Vázané extrémy označují situaci, kdy kromě funkce            je ještě zadána </a:t>
            </a:r>
            <a:r>
              <a:rPr lang="cs-CZ" altLang="cs-CZ" sz="2000" i="1"/>
              <a:t>vazba</a:t>
            </a:r>
            <a:r>
              <a:rPr lang="cs-CZ" altLang="cs-CZ" sz="2000"/>
              <a:t> (omezující podmínka pro </a:t>
            </a:r>
            <a:r>
              <a:rPr lang="cs-CZ" altLang="cs-CZ" sz="2000" i="1"/>
              <a:t>x</a:t>
            </a:r>
            <a:r>
              <a:rPr lang="cs-CZ" altLang="cs-CZ" sz="2000"/>
              <a:t> a </a:t>
            </a:r>
            <a:r>
              <a:rPr lang="cs-CZ" altLang="cs-CZ" sz="2000" i="1"/>
              <a:t>y</a:t>
            </a:r>
            <a:r>
              <a:rPr lang="cs-CZ" altLang="cs-CZ" sz="2000"/>
              <a:t>) ve tvaru               .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0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000"/>
              <a:t>Hledáme extrémy funkce , které jsou vázány (leží na ní) křivkou.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0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000"/>
              <a:t>Dvě metody řešení: Dosazovací a Lagrangeova.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000"/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000" i="1"/>
              <a:t>Dosazovací metoda</a:t>
            </a:r>
            <a:r>
              <a:rPr lang="cs-CZ" altLang="cs-CZ" sz="2000"/>
              <a:t>: z vazby vyjádříme </a:t>
            </a:r>
            <a:r>
              <a:rPr lang="cs-CZ" altLang="cs-CZ" sz="2000" i="1"/>
              <a:t>x</a:t>
            </a:r>
            <a:r>
              <a:rPr lang="cs-CZ" altLang="cs-CZ" sz="2000"/>
              <a:t> nebo </a:t>
            </a:r>
            <a:r>
              <a:rPr lang="cs-CZ" altLang="cs-CZ" sz="2000" i="1"/>
              <a:t>y</a:t>
            </a:r>
            <a:r>
              <a:rPr lang="cs-CZ" altLang="cs-CZ" sz="2000"/>
              <a:t> a dosadíme do dané funkce, čímž získáme funkci jedné proměnné, a extrémy tedy hledáme podobně jako u funkce jedné proměnné. Tuto metodu použijeme v případě, že z rovnice vazby lze osamostatnit </a:t>
            </a:r>
            <a:r>
              <a:rPr lang="cs-CZ" altLang="cs-CZ" sz="2000" i="1"/>
              <a:t>x</a:t>
            </a:r>
            <a:r>
              <a:rPr lang="cs-CZ" altLang="cs-CZ" sz="2000"/>
              <a:t> nebo </a:t>
            </a:r>
            <a:r>
              <a:rPr lang="cs-CZ" altLang="cs-CZ" sz="2000" i="1"/>
              <a:t>y</a:t>
            </a:r>
            <a:r>
              <a:rPr lang="cs-CZ" altLang="cs-CZ" sz="2000"/>
              <a:t>. </a:t>
            </a:r>
            <a:endParaRPr lang="en-GB" altLang="cs-CZ" sz="20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0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01411" name="Rectangle 6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1412" name="Rectangle 8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1413" name="Rectangle 9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14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1415" name="Rectangle 11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14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141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141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1419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1420" name="Rectangle 16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1421" name="Rectangle 17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142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1423" name="Rectangle 2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1424" name="Rectangle 24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1425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142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1427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1428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1429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1406" name="Object 30"/>
          <p:cNvGraphicFramePr>
            <a:graphicFrameLocks noChangeAspect="1"/>
          </p:cNvGraphicFramePr>
          <p:nvPr/>
        </p:nvGraphicFramePr>
        <p:xfrm>
          <a:off x="6289675" y="1631950"/>
          <a:ext cx="681038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12" name="Equation" r:id="rId3" imgW="482391" imgH="203112" progId="Equation.DSMT4">
                  <p:embed/>
                </p:oleObj>
              </mc:Choice>
              <mc:Fallback>
                <p:oleObj name="Equation" r:id="rId3" imgW="482391" imgH="203112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9675" y="1631950"/>
                        <a:ext cx="681038" cy="293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430" name="Rectangle 30"/>
          <p:cNvSpPr>
            <a:spLocks noChangeArrowheads="1"/>
          </p:cNvSpPr>
          <p:nvPr/>
        </p:nvSpPr>
        <p:spPr bwMode="auto">
          <a:xfrm>
            <a:off x="0" y="3324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1407" name="Object 31"/>
          <p:cNvGraphicFramePr>
            <a:graphicFrameLocks noChangeAspect="1"/>
          </p:cNvGraphicFramePr>
          <p:nvPr/>
        </p:nvGraphicFramePr>
        <p:xfrm>
          <a:off x="6891338" y="1946275"/>
          <a:ext cx="99377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13" name="Equation" r:id="rId5" imgW="710891" imgH="203112" progId="Equation.DSMT4">
                  <p:embed/>
                </p:oleObj>
              </mc:Choice>
              <mc:Fallback>
                <p:oleObj name="Equation" r:id="rId5" imgW="710891" imgH="203112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1338" y="1946275"/>
                        <a:ext cx="993775" cy="29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6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04" name="Rectangle 8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2405" name="Rectangle 9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07" name="Rectangle 11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0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0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11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12" name="Rectangle 16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13" name="Rectangle 17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1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15" name="Rectangle 2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16" name="Rectangle 24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17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18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19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20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2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22" name="Rectangle 24"/>
          <p:cNvSpPr>
            <a:spLocks noChangeArrowheads="1"/>
          </p:cNvSpPr>
          <p:nvPr/>
        </p:nvSpPr>
        <p:spPr bwMode="auto">
          <a:xfrm>
            <a:off x="0" y="3324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23" name="Rectangle 26"/>
          <p:cNvSpPr>
            <a:spLocks noChangeArrowheads="1"/>
          </p:cNvSpPr>
          <p:nvPr/>
        </p:nvSpPr>
        <p:spPr bwMode="auto">
          <a:xfrm>
            <a:off x="430213" y="1331913"/>
            <a:ext cx="7988300" cy="377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457200" algn="l"/>
              </a:tabLst>
            </a:pPr>
            <a:r>
              <a:rPr lang="cs-CZ" sz="2200"/>
              <a:t>Pro určení extrému platí následující pravidlo (opět Sylvesterova věta):</a:t>
            </a:r>
          </a:p>
          <a:p>
            <a:pPr>
              <a:tabLst>
                <a:tab pos="457200" algn="l"/>
              </a:tabLst>
            </a:pPr>
            <a:r>
              <a:rPr lang="cs-CZ" sz="2200"/>
              <a:t> </a:t>
            </a:r>
            <a:endParaRPr lang="cs-CZ" sz="2200" i="1"/>
          </a:p>
          <a:p>
            <a:pPr>
              <a:tabLst>
                <a:tab pos="457200" algn="l"/>
              </a:tabLst>
            </a:pPr>
            <a:r>
              <a:rPr lang="cs-CZ" sz="2200" i="1"/>
              <a:t>D</a:t>
            </a:r>
            <a:r>
              <a:rPr lang="cs-CZ" sz="1200"/>
              <a:t>2</a:t>
            </a:r>
            <a:r>
              <a:rPr lang="cs-CZ" sz="2200"/>
              <a:t> &gt; 0: v bodě C je EXTRÉM, a to (lokální ostré) MINIMUM, pokud je navíc </a:t>
            </a:r>
            <a:r>
              <a:rPr lang="cs-CZ" sz="2200" i="1"/>
              <a:t>D</a:t>
            </a:r>
            <a:r>
              <a:rPr lang="cs-CZ" sz="2200"/>
              <a:t>1 &gt; 0; a (lokální ostré) MAXIMUM, pokud je </a:t>
            </a:r>
            <a:r>
              <a:rPr lang="cs-CZ" sz="2200" i="1"/>
              <a:t>D</a:t>
            </a:r>
            <a:r>
              <a:rPr lang="cs-CZ" sz="1200"/>
              <a:t>1</a:t>
            </a:r>
            <a:r>
              <a:rPr lang="cs-CZ" sz="2200"/>
              <a:t> &lt; 0.</a:t>
            </a:r>
            <a:endParaRPr lang="cs-CZ" sz="2200" i="1"/>
          </a:p>
          <a:p>
            <a:pPr>
              <a:tabLst>
                <a:tab pos="457200" algn="l"/>
              </a:tabLst>
            </a:pPr>
            <a:r>
              <a:rPr lang="cs-CZ" sz="2200" i="1"/>
              <a:t>D</a:t>
            </a:r>
            <a:r>
              <a:rPr lang="cs-CZ" sz="1200"/>
              <a:t>2</a:t>
            </a:r>
            <a:r>
              <a:rPr lang="cs-CZ" sz="2200"/>
              <a:t> = 0: o extrému se musí rozhodnout jiným způsobem.</a:t>
            </a:r>
          </a:p>
          <a:p>
            <a:pPr>
              <a:tabLst>
                <a:tab pos="457200" algn="l"/>
              </a:tabLst>
            </a:pPr>
            <a:endParaRPr lang="cs-CZ" sz="2200"/>
          </a:p>
          <a:p>
            <a:pPr>
              <a:tabLst>
                <a:tab pos="457200" algn="l"/>
              </a:tabLst>
            </a:pPr>
            <a:r>
              <a:rPr lang="cs-CZ" sz="2200"/>
              <a:t>Řešení úloh na vázané extrémy si ukážeme na následujících snímcích.</a:t>
            </a:r>
          </a:p>
          <a:p>
            <a:pPr>
              <a:tabLst>
                <a:tab pos="457200" algn="l"/>
              </a:tabLst>
            </a:pPr>
            <a:endParaRPr lang="cs-CZ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8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Vázané extrémy – </a:t>
            </a:r>
            <a:r>
              <a:rPr lang="cs-CZ" altLang="cs-CZ" sz="2400" b="1" dirty="0" smtClean="0"/>
              <a:t>řešený příklad</a:t>
            </a:r>
            <a:endParaRPr lang="en-GB" altLang="cs-CZ" sz="2400" b="1" dirty="0"/>
          </a:p>
          <a:p>
            <a:pPr algn="ctr"/>
            <a:endParaRPr lang="en-GB" altLang="cs-CZ" sz="2400" b="1" dirty="0"/>
          </a:p>
        </p:txBody>
      </p:sp>
      <p:sp>
        <p:nvSpPr>
          <p:cNvPr id="104490" name="Rectangle 6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4491" name="Rectangle 8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4492" name="Rectangle 9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449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4494" name="Rectangle 11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449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4496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449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4498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4499" name="Rectangle 16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4500" name="Rectangle 17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4501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4502" name="Rectangle 24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4503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450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4505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450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4507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4508" name="Rectangle 23"/>
          <p:cNvSpPr>
            <a:spLocks noChangeArrowheads="1"/>
          </p:cNvSpPr>
          <p:nvPr/>
        </p:nvSpPr>
        <p:spPr bwMode="auto">
          <a:xfrm>
            <a:off x="0" y="3324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4509" name="Rectangle 24"/>
          <p:cNvSpPr>
            <a:spLocks noChangeArrowheads="1"/>
          </p:cNvSpPr>
          <p:nvPr/>
        </p:nvSpPr>
        <p:spPr bwMode="auto">
          <a:xfrm>
            <a:off x="315913" y="1657350"/>
            <a:ext cx="79883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457200" algn="l"/>
              </a:tabLst>
            </a:pPr>
            <a:r>
              <a:rPr lang="cs-CZ" sz="2000" dirty="0"/>
              <a:t>  </a:t>
            </a:r>
            <a:r>
              <a:rPr lang="cs-CZ" sz="2200" dirty="0"/>
              <a:t>Určete vázané extrémy funkce                           , je-li vazba   </a:t>
            </a:r>
          </a:p>
          <a:p>
            <a:pPr>
              <a:tabLst>
                <a:tab pos="457200" algn="l"/>
              </a:tabLst>
            </a:pPr>
            <a:r>
              <a:rPr lang="cs-CZ" sz="2200" dirty="0"/>
              <a:t>                                   .</a:t>
            </a:r>
          </a:p>
          <a:p>
            <a:pPr>
              <a:tabLst>
                <a:tab pos="457200" algn="l"/>
              </a:tabLst>
            </a:pPr>
            <a:r>
              <a:rPr lang="cs-CZ" sz="2000" dirty="0"/>
              <a:t> </a:t>
            </a:r>
            <a:r>
              <a:rPr lang="cs-CZ" dirty="0"/>
              <a:t> </a:t>
            </a:r>
            <a:r>
              <a:rPr lang="cs-CZ" sz="2000" dirty="0"/>
              <a:t> </a:t>
            </a:r>
          </a:p>
        </p:txBody>
      </p:sp>
      <p:graphicFrame>
        <p:nvGraphicFramePr>
          <p:cNvPr id="104483" name="Object 35"/>
          <p:cNvGraphicFramePr>
            <a:graphicFrameLocks noChangeAspect="1"/>
          </p:cNvGraphicFramePr>
          <p:nvPr/>
        </p:nvGraphicFramePr>
        <p:xfrm>
          <a:off x="4448175" y="1724025"/>
          <a:ext cx="1801813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98" name="Equation" r:id="rId3" imgW="1079500" imgH="228600" progId="Equation.DSMT4">
                  <p:embed/>
                </p:oleObj>
              </mc:Choice>
              <mc:Fallback>
                <p:oleObj name="Equation" r:id="rId3" imgW="1079500" imgH="228600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8175" y="1724025"/>
                        <a:ext cx="1801813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84" name="Object 36"/>
          <p:cNvGraphicFramePr>
            <a:graphicFrameLocks noChangeAspect="1"/>
          </p:cNvGraphicFramePr>
          <p:nvPr/>
        </p:nvGraphicFramePr>
        <p:xfrm>
          <a:off x="858838" y="2081213"/>
          <a:ext cx="2065337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99" name="Equation" r:id="rId5" imgW="1307532" imgH="203112" progId="Equation.DSMT4">
                  <p:embed/>
                </p:oleObj>
              </mc:Choice>
              <mc:Fallback>
                <p:oleObj name="Equation" r:id="rId5" imgW="1307532" imgH="203112" progId="Equation.DSMT4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838" y="2081213"/>
                        <a:ext cx="2065337" cy="328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510" name="Rectangle 27"/>
          <p:cNvSpPr>
            <a:spLocks noChangeArrowheads="1"/>
          </p:cNvSpPr>
          <p:nvPr/>
        </p:nvSpPr>
        <p:spPr bwMode="auto">
          <a:xfrm>
            <a:off x="0" y="3073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4511" name="Rectangle 28"/>
          <p:cNvSpPr>
            <a:spLocks noChangeArrowheads="1"/>
          </p:cNvSpPr>
          <p:nvPr/>
        </p:nvSpPr>
        <p:spPr bwMode="auto">
          <a:xfrm>
            <a:off x="0" y="330200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4512" name="Text Box 29"/>
          <p:cNvSpPr txBox="1">
            <a:spLocks noChangeArrowheads="1"/>
          </p:cNvSpPr>
          <p:nvPr/>
        </p:nvSpPr>
        <p:spPr bwMode="auto">
          <a:xfrm>
            <a:off x="623888" y="2738438"/>
            <a:ext cx="8224837" cy="341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dirty="0"/>
              <a:t>Řešení:</a:t>
            </a:r>
          </a:p>
          <a:p>
            <a:r>
              <a:rPr lang="cs-CZ" sz="2000" dirty="0"/>
              <a:t>Z rovnice vazby vyjádříme y:</a:t>
            </a:r>
          </a:p>
          <a:p>
            <a:endParaRPr lang="cs-CZ" sz="2000" dirty="0"/>
          </a:p>
          <a:p>
            <a:r>
              <a:rPr lang="cs-CZ" sz="2000" dirty="0"/>
              <a:t>Dosadíme do dané funkce:</a:t>
            </a:r>
          </a:p>
          <a:p>
            <a:endParaRPr lang="cs-CZ" sz="2000" dirty="0"/>
          </a:p>
          <a:p>
            <a:r>
              <a:rPr lang="cs-CZ" sz="2000" dirty="0"/>
              <a:t>Dále postupujeme jako u funkce o jedné reálné proměnné:</a:t>
            </a:r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Nulový bod první derivace (stacionární bod): x = -1/2. Snadno ověříme, </a:t>
            </a:r>
          </a:p>
          <a:p>
            <a:r>
              <a:rPr lang="cs-CZ" sz="2000" dirty="0"/>
              <a:t>že se jedná o minimum.</a:t>
            </a:r>
            <a:endParaRPr lang="cs-CZ" dirty="0"/>
          </a:p>
          <a:p>
            <a:endParaRPr lang="cs-CZ" dirty="0"/>
          </a:p>
        </p:txBody>
      </p:sp>
      <p:sp>
        <p:nvSpPr>
          <p:cNvPr id="104513" name="Rectangle 31"/>
          <p:cNvSpPr>
            <a:spLocks noChangeArrowheads="1"/>
          </p:cNvSpPr>
          <p:nvPr/>
        </p:nvSpPr>
        <p:spPr bwMode="auto">
          <a:xfrm>
            <a:off x="0" y="3324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4485" name="Object 37"/>
          <p:cNvGraphicFramePr>
            <a:graphicFrameLocks noChangeAspect="1"/>
          </p:cNvGraphicFramePr>
          <p:nvPr/>
        </p:nvGraphicFramePr>
        <p:xfrm>
          <a:off x="4025900" y="3024188"/>
          <a:ext cx="103663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00" name="Equation" r:id="rId7" imgW="558558" imgH="203112" progId="Equation.DSMT4">
                  <p:embed/>
                </p:oleObj>
              </mc:Choice>
              <mc:Fallback>
                <p:oleObj name="Equation" r:id="rId7" imgW="558558" imgH="203112" progId="Equation.DSMT4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5900" y="3024188"/>
                        <a:ext cx="1036638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514" name="Rectangle 3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4486" name="Object 38"/>
          <p:cNvGraphicFramePr>
            <a:graphicFrameLocks noChangeAspect="1"/>
          </p:cNvGraphicFramePr>
          <p:nvPr/>
        </p:nvGraphicFramePr>
        <p:xfrm>
          <a:off x="3884613" y="3663950"/>
          <a:ext cx="3228975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01" name="Equation" r:id="rId9" imgW="2057400" imgH="241300" progId="Equation.DSMT4">
                  <p:embed/>
                </p:oleObj>
              </mc:Choice>
              <mc:Fallback>
                <p:oleObj name="Equation" r:id="rId9" imgW="2057400" imgH="241300" progId="Equation.DSMT4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4613" y="3663950"/>
                        <a:ext cx="3228975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515" name="Rectangle 35"/>
          <p:cNvSpPr>
            <a:spLocks noChangeArrowheads="1"/>
          </p:cNvSpPr>
          <p:nvPr/>
        </p:nvSpPr>
        <p:spPr bwMode="auto">
          <a:xfrm>
            <a:off x="0" y="3324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4487" name="Object 39"/>
          <p:cNvGraphicFramePr>
            <a:graphicFrameLocks noChangeAspect="1"/>
          </p:cNvGraphicFramePr>
          <p:nvPr/>
        </p:nvGraphicFramePr>
        <p:xfrm>
          <a:off x="2743200" y="4748213"/>
          <a:ext cx="1871663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02" name="Equation" r:id="rId11" imgW="1117115" imgH="203112" progId="Equation.DSMT4">
                  <p:embed/>
                </p:oleObj>
              </mc:Choice>
              <mc:Fallback>
                <p:oleObj name="Equation" r:id="rId11" imgW="1117115" imgH="203112" progId="Equation.DSMT4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748213"/>
                        <a:ext cx="1871663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Extrémy funkce dvou proměnných</a:t>
            </a:r>
            <a:endParaRPr lang="en-GB" altLang="cs-CZ" sz="2400" b="1"/>
          </a:p>
        </p:txBody>
      </p:sp>
      <p:sp>
        <p:nvSpPr>
          <p:cNvPr id="7271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2717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2718" name="Text Box 6"/>
          <p:cNvSpPr txBox="1">
            <a:spLocks noChangeArrowheads="1"/>
          </p:cNvSpPr>
          <p:nvPr/>
        </p:nvSpPr>
        <p:spPr bwMode="auto">
          <a:xfrm>
            <a:off x="831850" y="1700213"/>
            <a:ext cx="7419975" cy="24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Lokální vs globální extrémy.</a:t>
            </a:r>
          </a:p>
          <a:p>
            <a:endParaRPr lang="cs-CZ" sz="2200"/>
          </a:p>
          <a:p>
            <a:r>
              <a:rPr lang="cs-CZ" sz="2200"/>
              <a:t>Vázané extrémy.</a:t>
            </a:r>
          </a:p>
          <a:p>
            <a:endParaRPr lang="cs-CZ" sz="2200"/>
          </a:p>
          <a:p>
            <a:r>
              <a:rPr lang="cs-CZ" sz="2200"/>
              <a:t>Nutná podmínka extrému:</a:t>
            </a:r>
          </a:p>
          <a:p>
            <a:endParaRPr lang="cs-CZ" sz="2200"/>
          </a:p>
          <a:p>
            <a:endParaRPr lang="cs-CZ" sz="2200"/>
          </a:p>
        </p:txBody>
      </p:sp>
      <p:sp>
        <p:nvSpPr>
          <p:cNvPr id="7271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2713" name="Object 9"/>
          <p:cNvGraphicFramePr>
            <a:graphicFrameLocks noChangeAspect="1"/>
          </p:cNvGraphicFramePr>
          <p:nvPr/>
        </p:nvGraphicFramePr>
        <p:xfrm>
          <a:off x="3244850" y="3759200"/>
          <a:ext cx="2592388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6" name="Equation" r:id="rId3" imgW="1485900" imgH="469900" progId="Equation.DSMT4">
                  <p:embed/>
                </p:oleObj>
              </mc:Choice>
              <mc:Fallback>
                <p:oleObj name="Equation" r:id="rId3" imgW="1485900" imgH="4699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4850" y="3759200"/>
                        <a:ext cx="2592388" cy="814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20" name="Text Box 9"/>
          <p:cNvSpPr txBox="1">
            <a:spLocks noChangeArrowheads="1"/>
          </p:cNvSpPr>
          <p:nvPr/>
        </p:nvSpPr>
        <p:spPr bwMode="auto">
          <a:xfrm>
            <a:off x="944563" y="4716463"/>
            <a:ext cx="71643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Bod, který splňuje výše uvedenou podmínku, se nazývá </a:t>
            </a:r>
          </a:p>
          <a:p>
            <a:r>
              <a:rPr lang="cs-CZ" sz="2200"/>
              <a:t>stacionární bod.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Extrémy funkce dvou proměnných</a:t>
            </a:r>
            <a:endParaRPr lang="en-GB" altLang="cs-CZ" sz="2400" b="1"/>
          </a:p>
        </p:txBody>
      </p:sp>
      <p:sp>
        <p:nvSpPr>
          <p:cNvPr id="2664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26644" name="Rectangle 9"/>
          <p:cNvSpPr>
            <a:spLocks noChangeArrowheads="1"/>
          </p:cNvSpPr>
          <p:nvPr/>
        </p:nvSpPr>
        <p:spPr bwMode="auto">
          <a:xfrm>
            <a:off x="2662238" y="3800475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45" name="Text Box 14"/>
          <p:cNvSpPr txBox="1">
            <a:spLocks noChangeArrowheads="1"/>
          </p:cNvSpPr>
          <p:nvPr/>
        </p:nvSpPr>
        <p:spPr bwMode="auto">
          <a:xfrm>
            <a:off x="803275" y="1604963"/>
            <a:ext cx="7834313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Ve stacionárním bodě se může nacházet maximum, minimum</a:t>
            </a:r>
          </a:p>
          <a:p>
            <a:r>
              <a:rPr lang="cs-CZ" sz="2200"/>
              <a:t>nebo inflexní bod.</a:t>
            </a:r>
          </a:p>
          <a:p>
            <a:r>
              <a:rPr lang="cs-CZ" sz="2200"/>
              <a:t>K rozhodování používáme Hesseovu matici (</a:t>
            </a:r>
            <a:r>
              <a:rPr lang="cs-CZ" sz="2200" i="1"/>
              <a:t>hessián)</a:t>
            </a:r>
            <a:r>
              <a:rPr lang="cs-CZ" sz="2200"/>
              <a:t>: </a:t>
            </a:r>
          </a:p>
        </p:txBody>
      </p:sp>
      <p:sp>
        <p:nvSpPr>
          <p:cNvPr id="26646" name="Rectangle 16"/>
          <p:cNvSpPr>
            <a:spLocks noChangeArrowheads="1"/>
          </p:cNvSpPr>
          <p:nvPr/>
        </p:nvSpPr>
        <p:spPr bwMode="auto">
          <a:xfrm>
            <a:off x="2527300" y="3560763"/>
            <a:ext cx="140176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cs-CZ" sz="2200" i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= </a:t>
            </a:r>
            <a:endParaRPr lang="cs-CZ" sz="2200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26640" name="Object 16"/>
          <p:cNvGraphicFramePr>
            <a:graphicFrameLocks noChangeAspect="1"/>
          </p:cNvGraphicFramePr>
          <p:nvPr/>
        </p:nvGraphicFramePr>
        <p:xfrm>
          <a:off x="3840163" y="3032125"/>
          <a:ext cx="1563687" cy="154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3" name="Equation" r:id="rId3" imgW="952087" imgH="939392" progId="Equation.DSMT4">
                  <p:embed/>
                </p:oleObj>
              </mc:Choice>
              <mc:Fallback>
                <p:oleObj name="Equation" r:id="rId3" imgW="952087" imgH="939392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0163" y="3032125"/>
                        <a:ext cx="1563687" cy="154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47" name="Text Box 17"/>
          <p:cNvSpPr txBox="1">
            <a:spLocks noChangeArrowheads="1"/>
          </p:cNvSpPr>
          <p:nvPr/>
        </p:nvSpPr>
        <p:spPr bwMode="auto">
          <a:xfrm>
            <a:off x="1133475" y="4941888"/>
            <a:ext cx="43180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Poté použijeme Sylvestrovu větu.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Extrémy funkce dvou proměnných</a:t>
            </a:r>
            <a:endParaRPr lang="en-GB" altLang="cs-CZ" sz="2400" b="1"/>
          </a:p>
        </p:txBody>
      </p:sp>
      <p:sp>
        <p:nvSpPr>
          <p:cNvPr id="2970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2835275" y="1692275"/>
          <a:ext cx="806450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5" name="Equation" r:id="rId3" imgW="545863" imgH="418918" progId="Equation.DSMT4">
                  <p:embed/>
                </p:oleObj>
              </mc:Choice>
              <mc:Fallback>
                <p:oleObj name="Equation" r:id="rId3" imgW="545863" imgH="418918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5275" y="1692275"/>
                        <a:ext cx="806450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6" name="Text Box 8"/>
          <p:cNvSpPr txBox="1">
            <a:spLocks noChangeArrowheads="1"/>
          </p:cNvSpPr>
          <p:nvPr/>
        </p:nvSpPr>
        <p:spPr bwMode="auto">
          <a:xfrm>
            <a:off x="877888" y="1824038"/>
            <a:ext cx="698817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Označme: D</a:t>
            </a:r>
            <a:r>
              <a:rPr lang="cs-CZ" sz="1400"/>
              <a:t>1</a:t>
            </a:r>
            <a:r>
              <a:rPr lang="cs-CZ"/>
              <a:t> =               </a:t>
            </a:r>
            <a:r>
              <a:rPr lang="cs-CZ" sz="2200"/>
              <a:t>a D</a:t>
            </a:r>
            <a:r>
              <a:rPr lang="cs-CZ" sz="1400"/>
              <a:t>2</a:t>
            </a:r>
            <a:r>
              <a:rPr lang="cs-CZ" sz="2200"/>
              <a:t> = H</a:t>
            </a:r>
            <a:r>
              <a:rPr lang="cs-CZ" sz="1400"/>
              <a:t>f</a:t>
            </a:r>
            <a:r>
              <a:rPr lang="cs-CZ" sz="2200"/>
              <a:t>(C). </a:t>
            </a:r>
          </a:p>
          <a:p>
            <a:endParaRPr lang="cs-CZ" sz="2200"/>
          </a:p>
          <a:p>
            <a:r>
              <a:rPr lang="cs-CZ" sz="2200"/>
              <a:t>Jestliže D</a:t>
            </a:r>
            <a:r>
              <a:rPr lang="cs-CZ" sz="1200"/>
              <a:t>2</a:t>
            </a:r>
            <a:r>
              <a:rPr lang="en-US" sz="2200"/>
              <a:t>&gt;0, </a:t>
            </a:r>
            <a:r>
              <a:rPr lang="cs-CZ" sz="2200"/>
              <a:t>pak se jedná o extrém. Pokud je navíc </a:t>
            </a:r>
          </a:p>
          <a:p>
            <a:r>
              <a:rPr lang="en-US" sz="2200"/>
              <a:t>D</a:t>
            </a:r>
            <a:r>
              <a:rPr lang="en-US" sz="1200"/>
              <a:t>1</a:t>
            </a:r>
            <a:r>
              <a:rPr lang="en-US" sz="2200"/>
              <a:t>&gt;0, </a:t>
            </a:r>
            <a:r>
              <a:rPr lang="cs-CZ" sz="2200"/>
              <a:t>jde o minimum. Pro </a:t>
            </a:r>
            <a:r>
              <a:rPr lang="en-US" sz="2200"/>
              <a:t>D</a:t>
            </a:r>
            <a:r>
              <a:rPr lang="en-US" sz="1200"/>
              <a:t>1</a:t>
            </a:r>
            <a:r>
              <a:rPr lang="en-US" sz="2200"/>
              <a:t>&lt;0</a:t>
            </a:r>
            <a:r>
              <a:rPr lang="cs-CZ" sz="2200"/>
              <a:t> dostáváme maximum</a:t>
            </a:r>
            <a:r>
              <a:rPr lang="en-US" sz="2200"/>
              <a:t>.</a:t>
            </a:r>
          </a:p>
          <a:p>
            <a:endParaRPr lang="cs-CZ" sz="2200"/>
          </a:p>
          <a:p>
            <a:r>
              <a:rPr lang="cs-CZ" sz="2200"/>
              <a:t>Jestliže</a:t>
            </a:r>
            <a:r>
              <a:rPr lang="en-US" sz="2200"/>
              <a:t> D</a:t>
            </a:r>
            <a:r>
              <a:rPr lang="en-US" sz="1200"/>
              <a:t>2</a:t>
            </a:r>
            <a:r>
              <a:rPr lang="en-US" sz="2200"/>
              <a:t>&lt;0</a:t>
            </a:r>
            <a:r>
              <a:rPr lang="cs-CZ" sz="2200"/>
              <a:t>, jde o inflexní bod.</a:t>
            </a:r>
            <a:endParaRPr lang="en-US" sz="2200"/>
          </a:p>
          <a:p>
            <a:endParaRPr lang="cs-CZ" sz="2200"/>
          </a:p>
          <a:p>
            <a:r>
              <a:rPr lang="cs-CZ" sz="2200"/>
              <a:t>Jestliže</a:t>
            </a:r>
            <a:r>
              <a:rPr lang="en-US" sz="2200"/>
              <a:t> D</a:t>
            </a:r>
            <a:r>
              <a:rPr lang="en-US" sz="1200"/>
              <a:t>2</a:t>
            </a:r>
            <a:r>
              <a:rPr lang="en-US" sz="2200"/>
              <a:t> = 0</a:t>
            </a:r>
            <a:r>
              <a:rPr lang="cs-CZ" sz="2200"/>
              <a:t>, nelze podle hessiánu rozhodnout.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Extrémy funkce dvou proměnných </a:t>
            </a:r>
            <a:r>
              <a:rPr lang="cs-CZ" altLang="cs-CZ" sz="2400" b="1" dirty="0" smtClean="0"/>
              <a:t>– 1.příklad</a:t>
            </a:r>
            <a:endParaRPr lang="en-GB" altLang="cs-CZ" sz="2400" b="1" dirty="0"/>
          </a:p>
        </p:txBody>
      </p:sp>
      <p:sp>
        <p:nvSpPr>
          <p:cNvPr id="3074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0747" name="Text Box 5"/>
          <p:cNvSpPr txBox="1">
            <a:spLocks noChangeArrowheads="1"/>
          </p:cNvSpPr>
          <p:nvPr/>
        </p:nvSpPr>
        <p:spPr bwMode="auto">
          <a:xfrm>
            <a:off x="736600" y="1717675"/>
            <a:ext cx="7866063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/>
              <a:t>Určete extrémy funkce:                        .</a:t>
            </a:r>
          </a:p>
          <a:p>
            <a:endParaRPr lang="cs-CZ" sz="2200" dirty="0"/>
          </a:p>
          <a:p>
            <a:r>
              <a:rPr lang="cs-CZ" sz="2200" dirty="0"/>
              <a:t>Řešení:</a:t>
            </a:r>
          </a:p>
          <a:p>
            <a:r>
              <a:rPr lang="cs-CZ" sz="2200" dirty="0"/>
              <a:t>Vypočteme obě parciální derivace a položíme je rovny 0:</a:t>
            </a:r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r>
              <a:rPr lang="cs-CZ" sz="2200" dirty="0"/>
              <a:t>Obě rovnice řešíme jakou soustavu. Získáme stacionární bod </a:t>
            </a:r>
          </a:p>
          <a:p>
            <a:r>
              <a:rPr lang="cs-CZ" sz="2200" dirty="0"/>
              <a:t>C </a:t>
            </a:r>
            <a:r>
              <a:rPr lang="en-US" sz="2200" dirty="0"/>
              <a:t>[</a:t>
            </a:r>
            <a:r>
              <a:rPr lang="cs-CZ" sz="2200" dirty="0"/>
              <a:t>0,0</a:t>
            </a:r>
            <a:r>
              <a:rPr lang="en-US" sz="2200" dirty="0"/>
              <a:t>]</a:t>
            </a:r>
            <a:r>
              <a:rPr lang="cs-CZ" sz="2200" dirty="0"/>
              <a:t>.</a:t>
            </a:r>
          </a:p>
          <a:p>
            <a:endParaRPr lang="cs-CZ" sz="2200" dirty="0"/>
          </a:p>
        </p:txBody>
      </p:sp>
      <p:sp>
        <p:nvSpPr>
          <p:cNvPr id="30748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0741" name="Object 21"/>
          <p:cNvGraphicFramePr>
            <a:graphicFrameLocks noChangeAspect="1"/>
          </p:cNvGraphicFramePr>
          <p:nvPr/>
        </p:nvGraphicFramePr>
        <p:xfrm>
          <a:off x="3722688" y="1758950"/>
          <a:ext cx="180340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0" name="Equation" r:id="rId3" imgW="1130300" imgH="228600" progId="Equation.DSMT4">
                  <p:embed/>
                </p:oleObj>
              </mc:Choice>
              <mc:Fallback>
                <p:oleObj name="Equation" r:id="rId3" imgW="1130300" imgH="2286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2688" y="1758950"/>
                        <a:ext cx="1803400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4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0750" name="Rectangle 11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0742" name="Object 22"/>
          <p:cNvGraphicFramePr>
            <a:graphicFrameLocks noChangeAspect="1"/>
          </p:cNvGraphicFramePr>
          <p:nvPr/>
        </p:nvGraphicFramePr>
        <p:xfrm>
          <a:off x="1816100" y="3179763"/>
          <a:ext cx="1973263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1" name="Equation" r:id="rId5" imgW="1117115" imgH="393529" progId="Equation.DSMT4">
                  <p:embed/>
                </p:oleObj>
              </mc:Choice>
              <mc:Fallback>
                <p:oleObj name="Equation" r:id="rId5" imgW="1117115" imgH="393529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6100" y="3179763"/>
                        <a:ext cx="1973263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43" name="Object 23"/>
          <p:cNvGraphicFramePr>
            <a:graphicFrameLocks noChangeAspect="1"/>
          </p:cNvGraphicFramePr>
          <p:nvPr/>
        </p:nvGraphicFramePr>
        <p:xfrm>
          <a:off x="4171950" y="3192463"/>
          <a:ext cx="1477963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2" name="Equation" r:id="rId7" imgW="838200" imgH="419100" progId="Equation.DSMT4">
                  <p:embed/>
                </p:oleObj>
              </mc:Choice>
              <mc:Fallback>
                <p:oleObj name="Equation" r:id="rId7" imgW="838200" imgH="41910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1950" y="3192463"/>
                        <a:ext cx="1477963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6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31768" name="Text Box 5"/>
          <p:cNvSpPr txBox="1">
            <a:spLocks noChangeArrowheads="1"/>
          </p:cNvSpPr>
          <p:nvPr/>
        </p:nvSpPr>
        <p:spPr bwMode="auto">
          <a:xfrm>
            <a:off x="831850" y="1793875"/>
            <a:ext cx="7475538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/>
              <a:t>Vypočteme druhé derivace a sestavíme </a:t>
            </a:r>
            <a:r>
              <a:rPr lang="cs-CZ" sz="2200" dirty="0" err="1"/>
              <a:t>hessián</a:t>
            </a:r>
            <a:r>
              <a:rPr lang="cs-CZ" sz="2200" dirty="0"/>
              <a:t>:</a:t>
            </a:r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r>
              <a:rPr lang="cs-CZ" sz="2200" dirty="0"/>
              <a:t>Dosadíme bod C do </a:t>
            </a:r>
            <a:r>
              <a:rPr lang="cs-CZ" sz="2200" dirty="0" err="1"/>
              <a:t>hessiánu</a:t>
            </a:r>
            <a:r>
              <a:rPr lang="cs-CZ" sz="2200" dirty="0"/>
              <a:t>:  </a:t>
            </a:r>
            <a:r>
              <a:rPr lang="cs-CZ" sz="2200" i="1" dirty="0" err="1"/>
              <a:t>Hf</a:t>
            </a:r>
            <a:r>
              <a:rPr lang="cs-CZ" sz="2200" dirty="0"/>
              <a:t>(0,0) =                 .</a:t>
            </a:r>
          </a:p>
          <a:p>
            <a:endParaRPr lang="en-US" sz="2200" dirty="0"/>
          </a:p>
          <a:p>
            <a:r>
              <a:rPr lang="cs-CZ" sz="2200" dirty="0"/>
              <a:t>Protože D</a:t>
            </a:r>
            <a:r>
              <a:rPr lang="cs-CZ" sz="1400" dirty="0"/>
              <a:t>2</a:t>
            </a:r>
            <a:r>
              <a:rPr lang="en-US" sz="2200" dirty="0"/>
              <a:t>&lt;0, </a:t>
            </a:r>
            <a:r>
              <a:rPr lang="cs-CZ" sz="2200" dirty="0"/>
              <a:t>bod</a:t>
            </a:r>
            <a:r>
              <a:rPr lang="en-US" sz="2200" dirty="0"/>
              <a:t> C </a:t>
            </a:r>
            <a:r>
              <a:rPr lang="cs-CZ" sz="2200" dirty="0"/>
              <a:t>je inflexní bod</a:t>
            </a:r>
            <a:r>
              <a:rPr lang="en-US" sz="2200" dirty="0"/>
              <a:t>.</a:t>
            </a:r>
            <a:r>
              <a:rPr lang="cs-CZ" sz="2200" dirty="0"/>
              <a:t> Funkce nemá extrém.</a:t>
            </a:r>
            <a:r>
              <a:rPr lang="cs-CZ" dirty="0"/>
              <a:t> </a:t>
            </a:r>
          </a:p>
        </p:txBody>
      </p:sp>
      <p:graphicFrame>
        <p:nvGraphicFramePr>
          <p:cNvPr id="31760" name="Object 16"/>
          <p:cNvGraphicFramePr>
            <a:graphicFrameLocks noChangeAspect="1"/>
          </p:cNvGraphicFramePr>
          <p:nvPr/>
        </p:nvGraphicFramePr>
        <p:xfrm>
          <a:off x="1301750" y="2470150"/>
          <a:ext cx="1123950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5" name="Equation" r:id="rId3" imgW="622030" imgH="418918" progId="Equation.DSMT4">
                  <p:embed/>
                </p:oleObj>
              </mc:Choice>
              <mc:Fallback>
                <p:oleObj name="Equation" r:id="rId3" imgW="622030" imgH="418918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1750" y="2470150"/>
                        <a:ext cx="1123950" cy="760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1" name="Object 17"/>
          <p:cNvGraphicFramePr>
            <a:graphicFrameLocks noChangeAspect="1"/>
          </p:cNvGraphicFramePr>
          <p:nvPr/>
        </p:nvGraphicFramePr>
        <p:xfrm>
          <a:off x="2828925" y="2514600"/>
          <a:ext cx="919163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6" name="Equation" r:id="rId5" imgW="545863" imgH="444307" progId="Equation.DSMT4">
                  <p:embed/>
                </p:oleObj>
              </mc:Choice>
              <mc:Fallback>
                <p:oleObj name="Equation" r:id="rId5" imgW="545863" imgH="444307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8925" y="2514600"/>
                        <a:ext cx="919163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2" name="Object 18"/>
          <p:cNvGraphicFramePr>
            <a:graphicFrameLocks noChangeAspect="1"/>
          </p:cNvGraphicFramePr>
          <p:nvPr/>
        </p:nvGraphicFramePr>
        <p:xfrm>
          <a:off x="4271963" y="2503488"/>
          <a:ext cx="1900237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7" name="Equation" r:id="rId7" imgW="1129810" imgH="444307" progId="Equation.DSMT4">
                  <p:embed/>
                </p:oleObj>
              </mc:Choice>
              <mc:Fallback>
                <p:oleObj name="Equation" r:id="rId7" imgW="1129810" imgH="444307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1963" y="2503488"/>
                        <a:ext cx="1900237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3" name="Object 19"/>
          <p:cNvGraphicFramePr>
            <a:graphicFrameLocks noChangeAspect="1"/>
          </p:cNvGraphicFramePr>
          <p:nvPr/>
        </p:nvGraphicFramePr>
        <p:xfrm>
          <a:off x="3892550" y="3684588"/>
          <a:ext cx="1168400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8" name="Equation" r:id="rId9" imgW="647700" imgH="457200" progId="Equation.DSMT4">
                  <p:embed/>
                </p:oleObj>
              </mc:Choice>
              <mc:Fallback>
                <p:oleObj name="Equation" r:id="rId9" imgW="647700" imgH="4572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2550" y="3684588"/>
                        <a:ext cx="1168400" cy="82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69" name="Rectangle 10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1770" name="Rectangle 13"/>
          <p:cNvSpPr>
            <a:spLocks noChangeArrowheads="1"/>
          </p:cNvSpPr>
          <p:nvPr/>
        </p:nvSpPr>
        <p:spPr bwMode="auto">
          <a:xfrm>
            <a:off x="2638425" y="3927475"/>
            <a:ext cx="12398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cs-CZ" sz="2200" i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= </a:t>
            </a:r>
            <a:endParaRPr lang="cs-CZ" sz="22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1771" name="Rectangle 14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1772" name="Rectangle 16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1764" name="Object 20"/>
          <p:cNvGraphicFramePr>
            <a:graphicFrameLocks noChangeAspect="1"/>
          </p:cNvGraphicFramePr>
          <p:nvPr/>
        </p:nvGraphicFramePr>
        <p:xfrm>
          <a:off x="6097588" y="4338638"/>
          <a:ext cx="1039812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9" name="Equation" r:id="rId11" imgW="647700" imgH="457200" progId="Equation.DSMT4">
                  <p:embed/>
                </p:oleObj>
              </mc:Choice>
              <mc:Fallback>
                <p:oleObj name="Equation" r:id="rId11" imgW="647700" imgH="4572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7588" y="4338638"/>
                        <a:ext cx="1039812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4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smtClean="0"/>
              <a:t>2. příklad</a:t>
            </a:r>
            <a:endParaRPr lang="en-GB" altLang="cs-CZ" sz="2400" b="1" dirty="0"/>
          </a:p>
        </p:txBody>
      </p:sp>
      <p:sp>
        <p:nvSpPr>
          <p:cNvPr id="52246" name="TextovéPole 10"/>
          <p:cNvSpPr txBox="1">
            <a:spLocks noChangeArrowheads="1"/>
          </p:cNvSpPr>
          <p:nvPr/>
        </p:nvSpPr>
        <p:spPr bwMode="auto">
          <a:xfrm>
            <a:off x="282575" y="1400175"/>
            <a:ext cx="8477250" cy="438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2247" name="Text Box 5"/>
          <p:cNvSpPr txBox="1">
            <a:spLocks noChangeArrowheads="1"/>
          </p:cNvSpPr>
          <p:nvPr/>
        </p:nvSpPr>
        <p:spPr bwMode="auto">
          <a:xfrm>
            <a:off x="688975" y="1830388"/>
            <a:ext cx="7678738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Určete extrémy funkce:                                  .</a:t>
            </a:r>
          </a:p>
          <a:p>
            <a:endParaRPr lang="cs-CZ" sz="2200"/>
          </a:p>
          <a:p>
            <a:r>
              <a:rPr lang="cs-CZ" sz="2200"/>
              <a:t>Řešení:</a:t>
            </a:r>
          </a:p>
          <a:p>
            <a:r>
              <a:rPr lang="cs-CZ" sz="2200"/>
              <a:t>Vypočteme první derivace: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Řešíme soustavu a obdržíme stacionární bod </a:t>
            </a:r>
            <a:r>
              <a:rPr lang="cs-CZ" sz="2200" i="1"/>
              <a:t>C</a:t>
            </a:r>
            <a:r>
              <a:rPr lang="cs-CZ" sz="2200"/>
              <a:t> [1/2,1/2].</a:t>
            </a:r>
            <a:r>
              <a:rPr lang="cs-CZ"/>
              <a:t> </a:t>
            </a:r>
            <a:endParaRPr lang="cs-CZ" sz="2200"/>
          </a:p>
          <a:p>
            <a:endParaRPr lang="cs-CZ" sz="2200"/>
          </a:p>
        </p:txBody>
      </p:sp>
      <p:sp>
        <p:nvSpPr>
          <p:cNvPr id="52248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224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2250" name="Rectangle 10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2251" name="Rectangle 1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2241" name="Object 17"/>
          <p:cNvGraphicFramePr>
            <a:graphicFrameLocks noChangeAspect="1"/>
          </p:cNvGraphicFramePr>
          <p:nvPr/>
        </p:nvGraphicFramePr>
        <p:xfrm>
          <a:off x="3786188" y="1854200"/>
          <a:ext cx="2395537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0" name="Equation" r:id="rId3" imgW="1397000" imgH="228600" progId="Equation.DSMT4">
                  <p:embed/>
                </p:oleObj>
              </mc:Choice>
              <mc:Fallback>
                <p:oleObj name="Equation" r:id="rId3" imgW="1397000" imgH="2286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8" y="1854200"/>
                        <a:ext cx="2395537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52" name="Rectangle 15"/>
          <p:cNvSpPr>
            <a:spLocks noChangeArrowheads="1"/>
          </p:cNvSpPr>
          <p:nvPr/>
        </p:nvSpPr>
        <p:spPr bwMode="auto">
          <a:xfrm>
            <a:off x="0" y="3065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2242" name="Object 18"/>
          <p:cNvGraphicFramePr>
            <a:graphicFrameLocks noChangeAspect="1"/>
          </p:cNvGraphicFramePr>
          <p:nvPr/>
        </p:nvGraphicFramePr>
        <p:xfrm>
          <a:off x="1706563" y="3587750"/>
          <a:ext cx="164147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1" name="Equation" r:id="rId5" imgW="1066337" imgH="393529" progId="Equation.DSMT4">
                  <p:embed/>
                </p:oleObj>
              </mc:Choice>
              <mc:Fallback>
                <p:oleObj name="Equation" r:id="rId5" imgW="1066337" imgH="393529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3" y="3587750"/>
                        <a:ext cx="1641475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53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2243" name="Object 19"/>
          <p:cNvGraphicFramePr>
            <a:graphicFrameLocks noChangeAspect="1"/>
          </p:cNvGraphicFramePr>
          <p:nvPr/>
        </p:nvGraphicFramePr>
        <p:xfrm>
          <a:off x="3995738" y="3529013"/>
          <a:ext cx="173672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2" name="Equation" r:id="rId7" imgW="1040948" imgH="418918" progId="Equation.DSMT4">
                  <p:embed/>
                </p:oleObj>
              </mc:Choice>
              <mc:Fallback>
                <p:oleObj name="Equation" r:id="rId7" imgW="1040948" imgH="418918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3529013"/>
                        <a:ext cx="1736725" cy="701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7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3277" name="Text Box 5"/>
          <p:cNvSpPr txBox="1">
            <a:spLocks noChangeArrowheads="1"/>
          </p:cNvSpPr>
          <p:nvPr/>
        </p:nvSpPr>
        <p:spPr bwMode="auto">
          <a:xfrm>
            <a:off x="915988" y="1747838"/>
            <a:ext cx="6807200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Druhé derivace a hessián: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Hessián obsahuje pouze konstanty (dosazení za C nelze provést).</a:t>
            </a:r>
          </a:p>
          <a:p>
            <a:endParaRPr lang="en-US" sz="2200"/>
          </a:p>
          <a:p>
            <a:r>
              <a:rPr lang="cs-CZ" sz="2200"/>
              <a:t>Protože D</a:t>
            </a:r>
            <a:r>
              <a:rPr lang="cs-CZ" sz="1400"/>
              <a:t>2 </a:t>
            </a:r>
            <a:r>
              <a:rPr lang="en-US" sz="2200"/>
              <a:t>&lt;</a:t>
            </a:r>
            <a:r>
              <a:rPr lang="cs-CZ" sz="2200"/>
              <a:t> </a:t>
            </a:r>
            <a:r>
              <a:rPr lang="en-US" sz="2200"/>
              <a:t>0, </a:t>
            </a:r>
            <a:r>
              <a:rPr lang="cs-CZ" sz="2200"/>
              <a:t>stacionární bod C je inflexní bod</a:t>
            </a:r>
            <a:r>
              <a:rPr lang="en-US" sz="2200"/>
              <a:t>.</a:t>
            </a:r>
            <a:r>
              <a:rPr lang="cs-CZ" sz="2200"/>
              <a:t> </a:t>
            </a:r>
            <a:r>
              <a:rPr lang="cs-CZ"/>
              <a:t> </a:t>
            </a:r>
          </a:p>
        </p:txBody>
      </p:sp>
      <p:sp>
        <p:nvSpPr>
          <p:cNvPr id="53278" name="Rectangle 10"/>
          <p:cNvSpPr>
            <a:spLocks noChangeArrowheads="1"/>
          </p:cNvSpPr>
          <p:nvPr/>
        </p:nvSpPr>
        <p:spPr bwMode="auto">
          <a:xfrm>
            <a:off x="0" y="19796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3279" name="Rectangle 11"/>
          <p:cNvSpPr>
            <a:spLocks noChangeArrowheads="1"/>
          </p:cNvSpPr>
          <p:nvPr/>
        </p:nvSpPr>
        <p:spPr bwMode="auto">
          <a:xfrm>
            <a:off x="2686050" y="3538538"/>
            <a:ext cx="12398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cs-CZ" sz="2200" i="1" baseline="-30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cs-CZ" sz="2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</a:t>
            </a:r>
            <a:r>
              <a:rPr lang="cs-CZ" sz="2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= </a:t>
            </a:r>
            <a:endParaRPr lang="cs-CZ" sz="22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3280" name="Rectangle 12"/>
          <p:cNvSpPr>
            <a:spLocks noChangeArrowheads="1"/>
          </p:cNvSpPr>
          <p:nvPr/>
        </p:nvSpPr>
        <p:spPr bwMode="auto">
          <a:xfrm>
            <a:off x="0" y="460375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cs-CZ" sz="1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cs-CZ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3281" name="Rectangle 13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328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70" name="Object 22"/>
          <p:cNvGraphicFramePr>
            <a:graphicFrameLocks noChangeAspect="1"/>
          </p:cNvGraphicFramePr>
          <p:nvPr/>
        </p:nvGraphicFramePr>
        <p:xfrm>
          <a:off x="1592263" y="2449513"/>
          <a:ext cx="1060450" cy="80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2" name="Equation" r:id="rId3" imgW="545863" imgH="418918" progId="Equation.DSMT4">
                  <p:embed/>
                </p:oleObj>
              </mc:Choice>
              <mc:Fallback>
                <p:oleObj name="Equation" r:id="rId3" imgW="545863" imgH="418918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2263" y="2449513"/>
                        <a:ext cx="1060450" cy="804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83" name="Rectangle 18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71" name="Object 23"/>
          <p:cNvGraphicFramePr>
            <a:graphicFrameLocks noChangeAspect="1"/>
          </p:cNvGraphicFramePr>
          <p:nvPr/>
        </p:nvGraphicFramePr>
        <p:xfrm>
          <a:off x="2940050" y="2508250"/>
          <a:ext cx="1014413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3" name="Equation" r:id="rId5" imgW="545863" imgH="444307" progId="Equation.DSMT4">
                  <p:embed/>
                </p:oleObj>
              </mc:Choice>
              <mc:Fallback>
                <p:oleObj name="Equation" r:id="rId5" imgW="545863" imgH="444307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0050" y="2508250"/>
                        <a:ext cx="1014413" cy="822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8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72" name="Object 24"/>
          <p:cNvGraphicFramePr>
            <a:graphicFrameLocks noChangeAspect="1"/>
          </p:cNvGraphicFramePr>
          <p:nvPr/>
        </p:nvGraphicFramePr>
        <p:xfrm>
          <a:off x="4344988" y="2460625"/>
          <a:ext cx="119380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4" name="Equation" r:id="rId7" imgW="672808" imgH="444307" progId="Equation.DSMT4">
                  <p:embed/>
                </p:oleObj>
              </mc:Choice>
              <mc:Fallback>
                <p:oleObj name="Equation" r:id="rId7" imgW="672808" imgH="444307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4988" y="2460625"/>
                        <a:ext cx="1193800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85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73" name="Object 25"/>
          <p:cNvGraphicFramePr>
            <a:graphicFrameLocks noChangeAspect="1"/>
          </p:cNvGraphicFramePr>
          <p:nvPr/>
        </p:nvGraphicFramePr>
        <p:xfrm>
          <a:off x="3930650" y="3333750"/>
          <a:ext cx="117475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85" name="Equation" r:id="rId9" imgW="698500" imgH="457200" progId="Equation.DSMT4">
                  <p:embed/>
                </p:oleObj>
              </mc:Choice>
              <mc:Fallback>
                <p:oleObj name="Equation" r:id="rId9" imgW="698500" imgH="45720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0650" y="3333750"/>
                        <a:ext cx="1174750" cy="773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6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smtClean="0"/>
              <a:t>3. příklad</a:t>
            </a:r>
            <a:endParaRPr lang="en-GB" altLang="cs-CZ" sz="2400" b="1" dirty="0"/>
          </a:p>
        </p:txBody>
      </p:sp>
      <p:sp>
        <p:nvSpPr>
          <p:cNvPr id="5636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05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  <a:endParaRPr lang="cs-CZ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6368" name="Text Box 5"/>
          <p:cNvSpPr txBox="1">
            <a:spLocks noChangeArrowheads="1"/>
          </p:cNvSpPr>
          <p:nvPr/>
        </p:nvSpPr>
        <p:spPr bwMode="auto">
          <a:xfrm>
            <a:off x="803275" y="1858963"/>
            <a:ext cx="7000875" cy="377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Určete maximum funkce příjmu: </a:t>
            </a:r>
            <a:r>
              <a:rPr lang="en-US" sz="2200"/>
              <a:t>     </a:t>
            </a:r>
            <a:r>
              <a:rPr lang="cs-CZ" sz="2200"/>
              <a:t>                       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Řešení:</a:t>
            </a:r>
          </a:p>
          <a:p>
            <a:r>
              <a:rPr lang="cs-CZ" sz="2200"/>
              <a:t>Určíme první derivace: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Řešením soustavy rovnic výše obdržíme</a:t>
            </a:r>
            <a:r>
              <a:rPr lang="cs-CZ"/>
              <a:t> </a:t>
            </a:r>
            <a:r>
              <a:rPr lang="cs-CZ" sz="2200" i="1"/>
              <a:t>C</a:t>
            </a:r>
            <a:r>
              <a:rPr lang="cs-CZ" sz="2200"/>
              <a:t> [12,5;2].</a:t>
            </a:r>
            <a:r>
              <a:rPr lang="cs-CZ"/>
              <a:t> </a:t>
            </a:r>
            <a:endParaRPr lang="cs-CZ" sz="2200"/>
          </a:p>
          <a:p>
            <a:endParaRPr lang="cs-CZ" sz="2200"/>
          </a:p>
        </p:txBody>
      </p:sp>
      <p:sp>
        <p:nvSpPr>
          <p:cNvPr id="56369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7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71" name="Rectangle 8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72" name="Rectangle 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73" name="Rectangle 10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7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75" name="Rectangle 12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7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7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6362" name="Object 42"/>
          <p:cNvGraphicFramePr>
            <a:graphicFrameLocks noChangeAspect="1"/>
          </p:cNvGraphicFramePr>
          <p:nvPr/>
        </p:nvGraphicFramePr>
        <p:xfrm>
          <a:off x="2557463" y="2509838"/>
          <a:ext cx="426243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71" name="Equation" r:id="rId3" imgW="2336800" imgH="241300" progId="Equation.DSMT4">
                  <p:embed/>
                </p:oleObj>
              </mc:Choice>
              <mc:Fallback>
                <p:oleObj name="Equation" r:id="rId3" imgW="2336800" imgH="241300" progId="Equation.DSMT4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7463" y="2509838"/>
                        <a:ext cx="4262437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78" name="Rectangle 2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79" name="Rectangle 2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6363" name="Object 43"/>
          <p:cNvGraphicFramePr>
            <a:graphicFrameLocks noChangeAspect="1"/>
          </p:cNvGraphicFramePr>
          <p:nvPr/>
        </p:nvGraphicFramePr>
        <p:xfrm>
          <a:off x="1543050" y="4079875"/>
          <a:ext cx="2708275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72" name="Equation" r:id="rId5" imgW="1701800" imgH="431800" progId="Equation.DSMT4">
                  <p:embed/>
                </p:oleObj>
              </mc:Choice>
              <mc:Fallback>
                <p:oleObj name="Equation" r:id="rId5" imgW="1701800" imgH="431800" progId="Equation.DSMT4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4079875"/>
                        <a:ext cx="2708275" cy="687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64" name="Object 44"/>
          <p:cNvGraphicFramePr>
            <a:graphicFrameLocks noChangeAspect="1"/>
          </p:cNvGraphicFramePr>
          <p:nvPr/>
        </p:nvGraphicFramePr>
        <p:xfrm>
          <a:off x="4605338" y="4090988"/>
          <a:ext cx="280511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73" name="Equation" r:id="rId7" imgW="1765300" imgH="431800" progId="Equation.DSMT4">
                  <p:embed/>
                </p:oleObj>
              </mc:Choice>
              <mc:Fallback>
                <p:oleObj name="Equation" r:id="rId7" imgW="1765300" imgH="431800" progId="Equation.DSMT4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5338" y="4090988"/>
                        <a:ext cx="2805112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534</TotalTime>
  <Words>561</Words>
  <Application>Microsoft Office PowerPoint</Application>
  <PresentationFormat>Předvádění na obrazovce (4:3)</PresentationFormat>
  <Paragraphs>234</Paragraphs>
  <Slides>14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Motiv sady Office</vt:lpstr>
      <vt:lpstr>Vlastní návrh</vt:lpstr>
      <vt:lpstr>Equation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stoklasova</cp:lastModifiedBy>
  <cp:revision>81</cp:revision>
  <dcterms:created xsi:type="dcterms:W3CDTF">2016-03-17T12:08:01Z</dcterms:created>
  <dcterms:modified xsi:type="dcterms:W3CDTF">2018-06-03T07:48:03Z</dcterms:modified>
</cp:coreProperties>
</file>