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62" r:id="rId2"/>
    <p:sldId id="281" r:id="rId3"/>
    <p:sldId id="282" r:id="rId4"/>
    <p:sldId id="285" r:id="rId5"/>
    <p:sldId id="283" r:id="rId6"/>
    <p:sldId id="284" r:id="rId7"/>
    <p:sldId id="287" r:id="rId8"/>
    <p:sldId id="286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266" r:id="rId3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6" userDrawn="1">
          <p15:clr>
            <a:srgbClr val="A4A3A4"/>
          </p15:clr>
        </p15:guide>
        <p15:guide id="2" pos="4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55BBB1"/>
    <a:srgbClr val="ACDED9"/>
    <a:srgbClr val="1B4541"/>
    <a:srgbClr val="839ECF"/>
    <a:srgbClr val="B1C2E1"/>
    <a:srgbClr val="385890"/>
    <a:srgbClr val="6587C3"/>
    <a:srgbClr val="223558"/>
    <a:srgbClr val="F5D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816" y="120"/>
      </p:cViewPr>
      <p:guideLst>
        <p:guide orient="horz" pos="3026"/>
        <p:guide pos="4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0135AE5-81D3-44E6-A59B-B021E1FCED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C9066C1-7F0F-45F8-ABD0-75892C0FB0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C83FC-E443-4837-A0C8-5C903D60FF95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BF468A7-4853-4CEE-8A35-F48A276FC7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F32276D-BA84-4CDE-843C-3F96E2D1BC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A11C6-7F78-4A59-8AEC-860400BC44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85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2E46A-1F8E-4551-9C06-A7C58A745491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DE3C1-E858-46B6-84E8-6E5617D783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181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647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9601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964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3128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0656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4561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915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1394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97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42414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221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521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4805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3321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35969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49013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2959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52461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5796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90851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91380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0854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8742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33107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4145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14545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6764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6305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3666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675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200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0555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2902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049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0115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24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1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55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48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69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6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22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99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39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C8B1C-927A-47B0-A48E-07839BA1748C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CF937454-C819-4C95-813A-73E6A1E76613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3DB907D3-9F92-4892-8CBE-EA7F3D68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85237D80-94D7-45A4-A3FA-12A54210D606}"/>
                </a:ext>
              </a:extLst>
            </p:cNvPr>
            <p:cNvSpPr/>
            <p:nvPr/>
          </p:nvSpPr>
          <p:spPr>
            <a:xfrm>
              <a:off x="70338" y="4515966"/>
              <a:ext cx="1621342" cy="288032"/>
            </a:xfrm>
            <a:prstGeom prst="roundRect">
              <a:avLst>
                <a:gd name="adj" fmla="val 50000"/>
              </a:avLst>
            </a:prstGeom>
            <a:solidFill>
              <a:srgbClr val="30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7524115B-EB76-44B4-A8B2-02837B9EB826}"/>
                </a:ext>
              </a:extLst>
            </p:cNvPr>
            <p:cNvSpPr txBox="1"/>
            <p:nvPr/>
          </p:nvSpPr>
          <p:spPr>
            <a:xfrm>
              <a:off x="407574" y="4496221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</a:rPr>
                <a:t>www.slu.cz</a:t>
              </a:r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A0950B4E-DAB5-43A2-898E-94A6A0769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392" y="325900"/>
              <a:ext cx="1953684" cy="956834"/>
            </a:xfrm>
            <a:prstGeom prst="rect">
              <a:avLst/>
            </a:prstGeom>
          </p:spPr>
        </p:pic>
      </p:grpSp>
      <p:sp>
        <p:nvSpPr>
          <p:cNvPr id="9" name="Nadpis 1">
            <a:extLst>
              <a:ext uri="{FF2B5EF4-FFF2-40B4-BE49-F238E27FC236}">
                <a16:creationId xmlns:a16="http://schemas.microsoft.com/office/drawing/2014/main" id="{687E8438-E225-4B7F-A764-FEFBC2D78C02}"/>
              </a:ext>
            </a:extLst>
          </p:cNvPr>
          <p:cNvSpPr txBox="1">
            <a:spLocks/>
          </p:cNvSpPr>
          <p:nvPr/>
        </p:nvSpPr>
        <p:spPr>
          <a:xfrm>
            <a:off x="611560" y="1739486"/>
            <a:ext cx="7245246" cy="56761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metody vývoje </a:t>
            </a:r>
            <a:r>
              <a:rPr lang="cs-CZ" sz="3200" b="1" cap="all" dirty="0" err="1">
                <a:solidFill>
                  <a:srgbClr val="307871"/>
                </a:solidFill>
              </a:rPr>
              <a:t>softwARE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5C589846-0791-43CE-8FFB-8E00A7889DA2}"/>
              </a:ext>
            </a:extLst>
          </p:cNvPr>
          <p:cNvSpPr txBox="1">
            <a:spLocks/>
          </p:cNvSpPr>
          <p:nvPr/>
        </p:nvSpPr>
        <p:spPr>
          <a:xfrm>
            <a:off x="5292080" y="3867894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doc. Mgr. Petr Suchánek, Ph.D.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FB0B3410-AB3B-4EDF-9D45-E78871371410}"/>
              </a:ext>
            </a:extLst>
          </p:cNvPr>
          <p:cNvCxnSpPr>
            <a:cxnSpLocks/>
          </p:cNvCxnSpPr>
          <p:nvPr/>
        </p:nvCxnSpPr>
        <p:spPr>
          <a:xfrm flipH="1">
            <a:off x="709604" y="229529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063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775846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Hlavní charakteristiky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Flexibilita - umožňuje postupný vývoj s možností úprav na základě získané zpětné vazby a změn v požadavcích, což je ideální pro složité a dynamicky se vyvíjející projekty.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Vyšší nároky - vyžaduje pečlivé řízení a odborné znalosti v oblasti analýzy rizik, což může zvýšit nároky na čas a zdroje.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Celkově je spirálový model vhodný pro rozsáhlé projekty, kde je klíčové průběžné hodnocení rizik a možnost flexibilně reagovat na změny.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Spirálový model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4414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775846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Bezpečnostní a vojenské systémy.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Kritické průmyslové a jaderné systémy.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Zdravotnické systémy.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Komplexní </a:t>
            </a:r>
            <a:r>
              <a:rPr lang="cs-CZ" sz="2400" dirty="0" err="1"/>
              <a:t>enterprise</a:t>
            </a:r>
            <a:r>
              <a:rPr lang="cs-CZ" sz="2400" dirty="0"/>
              <a:t> aplikace.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Spirálový model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9420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3279499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Strukturovaný přístup k vývoji softwaru, který klade důraz na systematické testování a kvalitu produktu.</a:t>
            </a:r>
          </a:p>
          <a:p>
            <a:pPr>
              <a:buBlip>
                <a:blip r:embed="rId4"/>
              </a:buBlip>
            </a:pPr>
            <a:endParaRPr lang="cs-CZ" sz="2400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V-model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08E2CEF5-8D1D-4A77-9625-9ED2CEF335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73198" y="750994"/>
            <a:ext cx="5201124" cy="3590755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94437AC3-251F-460D-976D-4D8A2875AFD6}"/>
              </a:ext>
            </a:extLst>
          </p:cNvPr>
          <p:cNvSpPr txBox="1"/>
          <p:nvPr/>
        </p:nvSpPr>
        <p:spPr>
          <a:xfrm>
            <a:off x="464234" y="4871912"/>
            <a:ext cx="6316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https://www.consilia-brno.com/cs/experience/comparison-of-v-model-and-agile-software-development-methodology</a:t>
            </a:r>
          </a:p>
        </p:txBody>
      </p:sp>
    </p:spTree>
    <p:extLst>
      <p:ext uri="{BB962C8B-B14F-4D97-AF65-F5344CB8AC3E}">
        <p14:creationId xmlns:p14="http://schemas.microsoft.com/office/powerpoint/2010/main" val="745587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775846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Sekvenční fáze s odpovídajícím testováním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Levá strana "V" zahrnuje fáze návrhu (analýza požadavků, systémový a detailní návrh, implementace), zatímco pravá strana představuje odpovídající testovací fáze (jednotkové, integrační, systémové a akceptační testy).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Paralelní plánování testování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Testování je plánováno již na začátku každé vývojové fáze, což zajišťuje, že každá část systému je ověřena podle stanovených požadavků.</a:t>
            </a:r>
          </a:p>
          <a:p>
            <a:pPr>
              <a:buBlip>
                <a:blip r:embed="rId4"/>
              </a:buBlip>
            </a:pPr>
            <a:endParaRPr lang="cs-CZ" sz="2400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V-model</a:t>
            </a:r>
          </a:p>
          <a:p>
            <a:pPr algn="l"/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1879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775846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Zaměření na kvalitu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Díky integrovaným testovacím fázím se identifikují a řeší chyby včas, což podporuje vysokou kvalitu finálního produktu.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Vhodnost pro stabilní projekty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Model se nejlépe hodí pro projekty s jasně definovanými a neměnnými požadavky, kde není očekávána častá změna rozsahu či funkcionality.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Omezená flexibilita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Změny v požadavcích jsou náročné a nákladné, jelikož je potřeba dodržovat stanovenou posloupnost fází.</a:t>
            </a:r>
          </a:p>
          <a:p>
            <a:pPr>
              <a:buBlip>
                <a:blip r:embed="rId4"/>
              </a:buBlip>
            </a:pPr>
            <a:endParaRPr lang="cs-CZ" sz="2400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V-model</a:t>
            </a:r>
          </a:p>
          <a:p>
            <a:pPr algn="l"/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485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775846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Vhodný pro produkty, u nichž jsou požadavky jasně definované a stabilní, a kde je klíčové důkladné testování.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Typicky se využívá u: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bezpečnostních a kritických systémů (např. v automobilovém, leteckém nebo zdravotnickém průmyslu).</a:t>
            </a:r>
          </a:p>
          <a:p>
            <a:pPr lvl="1">
              <a:buBlip>
                <a:blip r:embed="rId4"/>
              </a:buBlip>
            </a:pPr>
            <a:r>
              <a:rPr lang="cs-CZ" sz="2000" dirty="0" err="1"/>
              <a:t>embedded</a:t>
            </a:r>
            <a:r>
              <a:rPr lang="cs-CZ" sz="2000" dirty="0"/>
              <a:t> systémů.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průmyslové automatizace.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Tento model zajišťuje systematickou kontrolu kvality a vysokou spolehlivost finálního produktu.</a:t>
            </a:r>
          </a:p>
          <a:p>
            <a:pPr>
              <a:buBlip>
                <a:blip r:embed="rId4"/>
              </a:buBlip>
            </a:pPr>
            <a:endParaRPr lang="cs-CZ" sz="2400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V-model</a:t>
            </a:r>
          </a:p>
          <a:p>
            <a:pPr algn="l"/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4199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775846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Soubor přístupů k vývoji softwaru, které se zaměřují na flexibilitu, spolupráci a rychlou reakci na změny.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Iterativní a inkrementální vývoj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Vývoj probíhá v krátkých cyklech (iteracích), během kterých se pravidelně dodává funkční software.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Flexibilita a adaptabilita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Změny jsou vítány i v pozdějších fázích projektu, což umožňuje rychlé přizpůsobení se novým požadavkům.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agilní metodiky</a:t>
            </a:r>
          </a:p>
          <a:p>
            <a:pPr algn="l"/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7651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775846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Zaměření na zákazníka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Aktivní zapojení zákazníka a pravidelná zpětná vazba zaručují, že konečný produkt odpovídá potřebám uživatelů.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Spolupráce a komunikace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Týmová spolupráce, otevřená komunikace a pravidelné setkání (např. denní stand-upy) podporují efektivní řešení problémů.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Kontinuální zlepšování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Po každé iteraci se provádí retrospektiva, která pomáhá optimalizovat pracovní procesy a zvyšovat kvalitu výsledného produktu.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agilní metodiky</a:t>
            </a:r>
          </a:p>
          <a:p>
            <a:pPr algn="l"/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8806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775846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Agilní metodika vývoje softwaru zaměřená na krátké, iterativní cykly (sprinty) a neustálou zpětnou vazbu.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Sprint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Práce probíhá v časově omezených cyklech (obvykle 2–4 týdny), během nichž je dodána funkční část produktu.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Role:</a:t>
            </a:r>
          </a:p>
          <a:p>
            <a:pPr lvl="1">
              <a:buBlip>
                <a:blip r:embed="rId4"/>
              </a:buBlip>
            </a:pPr>
            <a:r>
              <a:rPr lang="cs-CZ" sz="2000" dirty="0" err="1"/>
              <a:t>Product</a:t>
            </a:r>
            <a:r>
              <a:rPr lang="cs-CZ" sz="2000" dirty="0"/>
              <a:t> </a:t>
            </a:r>
            <a:r>
              <a:rPr lang="cs-CZ" sz="2000" dirty="0" err="1"/>
              <a:t>Owner</a:t>
            </a:r>
            <a:r>
              <a:rPr lang="cs-CZ" sz="2000" dirty="0"/>
              <a:t> - Určuje priority a spravuje </a:t>
            </a:r>
            <a:r>
              <a:rPr lang="cs-CZ" sz="2000" dirty="0" err="1"/>
              <a:t>Product</a:t>
            </a:r>
            <a:r>
              <a:rPr lang="cs-CZ" sz="2000" dirty="0"/>
              <a:t> </a:t>
            </a:r>
            <a:r>
              <a:rPr lang="cs-CZ" sz="2000" dirty="0" err="1"/>
              <a:t>Backlog</a:t>
            </a:r>
            <a:r>
              <a:rPr lang="cs-CZ" sz="2000" dirty="0"/>
              <a:t>.</a:t>
            </a:r>
          </a:p>
          <a:p>
            <a:pPr lvl="1">
              <a:buBlip>
                <a:blip r:embed="rId4"/>
              </a:buBlip>
            </a:pPr>
            <a:r>
              <a:rPr lang="cs-CZ" sz="2000" dirty="0" err="1"/>
              <a:t>Scrum</a:t>
            </a:r>
            <a:r>
              <a:rPr lang="cs-CZ" sz="2000" dirty="0"/>
              <a:t> Master - Zajišťuje dodržování </a:t>
            </a:r>
            <a:r>
              <a:rPr lang="cs-CZ" sz="2000" dirty="0" err="1"/>
              <a:t>Scrum</a:t>
            </a:r>
            <a:r>
              <a:rPr lang="cs-CZ" sz="2000" dirty="0"/>
              <a:t> principů a podporuje tým.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Vývojový tým - </a:t>
            </a:r>
            <a:r>
              <a:rPr lang="cs-CZ" sz="2000" dirty="0" err="1"/>
              <a:t>Samoorganizující</a:t>
            </a:r>
            <a:r>
              <a:rPr lang="cs-CZ" sz="2000" dirty="0"/>
              <a:t> se skupina, která software vytváří. 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agilní metodiky - </a:t>
            </a:r>
            <a:r>
              <a:rPr lang="cs-CZ" sz="3200" b="1" cap="all" dirty="0" err="1">
                <a:solidFill>
                  <a:srgbClr val="307871"/>
                </a:solidFill>
              </a:rPr>
              <a:t>scrum</a:t>
            </a:r>
            <a:endParaRPr lang="cs-CZ" sz="3200" b="1" cap="all" dirty="0">
              <a:solidFill>
                <a:srgbClr val="307871"/>
              </a:solidFill>
            </a:endParaRPr>
          </a:p>
          <a:p>
            <a:pPr algn="l"/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3601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775846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Vizualizace </a:t>
            </a:r>
            <a:r>
              <a:rPr lang="cs-CZ" sz="2400" dirty="0" err="1"/>
              <a:t>workflow</a:t>
            </a:r>
            <a:endParaRPr lang="cs-CZ" sz="2400" dirty="0"/>
          </a:p>
          <a:p>
            <a:pPr lvl="1">
              <a:buBlip>
                <a:blip r:embed="rId4"/>
              </a:buBlip>
            </a:pPr>
            <a:r>
              <a:rPr lang="cs-CZ" sz="2000" dirty="0"/>
              <a:t>Úkoly jsou znázorněny na Kanban </a:t>
            </a:r>
            <a:r>
              <a:rPr lang="cs-CZ" sz="2000" dirty="0" err="1"/>
              <a:t>boardu</a:t>
            </a:r>
            <a:r>
              <a:rPr lang="cs-CZ" sz="2000" dirty="0"/>
              <a:t>, kde každý sloupec reprezentuje stav práce (např. "K vyřízení", "Probíhá", "Hotovo").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Omezení rozpracovanosti (WIP)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Nastavením limitů na počet současně probíhajících úkolů se předchází zácpám a zajišťuje se plynulý tok práce.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Kontinuální dodávání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Práce probíhá nepřetržitě, bez pevně stanovených iterací, což umožňuje rychlou reakci na změny a kontinuální doručování hodnoty.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agilní metodiky - kanban</a:t>
            </a:r>
          </a:p>
          <a:p>
            <a:pPr algn="l"/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4538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775846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Metoda vývoje softwaru je systematický přístup, který určuje, jakým způsobem se navrhuje, vytváří, testuje a udržuje softwarový produkt.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Definuje jednotlivé fáze a činnosti – od analýzy požadavků, přes návrh a implementaci až po testování a údržbu – a stanovuje pravidla a techniky, které pomáhají dosáhnout kvalitního výsledku.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Tento strukturovaný přístup umožňuje efektivnější řízení projektu, lepší kontrolu nad procesem vývoje a přizpůsobení se měnícím se požadavkům uživatelů.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metoda vývoje software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3348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775846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Průběžné zlepšování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Tým pravidelně vyhodnocuje procesy a hledá způsoby, jak zvýšit efektivitu a odstranit překážky.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Kanban podporuje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transparentnost,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flexibilitu,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efektivní řízení pracovních toků.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Vhodný nástroj pro optimalizaci procesů ve vývoji softwaru i v jiných oblastech.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agilní metodiky - kanban</a:t>
            </a:r>
          </a:p>
          <a:p>
            <a:pPr algn="l"/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1989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775846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Metodika vývoje softwaru zaměřená na technické praktiky a intenzivní spolupráci v týmu.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Pair </a:t>
            </a:r>
            <a:r>
              <a:rPr lang="cs-CZ" sz="2400" dirty="0" err="1"/>
              <a:t>programming</a:t>
            </a:r>
            <a:endParaRPr lang="cs-CZ" sz="2400" dirty="0"/>
          </a:p>
          <a:p>
            <a:pPr lvl="1">
              <a:buBlip>
                <a:blip r:embed="rId4"/>
              </a:buBlip>
            </a:pPr>
            <a:r>
              <a:rPr lang="cs-CZ" sz="2000" dirty="0"/>
              <a:t>Práce ve dvojicích, která zvyšuje kvalitu kódu a podporuje sdílení znalostí.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Test-</a:t>
            </a:r>
            <a:r>
              <a:rPr lang="cs-CZ" sz="2400" dirty="0" err="1"/>
              <a:t>driven</a:t>
            </a:r>
            <a:r>
              <a:rPr lang="cs-CZ" sz="2400" dirty="0"/>
              <a:t> development (TDD)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Psaní testů před implementací kódu, což pomáhá odhalovat chyby včas.</a:t>
            </a:r>
          </a:p>
          <a:p>
            <a:pPr>
              <a:buBlip>
                <a:blip r:embed="rId4"/>
              </a:buBlip>
            </a:pPr>
            <a:r>
              <a:rPr lang="cs-CZ" sz="2400" dirty="0" err="1"/>
              <a:t>Continuous</a:t>
            </a:r>
            <a:r>
              <a:rPr lang="cs-CZ" sz="2400" dirty="0"/>
              <a:t> </a:t>
            </a:r>
            <a:r>
              <a:rPr lang="cs-CZ" sz="2400" dirty="0" err="1"/>
              <a:t>integration</a:t>
            </a:r>
            <a:endParaRPr lang="cs-CZ" sz="2400" dirty="0"/>
          </a:p>
          <a:p>
            <a:pPr lvl="1">
              <a:buBlip>
                <a:blip r:embed="rId4"/>
              </a:buBlip>
            </a:pPr>
            <a:r>
              <a:rPr lang="cs-CZ" sz="2000" dirty="0"/>
              <a:t>Pravidelné slučování kódu a automatizované testování, čímž se zajišťuje stabilita systému.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8308097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agilní metodiky – </a:t>
            </a:r>
            <a:r>
              <a:rPr lang="cs-CZ" sz="3200" b="1" cap="all" dirty="0" err="1">
                <a:solidFill>
                  <a:srgbClr val="307871"/>
                </a:solidFill>
              </a:rPr>
              <a:t>Extreme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Programming</a:t>
            </a:r>
            <a:endParaRPr lang="cs-CZ" sz="3200" b="1" cap="all" dirty="0">
              <a:solidFill>
                <a:srgbClr val="307871"/>
              </a:solidFill>
            </a:endParaRPr>
          </a:p>
          <a:p>
            <a:pPr algn="l"/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9689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775846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Časté iterace a vydání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Krátké cykly vývoje umožňují rychlé dodání funkčního softwaru a průběžnou zpětnou vazbu.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Zákaznická spolupráce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Aktivní zapojení zákazníka do vývoje zajišťuje, že konečný produkt odpovídá jeho potřebám.</a:t>
            </a:r>
          </a:p>
          <a:p>
            <a:pPr>
              <a:buBlip>
                <a:blip r:embed="rId4"/>
              </a:buBlip>
            </a:pPr>
            <a:r>
              <a:rPr lang="cs-CZ" sz="2400" dirty="0" err="1"/>
              <a:t>Refaktoring</a:t>
            </a:r>
            <a:endParaRPr lang="cs-CZ" sz="2400" dirty="0"/>
          </a:p>
          <a:p>
            <a:pPr lvl="1">
              <a:buBlip>
                <a:blip r:embed="rId4"/>
              </a:buBlip>
            </a:pPr>
            <a:r>
              <a:rPr lang="cs-CZ" sz="2000" dirty="0"/>
              <a:t>Neustálé zlepšování kódu bez změny jeho funkčnosti, což udržuje jednoduchý a čistý design.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8308097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agilní metodiky – </a:t>
            </a:r>
            <a:r>
              <a:rPr lang="cs-CZ" sz="3200" b="1" cap="all" dirty="0" err="1">
                <a:solidFill>
                  <a:srgbClr val="307871"/>
                </a:solidFill>
              </a:rPr>
              <a:t>Extreme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Programming</a:t>
            </a:r>
            <a:endParaRPr lang="cs-CZ" sz="3200" b="1" cap="all" dirty="0">
              <a:solidFill>
                <a:srgbClr val="307871"/>
              </a:solidFill>
            </a:endParaRPr>
          </a:p>
          <a:p>
            <a:pPr algn="l"/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899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775846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Metodika zaměřená na lidský faktor a flexibilitu.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Lidský přístup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Důraz je kladen na efektivní komunikaci a spolupráci v týmu, což podporuje kreativitu a rychlé rozhodování.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Flexibilita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Metodika je navržena tak, aby se dala snadno přizpůsobit specifickým podmínkám projektu, včetně velikosti týmu a kritičnosti aplikace.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8308097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agilní metodiky – </a:t>
            </a:r>
            <a:r>
              <a:rPr lang="cs-CZ" sz="3200" b="1" cap="all" dirty="0" err="1">
                <a:solidFill>
                  <a:srgbClr val="307871"/>
                </a:solidFill>
              </a:rPr>
              <a:t>crystal</a:t>
            </a:r>
            <a:endParaRPr lang="cs-CZ" sz="3200" b="1" cap="all" dirty="0">
              <a:solidFill>
                <a:srgbClr val="307871"/>
              </a:solidFill>
            </a:endParaRPr>
          </a:p>
          <a:p>
            <a:pPr algn="l"/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4658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803984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Varianty podle potřeb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Nabízí různé varianty (např. </a:t>
            </a:r>
            <a:r>
              <a:rPr lang="cs-CZ" sz="2000" dirty="0" err="1"/>
              <a:t>Crystal</a:t>
            </a:r>
            <a:r>
              <a:rPr lang="cs-CZ" sz="2000" dirty="0"/>
              <a:t> </a:t>
            </a:r>
            <a:r>
              <a:rPr lang="cs-CZ" sz="2000" dirty="0" err="1"/>
              <a:t>Clear</a:t>
            </a:r>
            <a:r>
              <a:rPr lang="cs-CZ" sz="2000" dirty="0"/>
              <a:t>, </a:t>
            </a:r>
            <a:r>
              <a:rPr lang="cs-CZ" sz="2000" dirty="0" err="1"/>
              <a:t>Crystal</a:t>
            </a:r>
            <a:r>
              <a:rPr lang="cs-CZ" sz="2000" dirty="0"/>
              <a:t> Orange, </a:t>
            </a:r>
            <a:r>
              <a:rPr lang="cs-CZ" sz="2000" dirty="0" err="1"/>
              <a:t>Crystal</a:t>
            </a:r>
            <a:r>
              <a:rPr lang="cs-CZ" sz="2000" dirty="0"/>
              <a:t> </a:t>
            </a:r>
            <a:r>
              <a:rPr lang="cs-CZ" sz="2000" dirty="0" err="1"/>
              <a:t>Red</a:t>
            </a:r>
            <a:r>
              <a:rPr lang="cs-CZ" sz="2000" dirty="0"/>
              <a:t>), lišící se nároky na dokumentaci a procesy podle velikosti a složitosti projektu.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Minimalistická dokumentace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Zdůrazňuje vytváření jen nezbytné dokumentace, což usnadňuje rychlý a adaptabilní vývoj.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Iterativní přístup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Stejně jako jiné agilní metodiky podporuje pravidelné dodávky funkčního softwaru a kontinuální zpětnou vazbu.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8308097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agilní metodiky – </a:t>
            </a:r>
            <a:r>
              <a:rPr lang="cs-CZ" sz="3200" b="1" cap="all" dirty="0" err="1">
                <a:solidFill>
                  <a:srgbClr val="307871"/>
                </a:solidFill>
              </a:rPr>
              <a:t>crystal</a:t>
            </a:r>
            <a:endParaRPr lang="cs-CZ" sz="3200" b="1" cap="all" dirty="0">
              <a:solidFill>
                <a:srgbClr val="307871"/>
              </a:solidFill>
            </a:endParaRPr>
          </a:p>
          <a:p>
            <a:pPr algn="l"/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2953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803984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 err="1"/>
              <a:t>Feature</a:t>
            </a:r>
            <a:r>
              <a:rPr lang="cs-CZ" sz="2400" dirty="0"/>
              <a:t> </a:t>
            </a:r>
            <a:r>
              <a:rPr lang="cs-CZ" sz="2400" dirty="0" err="1"/>
              <a:t>Driven</a:t>
            </a:r>
            <a:r>
              <a:rPr lang="cs-CZ" sz="2400" dirty="0"/>
              <a:t> Development je agilní metodika, která se zaměřuje na vývoj softwaru prostřednictvím konkrétních, uživatelem hodnotných funkcí.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Zaměření na funkce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Vývoj se dělí na jednotlivé funkce (</a:t>
            </a:r>
            <a:r>
              <a:rPr lang="cs-CZ" sz="2000" dirty="0" err="1"/>
              <a:t>features</a:t>
            </a:r>
            <a:r>
              <a:rPr lang="cs-CZ" sz="2000" dirty="0"/>
              <a:t>), které reprezentují konkrétní vlastnosti produktu a mají jasně definovanou hodnotu pro uživatele.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8308097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agilní metodiky – FDD</a:t>
            </a:r>
          </a:p>
          <a:p>
            <a:pPr algn="l"/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9435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803984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Fáze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Vytvoření celkového modelu domény.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Sestavení seznamu funkcí (</a:t>
            </a:r>
            <a:r>
              <a:rPr lang="cs-CZ" sz="2000" dirty="0" err="1"/>
              <a:t>feature</a:t>
            </a:r>
            <a:r>
              <a:rPr lang="cs-CZ" sz="2000" dirty="0"/>
              <a:t> list).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Plánování vývoje podle funkcí.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Návrh funkcí.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Implementace funkcí.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Iterativní a inkrementální vývoj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Každá funkce je navržena a implementována v rámci krátkých iterací, což umožňuje postupné rozšiřování a zlepšování produktu.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8308097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agilní metodiky – FDD</a:t>
            </a:r>
          </a:p>
          <a:p>
            <a:pPr algn="l"/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06465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803984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Jasně definované role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V týmu jsou přiděleny specifické role (např. vedoucí vývoje, designéři, vývojáři), což usnadňuje koordinaci a efektivní realizaci funkcí.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Měření pokroku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Pokrok se sleduje na základě dokončených funkcí, což přináší transparentnost a umožňuje rychlé vyhodnocení stavu projektu.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Celkově FDD podporuje systematický, ale flexibilní přístup k vývoji softwaru, kde je kladen důraz na kvalitní návrh, iterativní dodávky a přesné plánování práce na úrovni jednotlivých funkcí.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8308097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agilní metodiky – FDD</a:t>
            </a:r>
          </a:p>
          <a:p>
            <a:pPr algn="l"/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09731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803984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 err="1"/>
              <a:t>Lean</a:t>
            </a:r>
            <a:r>
              <a:rPr lang="cs-CZ" sz="2400" dirty="0"/>
              <a:t> Software Development je agilní metodika inspirovaná principy </a:t>
            </a:r>
            <a:r>
              <a:rPr lang="cs-CZ" sz="2400" dirty="0" err="1"/>
              <a:t>lean</a:t>
            </a:r>
            <a:r>
              <a:rPr lang="cs-CZ" sz="2400" dirty="0"/>
              <a:t> výroby, zaměřená na maximalizaci hodnoty pro zákazníka prostřednictvím eliminace plýtvání a neustálého zlepšování.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Eliminace plýtvání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Odstranění veškerých činností, které nepřidávají hodnotu.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Podpora kontinuálního učení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Neustálá zpětná vazba a zlepšování procesů.</a:t>
            </a:r>
          </a:p>
          <a:p>
            <a:pPr>
              <a:buBlip>
                <a:blip r:embed="rId4"/>
              </a:buBlip>
            </a:pPr>
            <a:endParaRPr lang="cs-CZ" sz="2400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8308097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agilní metodiky – LSD</a:t>
            </a:r>
          </a:p>
          <a:p>
            <a:pPr algn="l"/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5467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803984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Rychlá dodávka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Krátké dodací cykly umožňují rychlou reakci na změny požadavků.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Posílení týmu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Autonomie a zodpovědnost členů týmu pro lepší rozhodování.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Zabudovaná kvalita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Integrace kvality do celého vývojového procesu.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Optimalizace celku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Zaměření na zlepšení celkového hodnotového řetězce namísto lokálních optimalizací.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8308097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agilní metodiky – LSD</a:t>
            </a:r>
          </a:p>
          <a:p>
            <a:pPr algn="l"/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7684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775846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Vodopádový model</a:t>
            </a:r>
            <a:endParaRPr lang="cs-CZ" sz="2000" dirty="0"/>
          </a:p>
          <a:p>
            <a:pPr>
              <a:buBlip>
                <a:blip r:embed="rId4"/>
              </a:buBlip>
            </a:pPr>
            <a:r>
              <a:rPr lang="cs-CZ" sz="2400" dirty="0"/>
              <a:t>Iterativní a inkrementální model</a:t>
            </a:r>
            <a:endParaRPr lang="cs-CZ" sz="2000" dirty="0"/>
          </a:p>
          <a:p>
            <a:pPr>
              <a:buBlip>
                <a:blip r:embed="rId4"/>
              </a:buBlip>
            </a:pPr>
            <a:r>
              <a:rPr lang="cs-CZ" sz="2400" dirty="0"/>
              <a:t>Spirálový model</a:t>
            </a:r>
            <a:endParaRPr lang="cs-CZ" sz="2000" dirty="0"/>
          </a:p>
          <a:p>
            <a:pPr>
              <a:buBlip>
                <a:blip r:embed="rId4"/>
              </a:buBlip>
            </a:pPr>
            <a:r>
              <a:rPr lang="cs-CZ" sz="2400" dirty="0"/>
              <a:t>V-model</a:t>
            </a:r>
            <a:endParaRPr lang="cs-CZ" sz="2000" dirty="0"/>
          </a:p>
          <a:p>
            <a:pPr>
              <a:buBlip>
                <a:blip r:embed="rId4"/>
              </a:buBlip>
            </a:pPr>
            <a:r>
              <a:rPr lang="cs-CZ" sz="2400" dirty="0"/>
              <a:t>Agilní metodiky</a:t>
            </a:r>
            <a:r>
              <a:rPr lang="cs-CZ" sz="2000" dirty="0"/>
              <a:t> (</a:t>
            </a:r>
            <a:r>
              <a:rPr lang="en-US" sz="2000" dirty="0"/>
              <a:t>Scrum, Kanban, Extreme Programming (XP), Crystal, Feature Driven Development (FDD), Lean Software Development</a:t>
            </a:r>
            <a:r>
              <a:rPr lang="cs-CZ" sz="2000" dirty="0"/>
              <a:t>)</a:t>
            </a:r>
          </a:p>
          <a:p>
            <a:pPr>
              <a:buBlip>
                <a:blip r:embed="rId4"/>
              </a:buBlip>
            </a:pPr>
            <a:r>
              <a:rPr lang="cs-CZ" sz="2400" dirty="0" err="1"/>
              <a:t>DevOps</a:t>
            </a:r>
            <a:endParaRPr lang="cs-CZ" sz="2000" dirty="0"/>
          </a:p>
          <a:p>
            <a:pPr>
              <a:buBlip>
                <a:blip r:embed="rId4"/>
              </a:buBlip>
            </a:pPr>
            <a:r>
              <a:rPr lang="cs-CZ" sz="2400" dirty="0"/>
              <a:t>Rapid </a:t>
            </a:r>
            <a:r>
              <a:rPr lang="cs-CZ" sz="2400" dirty="0" err="1"/>
              <a:t>Application</a:t>
            </a:r>
            <a:r>
              <a:rPr lang="cs-CZ" sz="2400" dirty="0"/>
              <a:t> Development (RAD)</a:t>
            </a:r>
            <a:endParaRPr lang="cs-CZ" sz="2000" dirty="0"/>
          </a:p>
          <a:p>
            <a:pPr>
              <a:buBlip>
                <a:blip r:embed="rId4"/>
              </a:buBlip>
            </a:pPr>
            <a:r>
              <a:rPr lang="cs-CZ" sz="2400" dirty="0"/>
              <a:t>Prototypování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metody vývoje software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57178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803984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Metodika a kultura, která integruje vývoj softwaru a provozní činnosti s cílem urychlit dodávku produktů a zlepšit jejich kvalitu.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Automatizace - automatické buildy, testování a nasazování umožňují rychlé a spolehlivé vydávání nových verzí.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Kontinuální integrace a nasazení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Průběžná integrace kódu a automatizované nasazování zkracují čas mezi vývojem a uvedením do provozu.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8308097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Devops</a:t>
            </a:r>
            <a:endParaRPr lang="cs-CZ" sz="3200" b="1" cap="all" dirty="0">
              <a:solidFill>
                <a:srgbClr val="307871"/>
              </a:solidFill>
            </a:endParaRPr>
          </a:p>
          <a:p>
            <a:pPr algn="l"/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70904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803984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Spolupráce mezi týmy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Úzká komunikace mezi vývojáři, administrátory a dalšími specialisty podporuje efektivní řešení problémů a rychlou odezvu.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Průběžné monitorování a zpětnou vazbu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Neustálé sledování systému a zpětná vazba umožňují rychlé odhalení a odstranění chyb, čímž se zvyšuje stabilita a bezpečnost.</a:t>
            </a:r>
          </a:p>
          <a:p>
            <a:pPr>
              <a:buBlip>
                <a:blip r:embed="rId4"/>
              </a:buBlip>
            </a:pPr>
            <a:r>
              <a:rPr lang="cs-CZ" sz="2400" dirty="0" err="1"/>
              <a:t>DevOps</a:t>
            </a:r>
            <a:r>
              <a:rPr lang="cs-CZ" sz="2400" dirty="0"/>
              <a:t> tedy přináší agilnější přístup k vývoji a provozu softwaru, což vede k rychlejšímu a kvalitnějšímu dodávání produktů.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8308097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Devops</a:t>
            </a:r>
            <a:endParaRPr lang="cs-CZ" sz="3200" b="1" cap="all" dirty="0">
              <a:solidFill>
                <a:srgbClr val="307871"/>
              </a:solidFill>
            </a:endParaRPr>
          </a:p>
          <a:p>
            <a:pPr algn="l"/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13968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803984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Rapid </a:t>
            </a:r>
            <a:r>
              <a:rPr lang="cs-CZ" sz="2400" dirty="0" err="1"/>
              <a:t>Application</a:t>
            </a:r>
            <a:r>
              <a:rPr lang="cs-CZ" sz="2400" dirty="0"/>
              <a:t> Development - metodika vývoje softwaru, která se zaměřuje na urychlený vývoj a rychlé dodání funkčního produktu.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Je navržena tak, aby minimalizovala plánovací fáze a umožnila intenzivní spolupráci se zákazníkem.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Rychlé prototypování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Vytváření funkčních prototypů v krátkých časových intervalech umožňuje včasnou zpětnou vazbu od uživatelů a rychlou identifikaci případných problémů. 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8308097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rad</a:t>
            </a:r>
          </a:p>
          <a:p>
            <a:pPr algn="l"/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93077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803984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Iterativní vývoj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Software se postupně rozšiřuje a vylepšuje v rámci krátkých iterací, přičemž každý cyklus přináší nové funkce a zlepšení.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Intenzivní zapojení zákazníka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Aktivní spolupráce se zákazníkem je klíčová pro pochopení aktuálních potřeb a přizpůsobení vývoje podle reálných požadavků.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Minimalizace formální dokumentace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Důraz je kladen spíše na rychlou tvorbu funkčního softwaru než na rozsáhlou dokumentaci, což urychluje celý proces.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8308097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rad</a:t>
            </a:r>
          </a:p>
          <a:p>
            <a:pPr algn="l"/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44130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803984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Využití moderních nástrojů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Automatizace, generátory kódu a další nástroje podporují rychlý vývoj a testování, což snižuje dobu potřebnou k implementaci nových funkcí.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Tento přístup je ideální pro projekty, kde je potřeba rychle reagovat na změny a dodávat funkční produkty v krátkých časových intervalech, například u startupů nebo v konkurenčních trzích, kde čas hraje klíčovou roli.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8308097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rad</a:t>
            </a:r>
          </a:p>
          <a:p>
            <a:pPr algn="l"/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34240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803984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Technika ve vývoji softwaru, při které se vytváří raná verze (prototyp) finálního produktu.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Rychlá tvorba modelu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Umožňuje rychlé ztvárnění základních funkcí a designu.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Iterativní proces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Prototyp se postupně vylepšuje na základě připomínek od zákazníků a uživatelů.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8308097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prototypování</a:t>
            </a:r>
          </a:p>
          <a:p>
            <a:pPr algn="l"/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0628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803984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Snížení rizik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Odhalí nedostatky a nejasnosti v návrhu již v raných fázích, což snižuje riziko nákladných úprav v pozdějších fázích.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Zaměření na uživatelskou zkušenost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Pomáhá zajistit, že konečný produkt bude lépe odpovídat potřebám a očekáváním uživatelů.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Tento přístup podporuje flexibilitu a umožňuje vývojářům efektivně reagovat na změny v požadavcích.</a:t>
            </a:r>
            <a:endParaRPr lang="cs-CZ" sz="2000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8308097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prototypování</a:t>
            </a:r>
          </a:p>
          <a:p>
            <a:pPr algn="l"/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90657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B610EB80-C87B-4447-9825-BAC98404569D}"/>
              </a:ext>
            </a:extLst>
          </p:cNvPr>
          <p:cNvGrpSpPr/>
          <p:nvPr/>
        </p:nvGrpSpPr>
        <p:grpSpPr>
          <a:xfrm>
            <a:off x="0" y="-20538"/>
            <a:ext cx="9144000" cy="5143500"/>
            <a:chOff x="0" y="0"/>
            <a:chExt cx="9144000" cy="514350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9B2297F0-AFBE-478F-99F6-7560D3C6C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85237D80-94D7-45A4-A3FA-12A54210D606}"/>
                </a:ext>
              </a:extLst>
            </p:cNvPr>
            <p:cNvSpPr/>
            <p:nvPr/>
          </p:nvSpPr>
          <p:spPr>
            <a:xfrm>
              <a:off x="17892" y="4515966"/>
              <a:ext cx="1673788" cy="288032"/>
            </a:xfrm>
            <a:prstGeom prst="roundRect">
              <a:avLst>
                <a:gd name="adj" fmla="val 50000"/>
              </a:avLst>
            </a:prstGeom>
            <a:solidFill>
              <a:srgbClr val="30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7524115B-EB76-44B4-A8B2-02837B9EB826}"/>
                </a:ext>
              </a:extLst>
            </p:cNvPr>
            <p:cNvSpPr txBox="1"/>
            <p:nvPr/>
          </p:nvSpPr>
          <p:spPr>
            <a:xfrm>
              <a:off x="372410" y="4496221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</a:rPr>
                <a:t>www.slu.cz</a:t>
              </a:r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A0950B4E-DAB5-43A2-898E-94A6A0769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9702" y="325900"/>
              <a:ext cx="1953684" cy="956834"/>
            </a:xfrm>
            <a:prstGeom prst="rect">
              <a:avLst/>
            </a:prstGeom>
          </p:spPr>
        </p:pic>
      </p:grpSp>
      <p:sp>
        <p:nvSpPr>
          <p:cNvPr id="9" name="Nadpis 1">
            <a:extLst>
              <a:ext uri="{FF2B5EF4-FFF2-40B4-BE49-F238E27FC236}">
                <a16:creationId xmlns:a16="http://schemas.microsoft.com/office/drawing/2014/main" id="{C51D9093-0704-4F4C-A1A1-D0B3B97BA909}"/>
              </a:ext>
            </a:extLst>
          </p:cNvPr>
          <p:cNvSpPr txBox="1">
            <a:spLocks/>
          </p:cNvSpPr>
          <p:nvPr/>
        </p:nvSpPr>
        <p:spPr>
          <a:xfrm>
            <a:off x="6012160" y="4083918"/>
            <a:ext cx="2538172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b="1" cap="all" dirty="0">
                <a:solidFill>
                  <a:srgbClr val="307871"/>
                </a:solidFill>
              </a:rPr>
              <a:t>Děkujeme</a:t>
            </a:r>
            <a:br>
              <a:rPr lang="cs-CZ" sz="3200" b="1" cap="all" dirty="0">
                <a:solidFill>
                  <a:srgbClr val="307871"/>
                </a:solidFill>
              </a:rPr>
            </a:br>
            <a:r>
              <a:rPr lang="cs-CZ" sz="3200" b="1" cap="all" dirty="0">
                <a:solidFill>
                  <a:srgbClr val="307871"/>
                </a:solidFill>
              </a:rPr>
              <a:t>za pozornost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25A1DAD4-831C-49FF-9C5F-5586B1EE7E20}"/>
              </a:ext>
            </a:extLst>
          </p:cNvPr>
          <p:cNvSpPr txBox="1">
            <a:spLocks/>
          </p:cNvSpPr>
          <p:nvPr/>
        </p:nvSpPr>
        <p:spPr>
          <a:xfrm>
            <a:off x="-152351" y="1952168"/>
            <a:ext cx="3338684" cy="1009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4400" dirty="0"/>
              <a:t>Otázky?</a:t>
            </a:r>
          </a:p>
        </p:txBody>
      </p:sp>
    </p:spTree>
    <p:extLst>
      <p:ext uri="{BB962C8B-B14F-4D97-AF65-F5344CB8AC3E}">
        <p14:creationId xmlns:p14="http://schemas.microsoft.com/office/powerpoint/2010/main" val="547617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775846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Sekvenční přístup, kde se projekt dělí do fází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analýza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návrh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implementace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testování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údržba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vodopádový model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9" name="Obrázek 8">
            <a:extLst>
              <a:ext uri="{FF2B5EF4-FFF2-40B4-BE49-F238E27FC236}">
                <a16:creationId xmlns:a16="http://schemas.microsoft.com/office/drawing/2014/main" id="{97EA3C74-2CF0-483B-B76E-3CB66567EC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7679" y="1621768"/>
            <a:ext cx="3835744" cy="294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89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775846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Jasná struktura - díky předem definovaným fázím je postup velmi přehledný a dobře dokumentovaný.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Snadná kontrola - každá fáze má své jasné výstupy a kontrolní body, což usnadňuje sledování postupu projektu.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Předvídatelnost - pokud jsou požadavky jasně definovány již na začátku, lze přesně naplánovat čas a zdroje pro jednotlivé fáze.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vodopádový model - výhody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8430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775846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Nedostatek flexibility - po dokončení jedné fáze je obtížné se vrátit a provést změny v předchozích fázích. To může být problematické, pokud se v průběhu vývoje objeví nové požadavky nebo chyby.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Riziko chyb v raných fázích - pokud dojde k nedorozumění či chybě při analýze požadavků, bude mít tento problém dopad na celý projekt, protože se může objevit až později při testování.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Nedostatečná zpětná vazba - zákazník má omezenou možnost ovlivnit konečnou podobu produktu, jelikož se zapojení uživatele omezuje především na počáteční fázi.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vodopádový model - nevýhody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7184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775846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Vodopádový model se nejlépe hodí pro projekty, kde jsou požadavky stabilní a jasně definované již na počátku.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Je často využíván v oblastech, kde je klíčová důkladná dokumentace a kde nelze očekávat časté změny – například ve vládních projektech nebo v projektech s bezpečnostními požadavky.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Celkově je vodopádový model vhodný pro prostředí, kde je třeba mít pevný plán a kde je riziko změn minimální, ale méně se hodí pro dynamické projekty, kde se požadavky mohou v průběhu času vyvíjet.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vodopádový model - využití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37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775846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Vývoj probíhá v opakovaných cyklech, kdy se postupně přidávají nové funkce.</a:t>
            </a:r>
            <a:endParaRPr lang="cs-CZ" sz="2000" dirty="0"/>
          </a:p>
          <a:p>
            <a:pPr>
              <a:buBlip>
                <a:blip r:embed="rId4"/>
              </a:buBlip>
            </a:pPr>
            <a:r>
              <a:rPr lang="cs-CZ" sz="2400" dirty="0"/>
              <a:t>Kombinuje opakované cykly a postupné rozšiřování softwaru.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Každá iterace zahrnuje plánování, analýzu, návrh, implementaci a testování, čímž vzniká funkční část systému, která se s každým cyklem doplňuje.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Tento přístup umožňuje pružnou reakci na změny, pravidelnou zpětnou vazbu a rychlé odhalování chyb, což je ideální pro projekty s proměnlivými požadavky.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44996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Iterativní a inkrementální model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1263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69678" y="1241749"/>
            <a:ext cx="8775846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Kombinuje iterativní přístup s důrazem na rizika, kde se každá iterace věnuje identifikaci a řízení rizik.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Hlavní charakteristiky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Iterativní cykly - vývoj probíhá v opakovaných cyklech (spirálách), kde každá iterace obsahuje plánování, analýzu, implementaci a hodnocení.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Analýza rizik - na začátku každé spirály se identifikují a hodnotí rizika, což umožňuje přizpůsobit strategii a minimalizovat potenciální problémy.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Plánování a evaluace - na základě analýzy rizik se vytvoří detailní plán pro danou iteraci, po jehož realizaci následuje evaluace výsledků a rozhodnutí o dalším postupu.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Spirálový model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081408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1819</TotalTime>
  <Words>2255</Words>
  <Application>Microsoft Office PowerPoint</Application>
  <PresentationFormat>Předvádění na obrazovce (16:9)</PresentationFormat>
  <Paragraphs>288</Paragraphs>
  <Slides>37</Slides>
  <Notes>35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0" baseType="lpstr">
      <vt:lpstr>Arial</vt:lpstr>
      <vt:lpstr>Calibri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Alexandr Ochonský</dc:creator>
  <cp:lastModifiedBy>Petr Suchánek</cp:lastModifiedBy>
  <cp:revision>137</cp:revision>
  <dcterms:created xsi:type="dcterms:W3CDTF">2016-07-06T15:42:34Z</dcterms:created>
  <dcterms:modified xsi:type="dcterms:W3CDTF">2025-02-24T19:26:29Z</dcterms:modified>
</cp:coreProperties>
</file>