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74" r:id="rId2"/>
    <p:sldId id="345" r:id="rId3"/>
    <p:sldId id="263" r:id="rId4"/>
    <p:sldId id="366" r:id="rId5"/>
    <p:sldId id="346" r:id="rId6"/>
    <p:sldId id="372" r:id="rId7"/>
    <p:sldId id="347" r:id="rId8"/>
    <p:sldId id="348" r:id="rId9"/>
    <p:sldId id="349" r:id="rId10"/>
    <p:sldId id="350" r:id="rId11"/>
    <p:sldId id="351" r:id="rId12"/>
    <p:sldId id="355" r:id="rId13"/>
    <p:sldId id="356" r:id="rId14"/>
    <p:sldId id="368" r:id="rId15"/>
    <p:sldId id="357" r:id="rId16"/>
    <p:sldId id="358" r:id="rId17"/>
    <p:sldId id="359" r:id="rId18"/>
    <p:sldId id="361" r:id="rId19"/>
    <p:sldId id="362" r:id="rId20"/>
    <p:sldId id="360" r:id="rId21"/>
    <p:sldId id="363" r:id="rId22"/>
    <p:sldId id="364" r:id="rId23"/>
    <p:sldId id="373" r:id="rId24"/>
    <p:sldId id="369" r:id="rId25"/>
    <p:sldId id="371" r:id="rId26"/>
    <p:sldId id="370" r:id="rId27"/>
    <p:sldId id="365" r:id="rId28"/>
    <p:sldId id="375" r:id="rId29"/>
    <p:sldId id="344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5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37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7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12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6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0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96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9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2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70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81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94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5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1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799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534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810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822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54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618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5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77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05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3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52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3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9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9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2030.cz/magazin/wp-content/uploads/sites/5/2019/12/PRES_1_Havr%C3%A1nek-PDF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-strategy.ec.europa.eu/cs/policies/blockchain-strategy" TargetMode="External"/><Relationship Id="rId4" Type="http://schemas.openxmlformats.org/officeDocument/2006/relationships/hyperlink" Target="https://www.charliegaming.cz/2022/09/16/circularise-vyuzije-blockchain-pro-udrzitelny-rozvoj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.elementsofai.com/cs/5/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idetem.cz/obecny-uvod-do-umele-inteligence/jak-se-umela-inteligence-uci-strojove-ucen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lblog.pl/cs/2024/07/04/vliv-virtualni-reality-na-environmentalni-udrzitelnost-4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academy.cz/clanky/technologi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Inovace v ICT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kompetencí pro udržitelnou budoucnost na SU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NPO_SU_MSMT-2122/2024-5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AA3AC73-2D56-48F6-BA39-9430C25CD0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9" y="173037"/>
            <a:ext cx="5620385" cy="13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6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Internet věcí (</a:t>
            </a:r>
            <a:r>
              <a:rPr lang="cs-CZ" b="1" dirty="0" err="1">
                <a:solidFill>
                  <a:srgbClr val="000000"/>
                </a:solidFill>
              </a:rPr>
              <a:t>IoT</a:t>
            </a:r>
            <a:r>
              <a:rPr lang="cs-CZ" b="1" dirty="0">
                <a:solidFill>
                  <a:srgbClr val="000000"/>
                </a:solidFill>
              </a:rPr>
              <a:t>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Internet </a:t>
            </a:r>
            <a:r>
              <a:rPr lang="cs-CZ" sz="2200" dirty="0" err="1">
                <a:solidFill>
                  <a:srgbClr val="000000"/>
                </a:solidFill>
              </a:rPr>
              <a:t>of</a:t>
            </a:r>
            <a:r>
              <a:rPr lang="cs-CZ" sz="2200" dirty="0">
                <a:solidFill>
                  <a:srgbClr val="000000"/>
                </a:solidFill>
              </a:rPr>
              <a:t> </a:t>
            </a:r>
            <a:r>
              <a:rPr lang="cs-CZ" sz="2200" dirty="0" err="1">
                <a:solidFill>
                  <a:srgbClr val="000000"/>
                </a:solidFill>
              </a:rPr>
              <a:t>Things</a:t>
            </a:r>
            <a:r>
              <a:rPr lang="cs-CZ" sz="2200" dirty="0">
                <a:solidFill>
                  <a:srgbClr val="000000"/>
                </a:solidFill>
              </a:rPr>
              <a:t> je v informatice označení pro síť fyzických zařízení, vozidel, domácích spotřebičů a dalších zařízení, která jsou vybavena elektronikou, softwarem, senzory, pohyblivými částmi a síťovou konektivitou, která umožňuje těmto zařízením se propojit a vyměňovat si data.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Podporuje udržitelný rozvoj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efektivnějším využíváním zdrojů,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snižováním emisí a odpadu,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optimalizací procesů v různých odvětvích.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0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Internet věcí (</a:t>
            </a:r>
            <a:r>
              <a:rPr lang="cs-CZ" b="1" dirty="0" err="1">
                <a:solidFill>
                  <a:srgbClr val="000000"/>
                </a:solidFill>
              </a:rPr>
              <a:t>IoT</a:t>
            </a:r>
            <a:r>
              <a:rPr lang="cs-CZ" b="1" dirty="0">
                <a:solidFill>
                  <a:srgbClr val="000000"/>
                </a:solidFill>
              </a:rPr>
              <a:t>)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331236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Chytré domácnosti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Nositelné technologie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Chytré město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Chytré parkování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Chytrá zemědělství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Chytrá doprava</a:t>
            </a: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082025B-EEF0-46D4-BFB0-1CC990FDCD77}"/>
              </a:ext>
            </a:extLst>
          </p:cNvPr>
          <p:cNvSpPr txBox="1">
            <a:spLocks/>
          </p:cNvSpPr>
          <p:nvPr/>
        </p:nvSpPr>
        <p:spPr>
          <a:xfrm>
            <a:off x="3851920" y="915566"/>
            <a:ext cx="439248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Chytrá energie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Zdravotnictví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Chytrá výroba (Průmysl 4.0)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Chytré budovy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Chytrá logistika a skladování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Chytré odpadové hospodářství</a:t>
            </a: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B596DC-5462-4421-BF34-F59F30B71356}"/>
              </a:ext>
            </a:extLst>
          </p:cNvPr>
          <p:cNvSpPr txBox="1"/>
          <p:nvPr/>
        </p:nvSpPr>
        <p:spPr>
          <a:xfrm>
            <a:off x="432048" y="3651870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!!!Pro každou výše uvedenou oblast vyhledejte a uveďte konkrétní příklady!!! </a:t>
            </a:r>
          </a:p>
        </p:txBody>
      </p:sp>
    </p:spTree>
    <p:extLst>
      <p:ext uri="{BB962C8B-B14F-4D97-AF65-F5344CB8AC3E}">
        <p14:creationId xmlns:p14="http://schemas.microsoft.com/office/powerpoint/2010/main" val="402141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Blockchain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Speciální druh distribuované decentralizované databáze uchovávající neustále se rozšiřující počet záznamů, které jsou chráněny proti neoprávněnému zásahu jak z vnější strany, tak i ze strany samotných uzlů peer-to-peer sítě.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Blockchain je navržen tak, aby byl bezpečný, transparentní a odolný proti manipulaci.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Blockchain přispívá k udržitelnému rozvoji tím, že poskytuje nástroje pro transparentnější, efektivnější a důvěryhodnější správu dat a zdrojů.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95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Blockchain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381642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0000"/>
                </a:solidFill>
              </a:rPr>
              <a:t>Transparentnost v dodavatelských řetězcích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Podpora obnovitelných energií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Boj proti nelegální těžbě a odlesňování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Podpora finanční inkluze a </a:t>
            </a:r>
            <a:r>
              <a:rPr lang="cs-CZ" sz="2000" dirty="0" err="1">
                <a:solidFill>
                  <a:srgbClr val="000000"/>
                </a:solidFill>
              </a:rPr>
              <a:t>mikrofinancování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Monitorování a kompenzace uhlíkové stopy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CC010A-5074-40B0-BA0F-16444ABEFE84}"/>
              </a:ext>
            </a:extLst>
          </p:cNvPr>
          <p:cNvSpPr txBox="1">
            <a:spLocks/>
          </p:cNvSpPr>
          <p:nvPr/>
        </p:nvSpPr>
        <p:spPr>
          <a:xfrm>
            <a:off x="4211960" y="915566"/>
            <a:ext cx="453650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0000"/>
                </a:solidFill>
              </a:rPr>
              <a:t>Vylepšené řízení odpadu a recyklace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Zajištění bezpečnosti a transparentnosti humanitární pomoci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Digitální identita pro nezajištěné populace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Podpora udržitelného zemědělství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Transparentnost v komunitních projektech a financování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567C1D-1C1A-4601-A63F-A457FA9CDAD1}"/>
              </a:ext>
            </a:extLst>
          </p:cNvPr>
          <p:cNvSpPr txBox="1"/>
          <p:nvPr/>
        </p:nvSpPr>
        <p:spPr>
          <a:xfrm>
            <a:off x="418560" y="3939902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!!!Pro každou výše uvedenou oblast vyhledejte a uveďte konkrétní příklady!!! </a:t>
            </a:r>
          </a:p>
        </p:txBody>
      </p:sp>
    </p:spTree>
    <p:extLst>
      <p:ext uri="{BB962C8B-B14F-4D97-AF65-F5344CB8AC3E}">
        <p14:creationId xmlns:p14="http://schemas.microsoft.com/office/powerpoint/2010/main" val="181912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Blockchain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0000"/>
                </a:solidFill>
              </a:rPr>
              <a:t>Nové digitální technologie: potenciál pro udržitelný rozvoj</a:t>
            </a:r>
            <a:endParaRPr lang="cs-CZ" sz="2000" dirty="0">
              <a:solidFill>
                <a:srgbClr val="000000"/>
              </a:solidFill>
              <a:hlinkClick r:id="rId3"/>
            </a:endParaRP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3"/>
              </a:rPr>
              <a:t>https://www.cr2030.cz/magazin/wp-content/uploads/sites/5/2019/12/PRES_1_Havr%C3%A1nek-PDF.pdf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Velké koncerny začínají využívat možnosti blockchainu</a:t>
            </a: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4"/>
              </a:rPr>
              <a:t>https://www.charliegaming.cz/2022/09/16/circularise-vyuzije-blockchain-pro-udrzitelny-rozvoj/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Blockchain strategie</a:t>
            </a:r>
          </a:p>
          <a:p>
            <a:pPr lvl="1"/>
            <a:r>
              <a:rPr lang="cs-CZ" sz="1600" dirty="0">
                <a:solidFill>
                  <a:srgbClr val="000000"/>
                </a:solidFill>
                <a:hlinkClick r:id="rId5"/>
              </a:rPr>
              <a:t>https://digital-strategy.ec.europa.eu/cs/policies/blockchain-strategy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54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Umělá inteligence (AI)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Umělá inteligence - Artificial </a:t>
            </a:r>
            <a:r>
              <a:rPr lang="cs-CZ" sz="2200" dirty="0" err="1">
                <a:solidFill>
                  <a:srgbClr val="000000"/>
                </a:solidFill>
              </a:rPr>
              <a:t>intelligece</a:t>
            </a:r>
            <a:r>
              <a:rPr lang="cs-CZ" sz="2200" dirty="0">
                <a:solidFill>
                  <a:srgbClr val="000000"/>
                </a:solidFill>
              </a:rPr>
              <a:t> (AI) - je schopnost strojů napodobovat lidské schopnosti, jako je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uvažování,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učení se,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plánování,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kreativita.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Umožňuje technickým systémům reagovat na vněmy z jejich prostředí, řešit problémy a dosahovat určitých cílů.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Systémy umělé inteligence jsou schopné pracovat samostatně a také měnit a přizpůsobovat své jednání na základě vyhodnocení efektů předchozích akcí.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*https://www.europarl.europa.eu/topics/cs/article/20200827STO85804/umela-inteligence-definice-a-vyuziti</a:t>
            </a:r>
          </a:p>
        </p:txBody>
      </p:sp>
    </p:spTree>
    <p:extLst>
      <p:ext uri="{BB962C8B-B14F-4D97-AF65-F5344CB8AC3E}">
        <p14:creationId xmlns:p14="http://schemas.microsoft.com/office/powerpoint/2010/main" val="129614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Strojové učení (ML)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23528" y="915566"/>
            <a:ext cx="44644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Strojové učení – </a:t>
            </a:r>
            <a:r>
              <a:rPr lang="cs-CZ" sz="2200" dirty="0" err="1">
                <a:solidFill>
                  <a:srgbClr val="000000"/>
                </a:solidFill>
              </a:rPr>
              <a:t>Machine</a:t>
            </a:r>
            <a:r>
              <a:rPr lang="cs-CZ" sz="2200" dirty="0">
                <a:solidFill>
                  <a:srgbClr val="000000"/>
                </a:solidFill>
              </a:rPr>
              <a:t> learning (ML) - obor, který se zabývá pochopením a vytvářením metod, které využívají zpracování dat ke zlepšení provádění určitých úkolů – učení se.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Strojové učení je podoblastí umělé inteligence, která se zaměřuje na vývoj algoritmů a modelů, umožňujících počítačům “učit se” z dat.</a:t>
            </a: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*https://www.europarl.europa.eu/topics/cs/article/20200827STO85804/umela-inteligence-definice-a-vyuziti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C3058A-0B37-4CCF-A625-A24AECDF8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99" y="1491630"/>
            <a:ext cx="4032448" cy="26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Neuronová síť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56084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Neuronová síť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biologická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umělá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Sestává z velkého množství prostých jednotek, neuronů, které vzájemně přijímají a vysílají signály.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hlinkClick r:id="rId3"/>
              </a:rPr>
              <a:t>https://course.elementsofai.com/cs/5/1</a:t>
            </a:r>
            <a:endParaRPr lang="cs-CZ" sz="1000" dirty="0">
              <a:solidFill>
                <a:srgbClr val="000000"/>
              </a:solidFill>
            </a:endParaRPr>
          </a:p>
          <a:p>
            <a:r>
              <a:rPr lang="cs-CZ" sz="1000" dirty="0">
                <a:solidFill>
                  <a:srgbClr val="000000"/>
                </a:solidFill>
              </a:rPr>
              <a:t>https://www.mlcollege.com/ulohy-umele-inteligence/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796442F-AE14-4D32-A7F3-976F91FA4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66071"/>
            <a:ext cx="3999876" cy="19156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A00E76B-43F4-4FF2-A39E-EA03796CD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31790"/>
            <a:ext cx="424275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Neuron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439248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Každý neuron přijímá signál z několika jiných neuronů, signály zpracuje a výsledek posílá dál do napojených neuronů. Signálem putujícím mezi dvěma neurony je jedno reálné číslo. Jednotlivé neurony počítají vážený součet vstupů upravený nelineární aktivační funkcí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* https://www.umimeinformatiku.cz/cviceni-neuronove-site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954393-51AE-4F39-935C-B072BA53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7908"/>
            <a:ext cx="3211945" cy="2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Hluboké učení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Hluboké učení je typ strojového učení, který využívá umělé neurální sítě k tomu, aby se digitální systémy mohly učit a rozhodovat na základě nestrukturovaných a neoznačených dat.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Obecně lze říci, že strojové učení trénuje systémy umělé inteligence tak, aby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se učily na základě získaných zkušeností s daty,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rozpoznávaly vzory,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vydávaly doporučení,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přizpůsobovaly se.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* https://azure.microsoft.com/cs-cz/resources/cloud-computing-dictionary/what-is-deep-learning</a:t>
            </a:r>
          </a:p>
        </p:txBody>
      </p:sp>
    </p:spTree>
    <p:extLst>
      <p:ext uri="{BB962C8B-B14F-4D97-AF65-F5344CB8AC3E}">
        <p14:creationId xmlns:p14="http://schemas.microsoft.com/office/powerpoint/2010/main" val="144550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Druh rozvoje, který se zároveň snaží odstranit nebo zmírnit negativní projevy dosavadního způsobu vývoje lidské společnosti.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Způsob rozvoje lidské společnosti uvádějící v soulad hospodářský a společenský pokrok a životní prostředí.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Ekonomický rozvoj neničící základnu přírodních zdrojů ani životní prostředí.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Rovnováha mezi třemi základními oblastmi našeho života: ekonomikou, sociálními aspekty a životním prostředím.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Rovnováha mezi zeměmi, různými společenskými skupinami, dneškem a budoucností apod.</a:t>
            </a:r>
          </a:p>
          <a:p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06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AI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ML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hlinkClick r:id="rId3"/>
              </a:rPr>
              <a:t>https://aidetem.cz/obecny-uvod-do-umele-inteligence/jak-se-umela-inteligence-uci-strojove-uceni/</a:t>
            </a:r>
            <a:endParaRPr lang="cs-CZ" sz="1000" dirty="0">
              <a:solidFill>
                <a:srgbClr val="000000"/>
              </a:solidFill>
            </a:endParaRPr>
          </a:p>
          <a:p>
            <a:r>
              <a:rPr lang="cs-CZ" sz="1000" dirty="0">
                <a:solidFill>
                  <a:srgbClr val="000000"/>
                </a:solidFill>
              </a:rPr>
              <a:t>https://www.rascasone.com/cs/blog/strojove-uceni-ml-metody-klasifikace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D67B8D-0DB4-4382-9E16-6CDD2993E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4" y="1167594"/>
            <a:ext cx="8571631" cy="9913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62AD44-15A1-4BB9-94BB-D7247BB95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0" y="2654715"/>
            <a:ext cx="6798278" cy="17055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83C31D-4D06-4ADB-B2D4-D32BDED40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93" y="2641919"/>
            <a:ext cx="1894573" cy="1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1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AI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ML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417646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rgbClr val="000000"/>
                </a:solidFill>
              </a:rPr>
              <a:t>Optimalizace zemědělství a potravinové výroby</a:t>
            </a:r>
          </a:p>
          <a:p>
            <a:r>
              <a:rPr lang="cs-CZ" sz="2200" dirty="0">
                <a:solidFill>
                  <a:srgbClr val="000000"/>
                </a:solidFill>
              </a:rPr>
              <a:t>Inteligentní energetické systémy</a:t>
            </a:r>
          </a:p>
          <a:p>
            <a:r>
              <a:rPr lang="cs-CZ" sz="2200" dirty="0">
                <a:solidFill>
                  <a:srgbClr val="000000"/>
                </a:solidFill>
              </a:rPr>
              <a:t>Monitorování a ochrana životního prostředí</a:t>
            </a:r>
          </a:p>
          <a:p>
            <a:r>
              <a:rPr lang="cs-CZ" sz="2200" dirty="0">
                <a:solidFill>
                  <a:srgbClr val="000000"/>
                </a:solidFill>
              </a:rPr>
              <a:t>Udržitelné městské plánování a doprava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68887E3-D7F7-45AA-9856-72B55E3B3A3C}"/>
              </a:ext>
            </a:extLst>
          </p:cNvPr>
          <p:cNvSpPr txBox="1">
            <a:spLocks/>
          </p:cNvSpPr>
          <p:nvPr/>
        </p:nvSpPr>
        <p:spPr>
          <a:xfrm>
            <a:off x="4644008" y="915566"/>
            <a:ext cx="439248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rgbClr val="000000"/>
                </a:solidFill>
              </a:rPr>
              <a:t>Recyklace a management odpadu</a:t>
            </a:r>
          </a:p>
          <a:p>
            <a:r>
              <a:rPr lang="cs-CZ" sz="2200" dirty="0">
                <a:solidFill>
                  <a:srgbClr val="000000"/>
                </a:solidFill>
              </a:rPr>
              <a:t>Predikce a zvládání přírodních katastrof</a:t>
            </a:r>
          </a:p>
          <a:p>
            <a:r>
              <a:rPr lang="cs-CZ" sz="2200" dirty="0">
                <a:solidFill>
                  <a:srgbClr val="000000"/>
                </a:solidFill>
              </a:rPr>
              <a:t>Optimalizace vodních zdrojů</a:t>
            </a:r>
          </a:p>
          <a:p>
            <a:r>
              <a:rPr lang="cs-CZ" sz="2200" dirty="0">
                <a:solidFill>
                  <a:srgbClr val="000000"/>
                </a:solidFill>
              </a:rPr>
              <a:t>Podpora oběhového hospodářství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A3EA0CC-A88D-4BC0-B9A6-E7D76A85F1DA}"/>
              </a:ext>
            </a:extLst>
          </p:cNvPr>
          <p:cNvSpPr txBox="1"/>
          <p:nvPr/>
        </p:nvSpPr>
        <p:spPr>
          <a:xfrm>
            <a:off x="557808" y="3737616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!!!Pro každou výše uvedenou oblast vyhledejte a uveďte konkrétní příklady!!! </a:t>
            </a:r>
          </a:p>
        </p:txBody>
      </p:sp>
    </p:spTree>
    <p:extLst>
      <p:ext uri="{BB962C8B-B14F-4D97-AF65-F5344CB8AC3E}">
        <p14:creationId xmlns:p14="http://schemas.microsoft.com/office/powerpoint/2010/main" val="268158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32848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Virtuální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Rozšířená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https://cs.wikipedia.org/wiki/Virtu%C3%A1ln%C3%AD_realita</a:t>
            </a:r>
          </a:p>
          <a:p>
            <a:r>
              <a:rPr lang="cs-CZ" sz="900" dirty="0">
                <a:solidFill>
                  <a:srgbClr val="000000"/>
                </a:solidFill>
              </a:rPr>
              <a:t>https://www.ishn.com/articles/113722-immersive-virtual-reality-programs-offer-new-hires-experience-based-training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6E587E5-672B-4B1C-80A1-F90DBE4F16A6}"/>
              </a:ext>
            </a:extLst>
          </p:cNvPr>
          <p:cNvSpPr txBox="1">
            <a:spLocks/>
          </p:cNvSpPr>
          <p:nvPr/>
        </p:nvSpPr>
        <p:spPr>
          <a:xfrm>
            <a:off x="547936" y="1067966"/>
            <a:ext cx="445611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Technologie umožňující uživateli ocitnout se v simulovaném prostředí, ideálně doprovázené jeho interakcí s ním.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Technologie virtuální reality vytvářejí iluzi skutečného světa (např. při výcviku boje, pilotování, lékařství), nebo fiktivního světa počítačových her.</a:t>
            </a:r>
          </a:p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53698D-84E1-4C79-AE73-9F2AB036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32"/>
            <a:ext cx="3862752" cy="21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32848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Virtuální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Rozšířená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BD4E1-907B-4777-AF18-69D7D363C5B7}"/>
              </a:ext>
            </a:extLst>
          </p:cNvPr>
          <p:cNvSpPr txBox="1"/>
          <p:nvPr/>
        </p:nvSpPr>
        <p:spPr>
          <a:xfrm>
            <a:off x="251520" y="473199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https://lfgm.fsv.cvut.cz/vr_ar.html</a:t>
            </a:r>
          </a:p>
          <a:p>
            <a:r>
              <a:rPr lang="cs-CZ" sz="900" dirty="0">
                <a:solidFill>
                  <a:srgbClr val="000000"/>
                </a:solidFill>
              </a:rPr>
              <a:t>https://tastyair.cz/rozsirena-realita-na-miru/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6E587E5-672B-4B1C-80A1-F90DBE4F16A6}"/>
              </a:ext>
            </a:extLst>
          </p:cNvPr>
          <p:cNvSpPr txBox="1">
            <a:spLocks/>
          </p:cNvSpPr>
          <p:nvPr/>
        </p:nvSpPr>
        <p:spPr>
          <a:xfrm>
            <a:off x="547936" y="1067966"/>
            <a:ext cx="73364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Rozšířená realita nebo také „</a:t>
            </a:r>
            <a:r>
              <a:rPr lang="cs-CZ" sz="2200" dirty="0" err="1">
                <a:solidFill>
                  <a:srgbClr val="000000"/>
                </a:solidFill>
              </a:rPr>
              <a:t>augmentovaná</a:t>
            </a:r>
            <a:r>
              <a:rPr lang="cs-CZ" sz="2200" dirty="0">
                <a:solidFill>
                  <a:srgbClr val="000000"/>
                </a:solidFill>
              </a:rPr>
              <a:t> realita” je označení pro vizuální dosazení digitálního objektu do reality za pomocí 3D skenů okolního prostředí.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Rozšířená realita nabízí unikátní způsob, jak prezentovat produkty, oživit prohlídku hradů a muzeí nebo zefektivnit školení ve firmě či výuku ve škole.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Uplatnění nachází rovněž v marketingu, logistice, medicíně, vojenství, umění, architektuře a dalších oborech.</a:t>
            </a:r>
          </a:p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6E587E5-672B-4B1C-80A1-F90DBE4F16A6}"/>
              </a:ext>
            </a:extLst>
          </p:cNvPr>
          <p:cNvSpPr txBox="1">
            <a:spLocks/>
          </p:cNvSpPr>
          <p:nvPr/>
        </p:nvSpPr>
        <p:spPr>
          <a:xfrm>
            <a:off x="5479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Vzdělávání a zvyšování povědomí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možný nástroj pro vzdělávání a zvýšení povědomí o environmentálních otázkách, jako je změna klimatu, znečištění nebo ochrana biodiverzity apod.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Plánování a urbanismus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využití například v městském a regionálním plánování pro simulaci a vizualizaci různých návrhů a opatření pro udržitelný rozvoj (Udržitelné městské plánování, předcházení katastrofám, atd.).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Trénink a školení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VR poskytuje realistické prostředí pro školení a trénink v různých průmyslových sektorech s ohledem na udržitelnost.</a:t>
            </a:r>
          </a:p>
        </p:txBody>
      </p:sp>
      <p:sp>
        <p:nvSpPr>
          <p:cNvPr id="11" name="Nadpis 5">
            <a:extLst>
              <a:ext uri="{FF2B5EF4-FFF2-40B4-BE49-F238E27FC236}">
                <a16:creationId xmlns:a16="http://schemas.microsoft.com/office/drawing/2014/main" id="{EB0D1494-D731-4989-A7DF-09AD2ADD2071}"/>
              </a:ext>
            </a:extLst>
          </p:cNvPr>
          <p:cNvSpPr txBox="1">
            <a:spLocks/>
          </p:cNvSpPr>
          <p:nvPr/>
        </p:nvSpPr>
        <p:spPr>
          <a:xfrm>
            <a:off x="395536" y="195486"/>
            <a:ext cx="7632848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solidFill>
                  <a:srgbClr val="000000"/>
                </a:solidFill>
              </a:rPr>
              <a:t>Virtuální realita </a:t>
            </a:r>
            <a:r>
              <a:rPr lang="en-GB" b="1">
                <a:solidFill>
                  <a:srgbClr val="000000"/>
                </a:solidFill>
              </a:rPr>
              <a:t>&amp;</a:t>
            </a:r>
            <a:r>
              <a:rPr lang="cs-CZ" b="1">
                <a:solidFill>
                  <a:srgbClr val="000000"/>
                </a:solidFill>
              </a:rPr>
              <a:t> Rozšířená realita </a:t>
            </a:r>
            <a:r>
              <a:rPr lang="en-GB" b="1">
                <a:solidFill>
                  <a:srgbClr val="000000"/>
                </a:solidFill>
              </a:rPr>
              <a:t>&amp;</a:t>
            </a:r>
            <a:r>
              <a:rPr lang="cs-CZ" b="1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0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6E587E5-672B-4B1C-80A1-F90DBE4F16A6}"/>
              </a:ext>
            </a:extLst>
          </p:cNvPr>
          <p:cNvSpPr txBox="1">
            <a:spLocks/>
          </p:cNvSpPr>
          <p:nvPr/>
        </p:nvSpPr>
        <p:spPr>
          <a:xfrm>
            <a:off x="5479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rgbClr val="000000"/>
                </a:solidFill>
              </a:rPr>
              <a:t>Participativní rozhodování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VR realita může být využita k zapojení občanů do rozhodování o environmentálních otázkách (virtuální fóra a simulace, participativní plánování).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Vývoj a testování produktů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vývoj udržitelných produktů a technologií (prototypování, virtuální testování).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Ochrana přírody a biodiverzity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pomoc při monitorování a ochraně přírodních rezervací a druhů (monitorování a výzkum, virtuální parky).</a:t>
            </a: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9" name="Nadpis 5">
            <a:extLst>
              <a:ext uri="{FF2B5EF4-FFF2-40B4-BE49-F238E27FC236}">
                <a16:creationId xmlns:a16="http://schemas.microsoft.com/office/drawing/2014/main" id="{9D8D6FDF-8969-4176-8F5B-CDC8973D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632848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Virtuální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Rozšířená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9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6E587E5-672B-4B1C-80A1-F90DBE4F16A6}"/>
              </a:ext>
            </a:extLst>
          </p:cNvPr>
          <p:cNvSpPr txBox="1">
            <a:spLocks/>
          </p:cNvSpPr>
          <p:nvPr/>
        </p:nvSpPr>
        <p:spPr>
          <a:xfrm>
            <a:off x="547936" y="10679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Vliv virtuální reality na environmentální udržitelnost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  <a:hlinkClick r:id="rId3"/>
              </a:rPr>
              <a:t>https://elblog.pl/cs/2024/07/04/vliv-virtualni-reality-na-environmentalni-udrzitelnost-4/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11" name="Nadpis 5">
            <a:extLst>
              <a:ext uri="{FF2B5EF4-FFF2-40B4-BE49-F238E27FC236}">
                <a16:creationId xmlns:a16="http://schemas.microsoft.com/office/drawing/2014/main" id="{0E112C03-5B0F-47F9-BB29-D2E8BE13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632848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Virtuální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Rozšířená realita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6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Digitální firma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Firma, která využívá digitální technologie a data jako klíčové nástroje pro řízení a rozvoj svého podnikání.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Firma je schopná efektivně integrovat digitální technologie do svých klíčových procesů, produktů, služeb a interakcí se zákazníky, což jí umožňuje zlepšit provozní efektivitu, inovovat a lépe reagovat na potřeby trhu.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7D73116-7696-4AEB-A595-AF79577F17B3}"/>
              </a:ext>
            </a:extLst>
          </p:cNvPr>
          <p:cNvSpPr txBox="1">
            <a:spLocks/>
          </p:cNvSpPr>
          <p:nvPr/>
        </p:nvSpPr>
        <p:spPr>
          <a:xfrm>
            <a:off x="755576" y="3147814"/>
            <a:ext cx="360040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>
                <a:solidFill>
                  <a:srgbClr val="000000"/>
                </a:solidFill>
              </a:rPr>
              <a:t>Digitalizace procesů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Využívání dat a analýz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Inovativní digitální produkty a služby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8F4B47D-F621-44C5-8D98-CB8D5BBCE7A2}"/>
              </a:ext>
            </a:extLst>
          </p:cNvPr>
          <p:cNvSpPr txBox="1">
            <a:spLocks/>
          </p:cNvSpPr>
          <p:nvPr/>
        </p:nvSpPr>
        <p:spPr>
          <a:xfrm>
            <a:off x="4427984" y="3147814"/>
            <a:ext cx="44644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>
                <a:solidFill>
                  <a:srgbClr val="000000"/>
                </a:solidFill>
              </a:rPr>
              <a:t>Flexibilní a agilní organizace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Digitální zákaznická zkušenost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Využití cloudových technologií</a:t>
            </a:r>
          </a:p>
          <a:p>
            <a:pPr algn="just"/>
            <a:r>
              <a:rPr lang="cs-CZ" sz="1800" dirty="0">
                <a:solidFill>
                  <a:srgbClr val="000000"/>
                </a:solidFill>
              </a:rPr>
              <a:t>Integrace digitálních technologií do obchodního modelu </a:t>
            </a:r>
          </a:p>
        </p:txBody>
      </p:sp>
    </p:spTree>
    <p:extLst>
      <p:ext uri="{BB962C8B-B14F-4D97-AF65-F5344CB8AC3E}">
        <p14:creationId xmlns:p14="http://schemas.microsoft.com/office/powerpoint/2010/main" val="398954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Digitální firma </a:t>
            </a:r>
            <a:r>
              <a:rPr lang="en-GB" b="1" dirty="0">
                <a:solidFill>
                  <a:srgbClr val="000000"/>
                </a:solidFill>
              </a:rPr>
              <a:t>&amp;</a:t>
            </a:r>
            <a:r>
              <a:rPr lang="cs-CZ" b="1" dirty="0">
                <a:solidFill>
                  <a:srgbClr val="000000"/>
                </a:solidFill>
              </a:rPr>
              <a:t> 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100" dirty="0">
                <a:solidFill>
                  <a:srgbClr val="000000"/>
                </a:solidFill>
              </a:rPr>
              <a:t>Efektivita zdrojů a snížení odpadu</a:t>
            </a: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Podpora cirkulární ekonomiky</a:t>
            </a:r>
            <a:endParaRPr lang="pl-PL" sz="2100" dirty="0">
              <a:solidFill>
                <a:srgbClr val="000000"/>
              </a:solidFill>
            </a:endParaRP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Snížení emisí CO2 díky </a:t>
            </a:r>
            <a:r>
              <a:rPr lang="cs-CZ" sz="2100" dirty="0" err="1">
                <a:solidFill>
                  <a:srgbClr val="000000"/>
                </a:solidFill>
              </a:rPr>
              <a:t>remote</a:t>
            </a:r>
            <a:r>
              <a:rPr lang="cs-CZ" sz="2100" dirty="0">
                <a:solidFill>
                  <a:srgbClr val="000000"/>
                </a:solidFill>
              </a:rPr>
              <a:t> pracovnímu modelu</a:t>
            </a:r>
            <a:endParaRPr lang="pl-PL" sz="2100" dirty="0">
              <a:solidFill>
                <a:srgbClr val="000000"/>
              </a:solidFill>
            </a:endParaRP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Inovace v oblasti udržitelné mobility</a:t>
            </a:r>
            <a:endParaRPr lang="pl-PL" sz="2100" dirty="0">
              <a:solidFill>
                <a:srgbClr val="000000"/>
              </a:solidFill>
            </a:endParaRP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Zelené technologie a digitalizace energetických systémů</a:t>
            </a:r>
            <a:endParaRPr lang="pl-PL" sz="2100" dirty="0">
              <a:solidFill>
                <a:srgbClr val="000000"/>
              </a:solidFill>
            </a:endParaRP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Transparentnost a sledování environmentálních dopadů</a:t>
            </a:r>
            <a:endParaRPr lang="pl-PL" sz="2100" dirty="0">
              <a:solidFill>
                <a:srgbClr val="000000"/>
              </a:solidFill>
            </a:endParaRP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Digitální platformy pro ekologické produkty a služby</a:t>
            </a:r>
          </a:p>
          <a:p>
            <a:pPr algn="just"/>
            <a:r>
              <a:rPr lang="cs-CZ" sz="2100" dirty="0">
                <a:solidFill>
                  <a:srgbClr val="000000"/>
                </a:solidFill>
              </a:rPr>
              <a:t>Využití umělé inteligence pro optimalizaci ekologických procesů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97A8FE0-755B-4DA6-82F5-B127DF15946F}"/>
              </a:ext>
            </a:extLst>
          </p:cNvPr>
          <p:cNvSpPr txBox="1">
            <a:spLocks/>
          </p:cNvSpPr>
          <p:nvPr/>
        </p:nvSpPr>
        <p:spPr>
          <a:xfrm>
            <a:off x="539552" y="4011910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Pro všechny oblasti uveďte konkrétní příklady.</a:t>
            </a:r>
          </a:p>
        </p:txBody>
      </p:sp>
    </p:spTree>
    <p:extLst>
      <p:ext uri="{BB962C8B-B14F-4D97-AF65-F5344CB8AC3E}">
        <p14:creationId xmlns:p14="http://schemas.microsoft.com/office/powerpoint/2010/main" val="373388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331640" y="1923678"/>
            <a:ext cx="6408712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b="1" dirty="0">
                <a:solidFill>
                  <a:srgbClr val="FF0000"/>
                </a:solidFill>
              </a:rPr>
              <a:t>Dotazy? Náměty? Zkušenosti? Nápady? …</a:t>
            </a:r>
          </a:p>
          <a:p>
            <a:pPr algn="just"/>
            <a:endParaRPr lang="cs-CZ" sz="2400" dirty="0">
              <a:solidFill>
                <a:srgbClr val="000000"/>
              </a:solidFill>
            </a:endParaRPr>
          </a:p>
          <a:p>
            <a:pPr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0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Udržitelný rozvoj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32ABF3-E730-4BC7-95D6-63D5AB03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7611"/>
            <a:ext cx="4664626" cy="3867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2CEE3E-DA22-44FF-9AFA-888AF2C672EB}"/>
              </a:ext>
            </a:extLst>
          </p:cNvPr>
          <p:cNvSpPr txBox="1"/>
          <p:nvPr/>
        </p:nvSpPr>
        <p:spPr>
          <a:xfrm>
            <a:off x="251520" y="473199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*https://www.mbk.cz/podpora-firem/udrzitelnost</a:t>
            </a:r>
          </a:p>
          <a:p>
            <a:r>
              <a:rPr lang="cs-CZ" sz="900" dirty="0">
                <a:solidFill>
                  <a:srgbClr val="000000"/>
                </a:solidFill>
              </a:rPr>
              <a:t>*https://www.isoplus.cz/zivotni-prostredi/udrzitelny-rozvoj.html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1DBB67-26BD-4920-A5AA-D06C129C8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41" y="1635646"/>
            <a:ext cx="3966869" cy="23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Technologie pro udržitelné podnikání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316835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Internet věcí (</a:t>
            </a:r>
            <a:r>
              <a:rPr lang="cs-CZ" sz="2200" dirty="0" err="1">
                <a:solidFill>
                  <a:srgbClr val="000000"/>
                </a:solidFill>
              </a:rPr>
              <a:t>IoT</a:t>
            </a:r>
            <a:r>
              <a:rPr lang="cs-CZ" sz="2200" dirty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Umělá inteligence (AI) a strojové učení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Blockchain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Digitální platformy pro sdílení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Telematika</a:t>
            </a:r>
          </a:p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9DB7988-83A3-4553-BBEC-9E1B70BB9E07}"/>
              </a:ext>
            </a:extLst>
          </p:cNvPr>
          <p:cNvSpPr txBox="1">
            <a:spLocks/>
          </p:cNvSpPr>
          <p:nvPr/>
        </p:nvSpPr>
        <p:spPr>
          <a:xfrm>
            <a:off x="4067944" y="915566"/>
            <a:ext cx="381642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Cloud </a:t>
            </a:r>
            <a:r>
              <a:rPr lang="cs-CZ" sz="2200" dirty="0" err="1">
                <a:solidFill>
                  <a:srgbClr val="000000"/>
                </a:solidFill>
              </a:rPr>
              <a:t>computing</a:t>
            </a:r>
            <a:endParaRPr lang="cs-CZ" sz="2200" dirty="0">
              <a:solidFill>
                <a:srgbClr val="000000"/>
              </a:solidFill>
            </a:endParaRP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E-learningové platformy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Geografické informační systémy (GIS)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Smart </a:t>
            </a:r>
            <a:r>
              <a:rPr lang="cs-CZ" sz="2200" dirty="0" err="1">
                <a:solidFill>
                  <a:srgbClr val="000000"/>
                </a:solidFill>
              </a:rPr>
              <a:t>grids</a:t>
            </a:r>
            <a:r>
              <a:rPr lang="cs-CZ" sz="2200" dirty="0">
                <a:solidFill>
                  <a:srgbClr val="000000"/>
                </a:solidFill>
              </a:rPr>
              <a:t> (chytré sítě)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Mobilní aplikace pro environmentální vědomí</a:t>
            </a:r>
          </a:p>
          <a:p>
            <a:pPr algn="just"/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768752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Udržitelné informační a komunikační technologie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Udržitelné informační technologie: Propojení technologie a ekologie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  <a:hlinkClick r:id="rId3"/>
              </a:rPr>
              <a:t>https://orangeacademy.cz/clanky/technologie/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097833-F2A4-41CF-AA55-05E6DF67AEE2}"/>
              </a:ext>
            </a:extLst>
          </p:cNvPr>
          <p:cNvSpPr txBox="1"/>
          <p:nvPr/>
        </p:nvSpPr>
        <p:spPr>
          <a:xfrm>
            <a:off x="251520" y="4731990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https://www.techtarget.com/searchcio/definition/green-IT-green-information-technology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33BCE13C-D31D-4ED4-9A46-22DCCAE0C0BF}"/>
              </a:ext>
            </a:extLst>
          </p:cNvPr>
          <p:cNvGrpSpPr/>
          <p:nvPr/>
        </p:nvGrpSpPr>
        <p:grpSpPr>
          <a:xfrm>
            <a:off x="179512" y="2041008"/>
            <a:ext cx="8799656" cy="2191926"/>
            <a:chOff x="179512" y="2041008"/>
            <a:chExt cx="8799656" cy="2191926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6C0F7415-2720-405E-98CE-BE9ED890C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41008"/>
              <a:ext cx="8738392" cy="1826886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2ECB2CCF-325F-4FD9-A6FC-FFAC796421A9}"/>
                </a:ext>
              </a:extLst>
            </p:cNvPr>
            <p:cNvSpPr txBox="1"/>
            <p:nvPr/>
          </p:nvSpPr>
          <p:spPr>
            <a:xfrm>
              <a:off x="179512" y="3031207"/>
              <a:ext cx="124553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Snížení množství odpadů a emisí a přispění ke zdravější planetě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0016704D-68D8-4925-B0B1-418577E4BCD3}"/>
                </a:ext>
              </a:extLst>
            </p:cNvPr>
            <p:cNvSpPr txBox="1"/>
            <p:nvPr/>
          </p:nvSpPr>
          <p:spPr>
            <a:xfrm>
              <a:off x="1576328" y="3032605"/>
              <a:ext cx="141149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Podpora používání energeticky účinných technologií, které mohou ušetřit peníze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97C588E-385E-4E0B-9482-7A36C03B80E9}"/>
                </a:ext>
              </a:extLst>
            </p:cNvPr>
            <p:cNvSpPr txBox="1"/>
            <p:nvPr/>
          </p:nvSpPr>
          <p:spPr>
            <a:xfrm>
              <a:off x="3088496" y="3157935"/>
              <a:ext cx="141149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Soulad se zákony a předpisy</a:t>
              </a:r>
            </a:p>
            <a:p>
              <a:pPr algn="ctr"/>
              <a:endParaRPr lang="cs-CZ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D61C347A-5A87-48D2-B5B8-E7F4173F8B22}"/>
                </a:ext>
              </a:extLst>
            </p:cNvPr>
            <p:cNvSpPr txBox="1"/>
            <p:nvPr/>
          </p:nvSpPr>
          <p:spPr>
            <a:xfrm>
              <a:off x="4572000" y="3157934"/>
              <a:ext cx="141149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Zlepšení vnímání značky u zákazníků a partnerů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EFB67AB5-A4D9-4585-BB44-511C93B9493E}"/>
                </a:ext>
              </a:extLst>
            </p:cNvPr>
            <p:cNvSpPr txBox="1"/>
            <p:nvPr/>
          </p:nvSpPr>
          <p:spPr>
            <a:xfrm>
              <a:off x="6156176" y="3147814"/>
              <a:ext cx="12961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Pomoc při získání a udržení zaměstnanců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FFDCF80F-0D95-44C4-B208-829DA0662258}"/>
                </a:ext>
              </a:extLst>
            </p:cNvPr>
            <p:cNvSpPr txBox="1"/>
            <p:nvPr/>
          </p:nvSpPr>
          <p:spPr>
            <a:xfrm>
              <a:off x="7567672" y="3127716"/>
              <a:ext cx="14114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Podněcují inovativní řešení problémů životního prostředí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Green IT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Minimalizace negativního dopadu IT provozu na životní prostředí prostřednictvím navrhování, výroby, provozu a likvidace HW tak, aby byly šetrné k životnímu prostředí.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omezení používání nebezpečných materiálů,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maximalizace energetické účinnosti během celého životního cyklu produktu, 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bezpečná likvidace a biologická rozložitelnost nepoužívaných a zastaralých výrobků.</a:t>
            </a:r>
          </a:p>
          <a:p>
            <a:r>
              <a:rPr lang="cs-CZ" sz="2200" dirty="0">
                <a:solidFill>
                  <a:srgbClr val="000000"/>
                </a:solidFill>
              </a:rPr>
              <a:t>1992 - Agentura pro ochranu životního prostředí (EPA) zahájila program dobrovolného označování </a:t>
            </a:r>
            <a:r>
              <a:rPr lang="cs-CZ" sz="2200" dirty="0" err="1">
                <a:solidFill>
                  <a:srgbClr val="000000"/>
                </a:solidFill>
              </a:rPr>
              <a:t>Energy</a:t>
            </a:r>
            <a:r>
              <a:rPr lang="cs-CZ" sz="2200" dirty="0">
                <a:solidFill>
                  <a:srgbClr val="000000"/>
                </a:solidFill>
              </a:rPr>
              <a:t> Star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60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Green IT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Penetrace IT a zvyšování výkonu – zvyšování energetické náročnosti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hardware,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IT infrastruktura,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datová centra,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síťová zařízení,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řešení ukládání dat,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koncová zařízení,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čipy,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software,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umělá inteligence,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kryptoměny.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408E0B2-9BB1-4773-8C80-B0D0AD1DC043}"/>
              </a:ext>
            </a:extLst>
          </p:cNvPr>
          <p:cNvSpPr txBox="1"/>
          <p:nvPr/>
        </p:nvSpPr>
        <p:spPr>
          <a:xfrm>
            <a:off x="3635896" y="257175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V některých fázích svého životního cyklu mohly nebo mohou negativně ovlivňovat životní prostředí.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0E39E1CC-6378-4C50-A409-F680D7D28B6D}"/>
              </a:ext>
            </a:extLst>
          </p:cNvPr>
          <p:cNvSpPr/>
          <p:nvPr/>
        </p:nvSpPr>
        <p:spPr>
          <a:xfrm>
            <a:off x="3131840" y="1419622"/>
            <a:ext cx="360040" cy="3168352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55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Green IT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Měření přímého i nepřímého dopadu.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Stanovování cílů.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Přijímání hybridní a vzdálené práce.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Využívání virtualizace.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Řízení spotřeby energie.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Alternativní zdroje energie.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Ekologický design.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Ekologický životní cyklus.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3BEAF7-82A5-4336-BAC6-22A8359C9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07" y="2469374"/>
            <a:ext cx="5007001" cy="18038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D99038-FA23-41A4-9CFF-47FF684988B4}"/>
              </a:ext>
            </a:extLst>
          </p:cNvPr>
          <p:cNvSpPr txBox="1"/>
          <p:nvPr/>
        </p:nvSpPr>
        <p:spPr>
          <a:xfrm>
            <a:off x="251520" y="4731990"/>
            <a:ext cx="7848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</a:rPr>
              <a:t>*http://www.odbornecasopisy.cz/elektro/casopis/tema/zavazne-pozadavky-na-ekodesign-energetickych-spotrebicu-1-cast--10121</a:t>
            </a:r>
          </a:p>
        </p:txBody>
      </p:sp>
    </p:spTree>
    <p:extLst>
      <p:ext uri="{BB962C8B-B14F-4D97-AF65-F5344CB8AC3E}">
        <p14:creationId xmlns:p14="http://schemas.microsoft.com/office/powerpoint/2010/main" val="197439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12068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Smart </a:t>
            </a:r>
            <a:r>
              <a:rPr lang="cs-CZ" b="1" dirty="0" err="1">
                <a:solidFill>
                  <a:srgbClr val="000000"/>
                </a:solidFill>
              </a:rPr>
              <a:t>Grid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rgbClr val="000000"/>
                </a:solidFill>
              </a:rPr>
              <a:t>Elektrické sítě, které umožňují plně automaticky regulovat výrobu a spotřebu elektrické energie a další parametry sítě, tj. provozní stav sítě, v reálném čase.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Plná automatizace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digitální kontrolní a řídicí systém a senzory (čidla) monitorující chování sítě a zajišťující automatické obnovování provozu po případné poruše.</a:t>
            </a:r>
          </a:p>
          <a:p>
            <a:pPr algn="just"/>
            <a:r>
              <a:rPr lang="cs-CZ" sz="2200" dirty="0">
                <a:solidFill>
                  <a:srgbClr val="000000"/>
                </a:solidFill>
              </a:rPr>
              <a:t>Plná integrace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vybavení zákazníků digitálními měřidly s obousměrným tokem informací v reálném čase (chytré nebo též inteligentní elektroměry). 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umožňuje zákazníkům efektivně řídit spotřebu, např. ohřev vody, praní prádla či dobíjení baterií v době s volnou výrobní kapacitou.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3786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1875</Words>
  <Application>Microsoft Office PowerPoint</Application>
  <PresentationFormat>Předvádění na obrazovce (16:9)</PresentationFormat>
  <Paragraphs>301</Paragraphs>
  <Slides>29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Enriqueta</vt:lpstr>
      <vt:lpstr>Times New Roman</vt:lpstr>
      <vt:lpstr>SLU</vt:lpstr>
      <vt:lpstr>Název prezentace</vt:lpstr>
      <vt:lpstr>Udržitelný rozvoj</vt:lpstr>
      <vt:lpstr>Udržitelný rozvoj</vt:lpstr>
      <vt:lpstr>Technologie pro udržitelné podnikání</vt:lpstr>
      <vt:lpstr>Udržitelné informační a komunikační technologie</vt:lpstr>
      <vt:lpstr>Green IT</vt:lpstr>
      <vt:lpstr>Green IT</vt:lpstr>
      <vt:lpstr>Green IT</vt:lpstr>
      <vt:lpstr>Smart Grid</vt:lpstr>
      <vt:lpstr>Internet věcí (IoT)</vt:lpstr>
      <vt:lpstr>Internet věcí (IoT) &amp; Udržitelný rozvoj</vt:lpstr>
      <vt:lpstr>Blockchain</vt:lpstr>
      <vt:lpstr>Blockchain &amp; Udržitelný rozvoj</vt:lpstr>
      <vt:lpstr>Blockchain &amp; Udržitelný rozvoj</vt:lpstr>
      <vt:lpstr>Umělá inteligence (AI)</vt:lpstr>
      <vt:lpstr>Strojové učení (ML)</vt:lpstr>
      <vt:lpstr>Neuronová síť</vt:lpstr>
      <vt:lpstr>Neuron</vt:lpstr>
      <vt:lpstr>Hluboké učení</vt:lpstr>
      <vt:lpstr>AI &amp; ML</vt:lpstr>
      <vt:lpstr>AI &amp; ML &amp; Udržitelný rozvoj</vt:lpstr>
      <vt:lpstr>Virtuální realita &amp; Rozšířená realita &amp; Udržitelný rozvoj</vt:lpstr>
      <vt:lpstr>Virtuální realita &amp; Rozšířená realita &amp; Udržitelný rozvoj</vt:lpstr>
      <vt:lpstr>Prezentace aplikace PowerPoint</vt:lpstr>
      <vt:lpstr>Virtuální realita &amp; Rozšířená realita &amp; Udržitelný rozvoj</vt:lpstr>
      <vt:lpstr>Virtuální realita &amp; Rozšířená realita &amp; Udržitelný rozvoj</vt:lpstr>
      <vt:lpstr>Digitální firma</vt:lpstr>
      <vt:lpstr>Digitální firma &amp; Udržitelný rozvoj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 Suchánek</cp:lastModifiedBy>
  <cp:revision>288</cp:revision>
  <dcterms:created xsi:type="dcterms:W3CDTF">2016-07-06T15:42:34Z</dcterms:created>
  <dcterms:modified xsi:type="dcterms:W3CDTF">2024-11-17T19:22:37Z</dcterms:modified>
</cp:coreProperties>
</file>