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3"/>
  </p:handoutMasterIdLst>
  <p:sldIdLst>
    <p:sldId id="262" r:id="rId5"/>
    <p:sldId id="263" r:id="rId6"/>
    <p:sldId id="264" r:id="rId7"/>
    <p:sldId id="272" r:id="rId8"/>
    <p:sldId id="273" r:id="rId9"/>
    <p:sldId id="265" r:id="rId10"/>
    <p:sldId id="274" r:id="rId11"/>
    <p:sldId id="275" r:id="rId12"/>
    <p:sldId id="277" r:id="rId13"/>
    <p:sldId id="278" r:id="rId14"/>
    <p:sldId id="281" r:id="rId15"/>
    <p:sldId id="283" r:id="rId16"/>
    <p:sldId id="285" r:id="rId17"/>
    <p:sldId id="298" r:id="rId18"/>
    <p:sldId id="288" r:id="rId19"/>
    <p:sldId id="289" r:id="rId20"/>
    <p:sldId id="290" r:id="rId21"/>
    <p:sldId id="292" r:id="rId22"/>
    <p:sldId id="293" r:id="rId23"/>
    <p:sldId id="294" r:id="rId24"/>
    <p:sldId id="296" r:id="rId25"/>
    <p:sldId id="282" r:id="rId26"/>
    <p:sldId id="297" r:id="rId27"/>
    <p:sldId id="287" r:id="rId28"/>
    <p:sldId id="276" r:id="rId29"/>
    <p:sldId id="279" r:id="rId30"/>
    <p:sldId id="280" r:id="rId31"/>
    <p:sldId id="266" r:id="rId3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5BBB1"/>
    <a:srgbClr val="ACDED9"/>
    <a:srgbClr val="1B4541"/>
    <a:srgbClr val="839ECF"/>
    <a:srgbClr val="B1C2E1"/>
    <a:srgbClr val="385890"/>
    <a:srgbClr val="6587C3"/>
    <a:srgbClr val="223558"/>
    <a:srgbClr val="F5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74F0D4-6FEE-4A6F-9B4B-370A856EE915}" v="23" dt="2025-02-20T05:16:47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560" y="52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Marková" userId="21c4bcf0dee3945e" providerId="LiveId" clId="{5474F0D4-6FEE-4A6F-9B4B-370A856EE915}"/>
    <pc:docChg chg="undo custSel addSld delSld modSld">
      <pc:chgData name="Helena Marková" userId="21c4bcf0dee3945e" providerId="LiveId" clId="{5474F0D4-6FEE-4A6F-9B4B-370A856EE915}" dt="2025-02-20T05:18:42.231" v="1955" actId="27636"/>
      <pc:docMkLst>
        <pc:docMk/>
      </pc:docMkLst>
      <pc:sldChg chg="modSp mod">
        <pc:chgData name="Helena Marková" userId="21c4bcf0dee3945e" providerId="LiveId" clId="{5474F0D4-6FEE-4A6F-9B4B-370A856EE915}" dt="2025-02-20T05:18:42.231" v="1955" actId="27636"/>
        <pc:sldMkLst>
          <pc:docMk/>
          <pc:sldMk cId="547617074" sldId="266"/>
        </pc:sldMkLst>
        <pc:spChg chg="mod">
          <ac:chgData name="Helena Marková" userId="21c4bcf0dee3945e" providerId="LiveId" clId="{5474F0D4-6FEE-4A6F-9B4B-370A856EE915}" dt="2025-02-20T05:18:42.231" v="1955" actId="27636"/>
          <ac:spMkLst>
            <pc:docMk/>
            <pc:sldMk cId="547617074" sldId="266"/>
            <ac:spMk id="9" creationId="{C51D9093-0704-4F4C-A1A1-D0B3B97BA909}"/>
          </ac:spMkLst>
        </pc:spChg>
      </pc:sldChg>
      <pc:sldChg chg="modSp mod">
        <pc:chgData name="Helena Marková" userId="21c4bcf0dee3945e" providerId="LiveId" clId="{5474F0D4-6FEE-4A6F-9B4B-370A856EE915}" dt="2025-02-19T23:43:56.976" v="573" actId="6549"/>
        <pc:sldMkLst>
          <pc:docMk/>
          <pc:sldMk cId="1084421202" sldId="272"/>
        </pc:sldMkLst>
        <pc:spChg chg="mod">
          <ac:chgData name="Helena Marková" userId="21c4bcf0dee3945e" providerId="LiveId" clId="{5474F0D4-6FEE-4A6F-9B4B-370A856EE915}" dt="2025-02-19T23:43:56.976" v="573" actId="6549"/>
          <ac:spMkLst>
            <pc:docMk/>
            <pc:sldMk cId="1084421202" sldId="272"/>
            <ac:spMk id="11" creationId="{B3E7D415-F789-40A2-B235-E95A0A59BE3C}"/>
          </ac:spMkLst>
        </pc:spChg>
      </pc:sldChg>
      <pc:sldChg chg="modSp mod">
        <pc:chgData name="Helena Marková" userId="21c4bcf0dee3945e" providerId="LiveId" clId="{5474F0D4-6FEE-4A6F-9B4B-370A856EE915}" dt="2025-02-20T05:12:33.737" v="1899" actId="20577"/>
        <pc:sldMkLst>
          <pc:docMk/>
          <pc:sldMk cId="3959727455" sldId="273"/>
        </pc:sldMkLst>
        <pc:spChg chg="mod">
          <ac:chgData name="Helena Marková" userId="21c4bcf0dee3945e" providerId="LiveId" clId="{5474F0D4-6FEE-4A6F-9B4B-370A856EE915}" dt="2025-02-20T05:12:33.737" v="1899" actId="20577"/>
          <ac:spMkLst>
            <pc:docMk/>
            <pc:sldMk cId="3959727455" sldId="273"/>
            <ac:spMk id="14" creationId="{9F32186E-5A08-4375-B0BD-0C87E62A8DFA}"/>
          </ac:spMkLst>
        </pc:spChg>
      </pc:sldChg>
      <pc:sldChg chg="modSp mod">
        <pc:chgData name="Helena Marková" userId="21c4bcf0dee3945e" providerId="LiveId" clId="{5474F0D4-6FEE-4A6F-9B4B-370A856EE915}" dt="2025-02-19T14:50:53.867" v="49" actId="20577"/>
        <pc:sldMkLst>
          <pc:docMk/>
          <pc:sldMk cId="272585569" sldId="274"/>
        </pc:sldMkLst>
        <pc:spChg chg="mod">
          <ac:chgData name="Helena Marková" userId="21c4bcf0dee3945e" providerId="LiveId" clId="{5474F0D4-6FEE-4A6F-9B4B-370A856EE915}" dt="2025-02-19T14:50:53.867" v="49" actId="20577"/>
          <ac:spMkLst>
            <pc:docMk/>
            <pc:sldMk cId="272585569" sldId="274"/>
            <ac:spMk id="6" creationId="{A5A29A1F-AA48-4914-BEA8-EA2AA88A4B1D}"/>
          </ac:spMkLst>
        </pc:spChg>
        <pc:spChg chg="mod">
          <ac:chgData name="Helena Marková" userId="21c4bcf0dee3945e" providerId="LiveId" clId="{5474F0D4-6FEE-4A6F-9B4B-370A856EE915}" dt="2025-02-19T14:48:23.579" v="0"/>
          <ac:spMkLst>
            <pc:docMk/>
            <pc:sldMk cId="272585569" sldId="274"/>
            <ac:spMk id="11" creationId="{426A6329-F9AB-424C-8AEB-35B0C8CE7476}"/>
          </ac:spMkLst>
        </pc:spChg>
      </pc:sldChg>
      <pc:sldChg chg="modSp mod">
        <pc:chgData name="Helena Marková" userId="21c4bcf0dee3945e" providerId="LiveId" clId="{5474F0D4-6FEE-4A6F-9B4B-370A856EE915}" dt="2025-02-20T03:57:48.349" v="577" actId="20577"/>
        <pc:sldMkLst>
          <pc:docMk/>
          <pc:sldMk cId="4092707784" sldId="275"/>
        </pc:sldMkLst>
        <pc:spChg chg="mod">
          <ac:chgData name="Helena Marková" userId="21c4bcf0dee3945e" providerId="LiveId" clId="{5474F0D4-6FEE-4A6F-9B4B-370A856EE915}" dt="2025-02-20T03:57:48.349" v="577" actId="20577"/>
          <ac:spMkLst>
            <pc:docMk/>
            <pc:sldMk cId="4092707784" sldId="275"/>
            <ac:spMk id="6" creationId="{A5A29A1F-AA48-4914-BEA8-EA2AA88A4B1D}"/>
          </ac:spMkLst>
        </pc:spChg>
        <pc:spChg chg="mod">
          <ac:chgData name="Helena Marková" userId="21c4bcf0dee3945e" providerId="LiveId" clId="{5474F0D4-6FEE-4A6F-9B4B-370A856EE915}" dt="2025-02-19T14:51:09.274" v="66" actId="20577"/>
          <ac:spMkLst>
            <pc:docMk/>
            <pc:sldMk cId="4092707784" sldId="275"/>
            <ac:spMk id="11" creationId="{426A6329-F9AB-424C-8AEB-35B0C8CE7476}"/>
          </ac:spMkLst>
        </pc:spChg>
      </pc:sldChg>
      <pc:sldChg chg="modSp mod">
        <pc:chgData name="Helena Marková" userId="21c4bcf0dee3945e" providerId="LiveId" clId="{5474F0D4-6FEE-4A6F-9B4B-370A856EE915}" dt="2025-02-20T04:01:42.658" v="590" actId="20577"/>
        <pc:sldMkLst>
          <pc:docMk/>
          <pc:sldMk cId="500273330" sldId="276"/>
        </pc:sldMkLst>
        <pc:spChg chg="mod">
          <ac:chgData name="Helena Marková" userId="21c4bcf0dee3945e" providerId="LiveId" clId="{5474F0D4-6FEE-4A6F-9B4B-370A856EE915}" dt="2025-02-19T15:37:09.266" v="572" actId="6549"/>
          <ac:spMkLst>
            <pc:docMk/>
            <pc:sldMk cId="500273330" sldId="276"/>
            <ac:spMk id="6" creationId="{A5A29A1F-AA48-4914-BEA8-EA2AA88A4B1D}"/>
          </ac:spMkLst>
        </pc:spChg>
        <pc:spChg chg="mod">
          <ac:chgData name="Helena Marková" userId="21c4bcf0dee3945e" providerId="LiveId" clId="{5474F0D4-6FEE-4A6F-9B4B-370A856EE915}" dt="2025-02-20T04:01:42.658" v="590" actId="20577"/>
          <ac:spMkLst>
            <pc:docMk/>
            <pc:sldMk cId="500273330" sldId="276"/>
            <ac:spMk id="11" creationId="{426A6329-F9AB-424C-8AEB-35B0C8CE7476}"/>
          </ac:spMkLst>
        </pc:spChg>
      </pc:sldChg>
      <pc:sldChg chg="modSp mod">
        <pc:chgData name="Helena Marková" userId="21c4bcf0dee3945e" providerId="LiveId" clId="{5474F0D4-6FEE-4A6F-9B4B-370A856EE915}" dt="2025-02-19T14:55:44.205" v="94"/>
        <pc:sldMkLst>
          <pc:docMk/>
          <pc:sldMk cId="3302716464" sldId="277"/>
        </pc:sldMkLst>
        <pc:spChg chg="mod">
          <ac:chgData name="Helena Marková" userId="21c4bcf0dee3945e" providerId="LiveId" clId="{5474F0D4-6FEE-4A6F-9B4B-370A856EE915}" dt="2025-02-19T14:55:12.099" v="93" actId="113"/>
          <ac:spMkLst>
            <pc:docMk/>
            <pc:sldMk cId="3302716464" sldId="277"/>
            <ac:spMk id="6" creationId="{A5A29A1F-AA48-4914-BEA8-EA2AA88A4B1D}"/>
          </ac:spMkLst>
        </pc:spChg>
        <pc:spChg chg="mod">
          <ac:chgData name="Helena Marková" userId="21c4bcf0dee3945e" providerId="LiveId" clId="{5474F0D4-6FEE-4A6F-9B4B-370A856EE915}" dt="2025-02-19T14:55:44.205" v="94"/>
          <ac:spMkLst>
            <pc:docMk/>
            <pc:sldMk cId="3302716464" sldId="277"/>
            <ac:spMk id="11" creationId="{426A6329-F9AB-424C-8AEB-35B0C8CE7476}"/>
          </ac:spMkLst>
        </pc:spChg>
      </pc:sldChg>
      <pc:sldChg chg="modSp mod">
        <pc:chgData name="Helena Marková" userId="21c4bcf0dee3945e" providerId="LiveId" clId="{5474F0D4-6FEE-4A6F-9B4B-370A856EE915}" dt="2025-02-19T14:57:54.633" v="118" actId="113"/>
        <pc:sldMkLst>
          <pc:docMk/>
          <pc:sldMk cId="3104700729" sldId="278"/>
        </pc:sldMkLst>
        <pc:spChg chg="mod">
          <ac:chgData name="Helena Marková" userId="21c4bcf0dee3945e" providerId="LiveId" clId="{5474F0D4-6FEE-4A6F-9B4B-370A856EE915}" dt="2025-02-19T14:57:54.633" v="118" actId="113"/>
          <ac:spMkLst>
            <pc:docMk/>
            <pc:sldMk cId="3104700729" sldId="278"/>
            <ac:spMk id="6" creationId="{A5A29A1F-AA48-4914-BEA8-EA2AA88A4B1D}"/>
          </ac:spMkLst>
        </pc:spChg>
        <pc:spChg chg="mod">
          <ac:chgData name="Helena Marková" userId="21c4bcf0dee3945e" providerId="LiveId" clId="{5474F0D4-6FEE-4A6F-9B4B-370A856EE915}" dt="2025-02-19T14:55:51.516" v="96" actId="27636"/>
          <ac:spMkLst>
            <pc:docMk/>
            <pc:sldMk cId="3104700729" sldId="278"/>
            <ac:spMk id="11" creationId="{426A6329-F9AB-424C-8AEB-35B0C8CE7476}"/>
          </ac:spMkLst>
        </pc:spChg>
      </pc:sldChg>
      <pc:sldChg chg="modSp mod">
        <pc:chgData name="Helena Marková" userId="21c4bcf0dee3945e" providerId="LiveId" clId="{5474F0D4-6FEE-4A6F-9B4B-370A856EE915}" dt="2025-02-20T04:05:59.108" v="702" actId="20577"/>
        <pc:sldMkLst>
          <pc:docMk/>
          <pc:sldMk cId="380732883" sldId="279"/>
        </pc:sldMkLst>
        <pc:spChg chg="mod">
          <ac:chgData name="Helena Marková" userId="21c4bcf0dee3945e" providerId="LiveId" clId="{5474F0D4-6FEE-4A6F-9B4B-370A856EE915}" dt="2025-02-20T04:05:59.108" v="702" actId="20577"/>
          <ac:spMkLst>
            <pc:docMk/>
            <pc:sldMk cId="380732883" sldId="279"/>
            <ac:spMk id="6" creationId="{A5A29A1F-AA48-4914-BEA8-EA2AA88A4B1D}"/>
          </ac:spMkLst>
        </pc:spChg>
        <pc:spChg chg="mod">
          <ac:chgData name="Helena Marková" userId="21c4bcf0dee3945e" providerId="LiveId" clId="{5474F0D4-6FEE-4A6F-9B4B-370A856EE915}" dt="2025-02-20T04:02:01.153" v="608" actId="20577"/>
          <ac:spMkLst>
            <pc:docMk/>
            <pc:sldMk cId="380732883" sldId="279"/>
            <ac:spMk id="11" creationId="{426A6329-F9AB-424C-8AEB-35B0C8CE7476}"/>
          </ac:spMkLst>
        </pc:spChg>
      </pc:sldChg>
      <pc:sldChg chg="modSp mod">
        <pc:chgData name="Helena Marková" userId="21c4bcf0dee3945e" providerId="LiveId" clId="{5474F0D4-6FEE-4A6F-9B4B-370A856EE915}" dt="2025-02-19T15:00:50.240" v="332" actId="20577"/>
        <pc:sldMkLst>
          <pc:docMk/>
          <pc:sldMk cId="4103794961" sldId="281"/>
        </pc:sldMkLst>
        <pc:spChg chg="mod">
          <ac:chgData name="Helena Marková" userId="21c4bcf0dee3945e" providerId="LiveId" clId="{5474F0D4-6FEE-4A6F-9B4B-370A856EE915}" dt="2025-02-19T15:00:50.240" v="332" actId="20577"/>
          <ac:spMkLst>
            <pc:docMk/>
            <pc:sldMk cId="4103794961" sldId="281"/>
            <ac:spMk id="6" creationId="{A5A29A1F-AA48-4914-BEA8-EA2AA88A4B1D}"/>
          </ac:spMkLst>
        </pc:spChg>
        <pc:spChg chg="mod">
          <ac:chgData name="Helena Marková" userId="21c4bcf0dee3945e" providerId="LiveId" clId="{5474F0D4-6FEE-4A6F-9B4B-370A856EE915}" dt="2025-02-19T14:58:27.180" v="129" actId="20577"/>
          <ac:spMkLst>
            <pc:docMk/>
            <pc:sldMk cId="4103794961" sldId="281"/>
            <ac:spMk id="11" creationId="{426A6329-F9AB-424C-8AEB-35B0C8CE7476}"/>
          </ac:spMkLst>
        </pc:spChg>
      </pc:sldChg>
      <pc:sldChg chg="del">
        <pc:chgData name="Helena Marková" userId="21c4bcf0dee3945e" providerId="LiveId" clId="{5474F0D4-6FEE-4A6F-9B4B-370A856EE915}" dt="2025-02-19T15:00:56.761" v="333" actId="2696"/>
        <pc:sldMkLst>
          <pc:docMk/>
          <pc:sldMk cId="2522182703" sldId="282"/>
        </pc:sldMkLst>
      </pc:sldChg>
      <pc:sldChg chg="modSp mod">
        <pc:chgData name="Helena Marková" userId="21c4bcf0dee3945e" providerId="LiveId" clId="{5474F0D4-6FEE-4A6F-9B4B-370A856EE915}" dt="2025-02-20T05:08:45.799" v="1815" actId="20577"/>
        <pc:sldMkLst>
          <pc:docMk/>
          <pc:sldMk cId="3782674068" sldId="282"/>
        </pc:sldMkLst>
        <pc:spChg chg="mod">
          <ac:chgData name="Helena Marková" userId="21c4bcf0dee3945e" providerId="LiveId" clId="{5474F0D4-6FEE-4A6F-9B4B-370A856EE915}" dt="2025-02-20T05:01:59.349" v="1608" actId="27636"/>
          <ac:spMkLst>
            <pc:docMk/>
            <pc:sldMk cId="3782674068" sldId="282"/>
            <ac:spMk id="9" creationId="{333DD535-BEC4-44BC-A1E9-3D5CEA61D10A}"/>
          </ac:spMkLst>
        </pc:spChg>
        <pc:spChg chg="mod">
          <ac:chgData name="Helena Marková" userId="21c4bcf0dee3945e" providerId="LiveId" clId="{5474F0D4-6FEE-4A6F-9B4B-370A856EE915}" dt="2025-02-20T05:08:45.799" v="1815" actId="20577"/>
          <ac:spMkLst>
            <pc:docMk/>
            <pc:sldMk cId="3782674068" sldId="282"/>
            <ac:spMk id="11" creationId="{B3E7D415-F789-40A2-B235-E95A0A59BE3C}"/>
          </ac:spMkLst>
        </pc:spChg>
      </pc:sldChg>
      <pc:sldChg chg="modSp mod modAnim">
        <pc:chgData name="Helena Marková" userId="21c4bcf0dee3945e" providerId="LiveId" clId="{5474F0D4-6FEE-4A6F-9B4B-370A856EE915}" dt="2025-02-20T05:16:47.604" v="1900" actId="12"/>
        <pc:sldMkLst>
          <pc:docMk/>
          <pc:sldMk cId="3809521575" sldId="283"/>
        </pc:sldMkLst>
        <pc:spChg chg="mod">
          <ac:chgData name="Helena Marková" userId="21c4bcf0dee3945e" providerId="LiveId" clId="{5474F0D4-6FEE-4A6F-9B4B-370A856EE915}" dt="2025-02-20T05:16:47.604" v="1900" actId="12"/>
          <ac:spMkLst>
            <pc:docMk/>
            <pc:sldMk cId="3809521575" sldId="283"/>
            <ac:spMk id="6" creationId="{A5A29A1F-AA48-4914-BEA8-EA2AA88A4B1D}"/>
          </ac:spMkLst>
        </pc:spChg>
        <pc:spChg chg="mod">
          <ac:chgData name="Helena Marková" userId="21c4bcf0dee3945e" providerId="LiveId" clId="{5474F0D4-6FEE-4A6F-9B4B-370A856EE915}" dt="2025-02-19T15:01:14.934" v="334"/>
          <ac:spMkLst>
            <pc:docMk/>
            <pc:sldMk cId="3809521575" sldId="283"/>
            <ac:spMk id="11" creationId="{426A6329-F9AB-424C-8AEB-35B0C8CE7476}"/>
          </ac:spMkLst>
        </pc:spChg>
      </pc:sldChg>
      <pc:sldChg chg="del">
        <pc:chgData name="Helena Marková" userId="21c4bcf0dee3945e" providerId="LiveId" clId="{5474F0D4-6FEE-4A6F-9B4B-370A856EE915}" dt="2025-02-19T15:03:24.460" v="351" actId="2696"/>
        <pc:sldMkLst>
          <pc:docMk/>
          <pc:sldMk cId="1010045307" sldId="284"/>
        </pc:sldMkLst>
      </pc:sldChg>
      <pc:sldChg chg="modSp mod">
        <pc:chgData name="Helena Marková" userId="21c4bcf0dee3945e" providerId="LiveId" clId="{5474F0D4-6FEE-4A6F-9B4B-370A856EE915}" dt="2025-02-19T15:04:44.052" v="361" actId="113"/>
        <pc:sldMkLst>
          <pc:docMk/>
          <pc:sldMk cId="1845698447" sldId="285"/>
        </pc:sldMkLst>
        <pc:spChg chg="mod">
          <ac:chgData name="Helena Marková" userId="21c4bcf0dee3945e" providerId="LiveId" clId="{5474F0D4-6FEE-4A6F-9B4B-370A856EE915}" dt="2025-02-19T15:04:44.052" v="361" actId="113"/>
          <ac:spMkLst>
            <pc:docMk/>
            <pc:sldMk cId="1845698447" sldId="285"/>
            <ac:spMk id="6" creationId="{A5A29A1F-AA48-4914-BEA8-EA2AA88A4B1D}"/>
          </ac:spMkLst>
        </pc:spChg>
        <pc:spChg chg="mod">
          <ac:chgData name="Helena Marková" userId="21c4bcf0dee3945e" providerId="LiveId" clId="{5474F0D4-6FEE-4A6F-9B4B-370A856EE915}" dt="2025-02-19T15:03:56.750" v="352"/>
          <ac:spMkLst>
            <pc:docMk/>
            <pc:sldMk cId="1845698447" sldId="285"/>
            <ac:spMk id="11" creationId="{426A6329-F9AB-424C-8AEB-35B0C8CE7476}"/>
          </ac:spMkLst>
        </pc:spChg>
      </pc:sldChg>
      <pc:sldChg chg="modSp mod">
        <pc:chgData name="Helena Marková" userId="21c4bcf0dee3945e" providerId="LiveId" clId="{5474F0D4-6FEE-4A6F-9B4B-370A856EE915}" dt="2025-02-20T05:05:41.439" v="1766" actId="20577"/>
        <pc:sldMkLst>
          <pc:docMk/>
          <pc:sldMk cId="655261926" sldId="287"/>
        </pc:sldMkLst>
        <pc:spChg chg="mod">
          <ac:chgData name="Helena Marková" userId="21c4bcf0dee3945e" providerId="LiveId" clId="{5474F0D4-6FEE-4A6F-9B4B-370A856EE915}" dt="2025-02-20T05:05:41.439" v="1766" actId="20577"/>
          <ac:spMkLst>
            <pc:docMk/>
            <pc:sldMk cId="655261926" sldId="287"/>
            <ac:spMk id="6" creationId="{A5A29A1F-AA48-4914-BEA8-EA2AA88A4B1D}"/>
          </ac:spMkLst>
        </pc:spChg>
        <pc:spChg chg="mod">
          <ac:chgData name="Helena Marková" userId="21c4bcf0dee3945e" providerId="LiveId" clId="{5474F0D4-6FEE-4A6F-9B4B-370A856EE915}" dt="2025-02-20T05:02:54.187" v="1611"/>
          <ac:spMkLst>
            <pc:docMk/>
            <pc:sldMk cId="655261926" sldId="287"/>
            <ac:spMk id="11" creationId="{426A6329-F9AB-424C-8AEB-35B0C8CE7476}"/>
          </ac:spMkLst>
        </pc:spChg>
      </pc:sldChg>
      <pc:sldChg chg="modSp mod">
        <pc:chgData name="Helena Marková" userId="21c4bcf0dee3945e" providerId="LiveId" clId="{5474F0D4-6FEE-4A6F-9B4B-370A856EE915}" dt="2025-02-19T15:23:11.053" v="470" actId="20577"/>
        <pc:sldMkLst>
          <pc:docMk/>
          <pc:sldMk cId="359910685" sldId="288"/>
        </pc:sldMkLst>
        <pc:spChg chg="mod">
          <ac:chgData name="Helena Marková" userId="21c4bcf0dee3945e" providerId="LiveId" clId="{5474F0D4-6FEE-4A6F-9B4B-370A856EE915}" dt="2025-02-19T15:23:11.053" v="470" actId="20577"/>
          <ac:spMkLst>
            <pc:docMk/>
            <pc:sldMk cId="359910685" sldId="288"/>
            <ac:spMk id="6" creationId="{A5A29A1F-AA48-4914-BEA8-EA2AA88A4B1D}"/>
          </ac:spMkLst>
        </pc:spChg>
        <pc:spChg chg="mod">
          <ac:chgData name="Helena Marková" userId="21c4bcf0dee3945e" providerId="LiveId" clId="{5474F0D4-6FEE-4A6F-9B4B-370A856EE915}" dt="2025-02-19T15:06:45.061" v="363"/>
          <ac:spMkLst>
            <pc:docMk/>
            <pc:sldMk cId="359910685" sldId="288"/>
            <ac:spMk id="11" creationId="{426A6329-F9AB-424C-8AEB-35B0C8CE7476}"/>
          </ac:spMkLst>
        </pc:spChg>
      </pc:sldChg>
      <pc:sldChg chg="modSp mod">
        <pc:chgData name="Helena Marková" userId="21c4bcf0dee3945e" providerId="LiveId" clId="{5474F0D4-6FEE-4A6F-9B4B-370A856EE915}" dt="2025-02-20T04:01:14.753" v="579" actId="20577"/>
        <pc:sldMkLst>
          <pc:docMk/>
          <pc:sldMk cId="3156172963" sldId="289"/>
        </pc:sldMkLst>
        <pc:spChg chg="mod">
          <ac:chgData name="Helena Marková" userId="21c4bcf0dee3945e" providerId="LiveId" clId="{5474F0D4-6FEE-4A6F-9B4B-370A856EE915}" dt="2025-02-20T04:01:14.753" v="579" actId="20577"/>
          <ac:spMkLst>
            <pc:docMk/>
            <pc:sldMk cId="3156172963" sldId="289"/>
            <ac:spMk id="6" creationId="{A5A29A1F-AA48-4914-BEA8-EA2AA88A4B1D}"/>
          </ac:spMkLst>
        </pc:spChg>
        <pc:spChg chg="mod">
          <ac:chgData name="Helena Marková" userId="21c4bcf0dee3945e" providerId="LiveId" clId="{5474F0D4-6FEE-4A6F-9B4B-370A856EE915}" dt="2025-02-19T15:25:20.279" v="472" actId="20577"/>
          <ac:spMkLst>
            <pc:docMk/>
            <pc:sldMk cId="3156172963" sldId="289"/>
            <ac:spMk id="11" creationId="{426A6329-F9AB-424C-8AEB-35B0C8CE7476}"/>
          </ac:spMkLst>
        </pc:spChg>
      </pc:sldChg>
      <pc:sldChg chg="del">
        <pc:chgData name="Helena Marková" userId="21c4bcf0dee3945e" providerId="LiveId" clId="{5474F0D4-6FEE-4A6F-9B4B-370A856EE915}" dt="2025-02-19T15:35:28.125" v="566" actId="2696"/>
        <pc:sldMkLst>
          <pc:docMk/>
          <pc:sldMk cId="1326635983" sldId="290"/>
        </pc:sldMkLst>
      </pc:sldChg>
      <pc:sldChg chg="modSp mod">
        <pc:chgData name="Helena Marková" userId="21c4bcf0dee3945e" providerId="LiveId" clId="{5474F0D4-6FEE-4A6F-9B4B-370A856EE915}" dt="2025-02-20T04:15:53.405" v="846" actId="20577"/>
        <pc:sldMkLst>
          <pc:docMk/>
          <pc:sldMk cId="2357035066" sldId="290"/>
        </pc:sldMkLst>
        <pc:spChg chg="mod">
          <ac:chgData name="Helena Marková" userId="21c4bcf0dee3945e" providerId="LiveId" clId="{5474F0D4-6FEE-4A6F-9B4B-370A856EE915}" dt="2025-02-20T04:10:54.638" v="706" actId="5793"/>
          <ac:spMkLst>
            <pc:docMk/>
            <pc:sldMk cId="2357035066" sldId="290"/>
            <ac:spMk id="9" creationId="{333DD535-BEC4-44BC-A1E9-3D5CEA61D10A}"/>
          </ac:spMkLst>
        </pc:spChg>
        <pc:spChg chg="mod">
          <ac:chgData name="Helena Marková" userId="21c4bcf0dee3945e" providerId="LiveId" clId="{5474F0D4-6FEE-4A6F-9B4B-370A856EE915}" dt="2025-02-20T04:15:53.405" v="846" actId="20577"/>
          <ac:spMkLst>
            <pc:docMk/>
            <pc:sldMk cId="2357035066" sldId="290"/>
            <ac:spMk id="11" creationId="{B3E7D415-F789-40A2-B235-E95A0A59BE3C}"/>
          </ac:spMkLst>
        </pc:spChg>
        <pc:spChg chg="mod">
          <ac:chgData name="Helena Marková" userId="21c4bcf0dee3945e" providerId="LiveId" clId="{5474F0D4-6FEE-4A6F-9B4B-370A856EE915}" dt="2025-02-20T04:14:33.083" v="818"/>
          <ac:spMkLst>
            <pc:docMk/>
            <pc:sldMk cId="2357035066" sldId="290"/>
            <ac:spMk id="13" creationId="{217D157D-91EF-418E-9BB2-7A3D7E3B070C}"/>
          </ac:spMkLst>
        </pc:spChg>
      </pc:sldChg>
      <pc:sldChg chg="del">
        <pc:chgData name="Helena Marková" userId="21c4bcf0dee3945e" providerId="LiveId" clId="{5474F0D4-6FEE-4A6F-9B4B-370A856EE915}" dt="2025-02-19T15:35:29.802" v="567" actId="2696"/>
        <pc:sldMkLst>
          <pc:docMk/>
          <pc:sldMk cId="1234352089" sldId="291"/>
        </pc:sldMkLst>
      </pc:sldChg>
      <pc:sldChg chg="modSp del mod">
        <pc:chgData name="Helena Marková" userId="21c4bcf0dee3945e" providerId="LiveId" clId="{5474F0D4-6FEE-4A6F-9B4B-370A856EE915}" dt="2025-02-20T04:48:42.092" v="1360" actId="2696"/>
        <pc:sldMkLst>
          <pc:docMk/>
          <pc:sldMk cId="4294375194" sldId="291"/>
        </pc:sldMkLst>
        <pc:spChg chg="mod">
          <ac:chgData name="Helena Marková" userId="21c4bcf0dee3945e" providerId="LiveId" clId="{5474F0D4-6FEE-4A6F-9B4B-370A856EE915}" dt="2025-02-20T04:16:22.495" v="847"/>
          <ac:spMkLst>
            <pc:docMk/>
            <pc:sldMk cId="4294375194" sldId="291"/>
            <ac:spMk id="9" creationId="{333DD535-BEC4-44BC-A1E9-3D5CEA61D10A}"/>
          </ac:spMkLst>
        </pc:spChg>
      </pc:sldChg>
      <pc:sldChg chg="del">
        <pc:chgData name="Helena Marková" userId="21c4bcf0dee3945e" providerId="LiveId" clId="{5474F0D4-6FEE-4A6F-9B4B-370A856EE915}" dt="2025-02-19T15:36:23.013" v="568" actId="2696"/>
        <pc:sldMkLst>
          <pc:docMk/>
          <pc:sldMk cId="1186186136" sldId="292"/>
        </pc:sldMkLst>
      </pc:sldChg>
      <pc:sldChg chg="modSp mod">
        <pc:chgData name="Helena Marková" userId="21c4bcf0dee3945e" providerId="LiveId" clId="{5474F0D4-6FEE-4A6F-9B4B-370A856EE915}" dt="2025-02-20T04:53:21.541" v="1501" actId="20577"/>
        <pc:sldMkLst>
          <pc:docMk/>
          <pc:sldMk cId="1942722094" sldId="292"/>
        </pc:sldMkLst>
        <pc:spChg chg="mod">
          <ac:chgData name="Helena Marková" userId="21c4bcf0dee3945e" providerId="LiveId" clId="{5474F0D4-6FEE-4A6F-9B4B-370A856EE915}" dt="2025-02-20T04:16:29.329" v="848"/>
          <ac:spMkLst>
            <pc:docMk/>
            <pc:sldMk cId="1942722094" sldId="292"/>
            <ac:spMk id="9" creationId="{333DD535-BEC4-44BC-A1E9-3D5CEA61D10A}"/>
          </ac:spMkLst>
        </pc:spChg>
        <pc:spChg chg="mod">
          <ac:chgData name="Helena Marková" userId="21c4bcf0dee3945e" providerId="LiveId" clId="{5474F0D4-6FEE-4A6F-9B4B-370A856EE915}" dt="2025-02-20T04:53:21.541" v="1501" actId="20577"/>
          <ac:spMkLst>
            <pc:docMk/>
            <pc:sldMk cId="1942722094" sldId="292"/>
            <ac:spMk id="11" creationId="{B3E7D415-F789-40A2-B235-E95A0A59BE3C}"/>
          </ac:spMkLst>
        </pc:spChg>
        <pc:spChg chg="mod">
          <ac:chgData name="Helena Marková" userId="21c4bcf0dee3945e" providerId="LiveId" clId="{5474F0D4-6FEE-4A6F-9B4B-370A856EE915}" dt="2025-02-20T04:52:15.671" v="1397" actId="20577"/>
          <ac:spMkLst>
            <pc:docMk/>
            <pc:sldMk cId="1942722094" sldId="292"/>
            <ac:spMk id="13" creationId="{217D157D-91EF-418E-9BB2-7A3D7E3B070C}"/>
          </ac:spMkLst>
        </pc:spChg>
      </pc:sldChg>
      <pc:sldChg chg="modSp mod">
        <pc:chgData name="Helena Marková" userId="21c4bcf0dee3945e" providerId="LiveId" clId="{5474F0D4-6FEE-4A6F-9B4B-370A856EE915}" dt="2025-02-20T04:56:29.727" v="1547" actId="20577"/>
        <pc:sldMkLst>
          <pc:docMk/>
          <pc:sldMk cId="3521568841" sldId="293"/>
        </pc:sldMkLst>
        <pc:spChg chg="mod">
          <ac:chgData name="Helena Marková" userId="21c4bcf0dee3945e" providerId="LiveId" clId="{5474F0D4-6FEE-4A6F-9B4B-370A856EE915}" dt="2025-02-20T04:16:37.350" v="849"/>
          <ac:spMkLst>
            <pc:docMk/>
            <pc:sldMk cId="3521568841" sldId="293"/>
            <ac:spMk id="9" creationId="{333DD535-BEC4-44BC-A1E9-3D5CEA61D10A}"/>
          </ac:spMkLst>
        </pc:spChg>
        <pc:spChg chg="mod">
          <ac:chgData name="Helena Marková" userId="21c4bcf0dee3945e" providerId="LiveId" clId="{5474F0D4-6FEE-4A6F-9B4B-370A856EE915}" dt="2025-02-20T04:56:29.727" v="1547" actId="20577"/>
          <ac:spMkLst>
            <pc:docMk/>
            <pc:sldMk cId="3521568841" sldId="293"/>
            <ac:spMk id="11" creationId="{B3E7D415-F789-40A2-B235-E95A0A59BE3C}"/>
          </ac:spMkLst>
        </pc:spChg>
        <pc:spChg chg="mod">
          <ac:chgData name="Helena Marková" userId="21c4bcf0dee3945e" providerId="LiveId" clId="{5474F0D4-6FEE-4A6F-9B4B-370A856EE915}" dt="2025-02-20T04:55:11.096" v="1504" actId="27636"/>
          <ac:spMkLst>
            <pc:docMk/>
            <pc:sldMk cId="3521568841" sldId="293"/>
            <ac:spMk id="13" creationId="{217D157D-91EF-418E-9BB2-7A3D7E3B070C}"/>
          </ac:spMkLst>
        </pc:spChg>
      </pc:sldChg>
      <pc:sldChg chg="del">
        <pc:chgData name="Helena Marková" userId="21c4bcf0dee3945e" providerId="LiveId" clId="{5474F0D4-6FEE-4A6F-9B4B-370A856EE915}" dt="2025-02-19T15:36:29.006" v="569" actId="2696"/>
        <pc:sldMkLst>
          <pc:docMk/>
          <pc:sldMk cId="3643608184" sldId="293"/>
        </pc:sldMkLst>
      </pc:sldChg>
      <pc:sldChg chg="modSp mod">
        <pc:chgData name="Helena Marková" userId="21c4bcf0dee3945e" providerId="LiveId" clId="{5474F0D4-6FEE-4A6F-9B4B-370A856EE915}" dt="2025-02-20T04:59:29.107" v="1601"/>
        <pc:sldMkLst>
          <pc:docMk/>
          <pc:sldMk cId="104809045" sldId="294"/>
        </pc:sldMkLst>
        <pc:spChg chg="mod">
          <ac:chgData name="Helena Marková" userId="21c4bcf0dee3945e" providerId="LiveId" clId="{5474F0D4-6FEE-4A6F-9B4B-370A856EE915}" dt="2025-02-20T04:59:29.107" v="1601"/>
          <ac:spMkLst>
            <pc:docMk/>
            <pc:sldMk cId="104809045" sldId="294"/>
            <ac:spMk id="9" creationId="{333DD535-BEC4-44BC-A1E9-3D5CEA61D10A}"/>
          </ac:spMkLst>
        </pc:spChg>
        <pc:spChg chg="mod">
          <ac:chgData name="Helena Marková" userId="21c4bcf0dee3945e" providerId="LiveId" clId="{5474F0D4-6FEE-4A6F-9B4B-370A856EE915}" dt="2025-02-20T04:58:52.128" v="1600" actId="20577"/>
          <ac:spMkLst>
            <pc:docMk/>
            <pc:sldMk cId="104809045" sldId="294"/>
            <ac:spMk id="11" creationId="{B3E7D415-F789-40A2-B235-E95A0A59BE3C}"/>
          </ac:spMkLst>
        </pc:spChg>
        <pc:spChg chg="mod">
          <ac:chgData name="Helena Marková" userId="21c4bcf0dee3945e" providerId="LiveId" clId="{5474F0D4-6FEE-4A6F-9B4B-370A856EE915}" dt="2025-02-20T04:57:43.040" v="1584" actId="14100"/>
          <ac:spMkLst>
            <pc:docMk/>
            <pc:sldMk cId="104809045" sldId="294"/>
            <ac:spMk id="13" creationId="{217D157D-91EF-418E-9BB2-7A3D7E3B070C}"/>
          </ac:spMkLst>
        </pc:spChg>
      </pc:sldChg>
      <pc:sldChg chg="del">
        <pc:chgData name="Helena Marková" userId="21c4bcf0dee3945e" providerId="LiveId" clId="{5474F0D4-6FEE-4A6F-9B4B-370A856EE915}" dt="2025-02-19T15:36:49.519" v="570" actId="2696"/>
        <pc:sldMkLst>
          <pc:docMk/>
          <pc:sldMk cId="1894796649" sldId="294"/>
        </pc:sldMkLst>
      </pc:sldChg>
      <pc:sldChg chg="modSp del mod">
        <pc:chgData name="Helena Marková" userId="21c4bcf0dee3945e" providerId="LiveId" clId="{5474F0D4-6FEE-4A6F-9B4B-370A856EE915}" dt="2025-02-20T05:01:50.146" v="1606" actId="2696"/>
        <pc:sldMkLst>
          <pc:docMk/>
          <pc:sldMk cId="3535978563" sldId="295"/>
        </pc:sldMkLst>
        <pc:spChg chg="mod">
          <ac:chgData name="Helena Marková" userId="21c4bcf0dee3945e" providerId="LiveId" clId="{5474F0D4-6FEE-4A6F-9B4B-370A856EE915}" dt="2025-02-20T05:01:33.406" v="1603" actId="27636"/>
          <ac:spMkLst>
            <pc:docMk/>
            <pc:sldMk cId="3535978563" sldId="295"/>
            <ac:spMk id="9" creationId="{333DD535-BEC4-44BC-A1E9-3D5CEA61D10A}"/>
          </ac:spMkLst>
        </pc:spChg>
      </pc:sldChg>
      <pc:sldChg chg="modSp mod">
        <pc:chgData name="Helena Marková" userId="21c4bcf0dee3945e" providerId="LiveId" clId="{5474F0D4-6FEE-4A6F-9B4B-370A856EE915}" dt="2025-02-20T05:10:33.817" v="1858" actId="20577"/>
        <pc:sldMkLst>
          <pc:docMk/>
          <pc:sldMk cId="2909327354" sldId="296"/>
        </pc:sldMkLst>
        <pc:spChg chg="mod">
          <ac:chgData name="Helena Marková" userId="21c4bcf0dee3945e" providerId="LiveId" clId="{5474F0D4-6FEE-4A6F-9B4B-370A856EE915}" dt="2025-02-20T05:01:42.956" v="1605" actId="27636"/>
          <ac:spMkLst>
            <pc:docMk/>
            <pc:sldMk cId="2909327354" sldId="296"/>
            <ac:spMk id="9" creationId="{333DD535-BEC4-44BC-A1E9-3D5CEA61D10A}"/>
          </ac:spMkLst>
        </pc:spChg>
        <pc:spChg chg="mod">
          <ac:chgData name="Helena Marková" userId="21c4bcf0dee3945e" providerId="LiveId" clId="{5474F0D4-6FEE-4A6F-9B4B-370A856EE915}" dt="2025-02-20T05:10:33.817" v="1858" actId="20577"/>
          <ac:spMkLst>
            <pc:docMk/>
            <pc:sldMk cId="2909327354" sldId="296"/>
            <ac:spMk id="11" creationId="{B3E7D415-F789-40A2-B235-E95A0A59BE3C}"/>
          </ac:spMkLst>
        </pc:spChg>
        <pc:spChg chg="mod">
          <ac:chgData name="Helena Marková" userId="21c4bcf0dee3945e" providerId="LiveId" clId="{5474F0D4-6FEE-4A6F-9B4B-370A856EE915}" dt="2025-02-20T05:09:37.084" v="1821" actId="27636"/>
          <ac:spMkLst>
            <pc:docMk/>
            <pc:sldMk cId="2909327354" sldId="296"/>
            <ac:spMk id="13" creationId="{217D157D-91EF-418E-9BB2-7A3D7E3B070C}"/>
          </ac:spMkLst>
        </pc:spChg>
      </pc:sldChg>
      <pc:sldChg chg="modSp mod">
        <pc:chgData name="Helena Marková" userId="21c4bcf0dee3945e" providerId="LiveId" clId="{5474F0D4-6FEE-4A6F-9B4B-370A856EE915}" dt="2025-02-20T05:07:24.847" v="1797" actId="20577"/>
        <pc:sldMkLst>
          <pc:docMk/>
          <pc:sldMk cId="1915908631" sldId="297"/>
        </pc:sldMkLst>
        <pc:spChg chg="mod">
          <ac:chgData name="Helena Marková" userId="21c4bcf0dee3945e" providerId="LiveId" clId="{5474F0D4-6FEE-4A6F-9B4B-370A856EE915}" dt="2025-02-20T05:07:24.847" v="1797" actId="20577"/>
          <ac:spMkLst>
            <pc:docMk/>
            <pc:sldMk cId="1915908631" sldId="297"/>
            <ac:spMk id="14" creationId="{9F32186E-5A08-4375-B0BD-0C87E62A8DFA}"/>
          </ac:spMkLst>
        </pc:spChg>
        <pc:spChg chg="mod">
          <ac:chgData name="Helena Marková" userId="21c4bcf0dee3945e" providerId="LiveId" clId="{5474F0D4-6FEE-4A6F-9B4B-370A856EE915}" dt="2025-02-20T05:06:31.927" v="1774" actId="20577"/>
          <ac:spMkLst>
            <pc:docMk/>
            <pc:sldMk cId="1915908631" sldId="297"/>
            <ac:spMk id="15" creationId="{C67B9D38-D88C-43B4-9B9F-29AB14747A49}"/>
          </ac:spMkLst>
        </pc:spChg>
        <pc:spChg chg="mod">
          <ac:chgData name="Helena Marková" userId="21c4bcf0dee3945e" providerId="LiveId" clId="{5474F0D4-6FEE-4A6F-9B4B-370A856EE915}" dt="2025-02-20T05:02:25.316" v="1610" actId="27636"/>
          <ac:spMkLst>
            <pc:docMk/>
            <pc:sldMk cId="1915908631" sldId="297"/>
            <ac:spMk id="17" creationId="{E3EB44EC-C4DB-45B3-B140-89D74BD24ABC}"/>
          </ac:spMkLst>
        </pc:spChg>
      </pc:sldChg>
      <pc:sldChg chg="modSp add mod">
        <pc:chgData name="Helena Marková" userId="21c4bcf0dee3945e" providerId="LiveId" clId="{5474F0D4-6FEE-4A6F-9B4B-370A856EE915}" dt="2025-02-20T04:47:49.328" v="1359" actId="11"/>
        <pc:sldMkLst>
          <pc:docMk/>
          <pc:sldMk cId="2247987298" sldId="298"/>
        </pc:sldMkLst>
        <pc:spChg chg="mod">
          <ac:chgData name="Helena Marková" userId="21c4bcf0dee3945e" providerId="LiveId" clId="{5474F0D4-6FEE-4A6F-9B4B-370A856EE915}" dt="2025-02-20T04:47:49.328" v="1359" actId="11"/>
          <ac:spMkLst>
            <pc:docMk/>
            <pc:sldMk cId="2247987298" sldId="298"/>
            <ac:spMk id="6" creationId="{680A6CDF-F3D7-B960-C5A4-B460FF5219F0}"/>
          </ac:spMkLst>
        </pc:spChg>
        <pc:spChg chg="mod">
          <ac:chgData name="Helena Marková" userId="21c4bcf0dee3945e" providerId="LiveId" clId="{5474F0D4-6FEE-4A6F-9B4B-370A856EE915}" dt="2025-02-20T04:45:56.380" v="1187" actId="20577"/>
          <ac:spMkLst>
            <pc:docMk/>
            <pc:sldMk cId="2247987298" sldId="298"/>
            <ac:spMk id="11" creationId="{882D6826-CEB1-1314-440D-3B119756F2D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n_pCYyTuix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-163148" y="0"/>
            <a:ext cx="9307148" cy="5143500"/>
            <a:chOff x="-163148" y="0"/>
            <a:chExt cx="9307148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163148" y="4515966"/>
              <a:ext cx="2480595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7058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39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611560" y="1563639"/>
            <a:ext cx="504056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personnel</a:t>
            </a:r>
            <a:r>
              <a:rPr lang="cs-CZ" sz="3200" b="1" cap="all" dirty="0">
                <a:solidFill>
                  <a:srgbClr val="307871"/>
                </a:solidFill>
              </a:rPr>
              <a:t> management 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5C589846-0791-43CE-8FFB-8E00A7889DA2}"/>
              </a:ext>
            </a:extLst>
          </p:cNvPr>
          <p:cNvSpPr txBox="1">
            <a:spLocks/>
          </p:cNvSpPr>
          <p:nvPr/>
        </p:nvSpPr>
        <p:spPr>
          <a:xfrm>
            <a:off x="5292080" y="3867894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Ing. Helena Marková, Ph.D.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78A62DA0-465C-4E19-B567-BEF2445B33A3}"/>
              </a:ext>
            </a:extLst>
          </p:cNvPr>
          <p:cNvSpPr txBox="1">
            <a:spLocks/>
          </p:cNvSpPr>
          <p:nvPr/>
        </p:nvSpPr>
        <p:spPr>
          <a:xfrm>
            <a:off x="630089" y="3219822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 err="1">
                <a:latin typeface="+mj-lt"/>
                <a:cs typeface="Times New Roman" panose="02020603050405020304" pitchFamily="18" charset="0"/>
              </a:rPr>
              <a:t>Introduction</a:t>
            </a:r>
            <a:endParaRPr lang="cs-CZ" sz="16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err="1">
                <a:latin typeface="+mj-lt"/>
                <a:cs typeface="Times New Roman" panose="02020603050405020304" pitchFamily="18" charset="0"/>
              </a:rPr>
              <a:t>lecture</a:t>
            </a:r>
            <a:r>
              <a:rPr lang="cs-CZ" sz="1600" dirty="0">
                <a:latin typeface="+mj-lt"/>
                <a:cs typeface="Times New Roman" panose="02020603050405020304" pitchFamily="18" charset="0"/>
              </a:rPr>
              <a:t> 1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B0B3410-AB3B-4EDF-9D45-E78871371410}"/>
              </a:ext>
            </a:extLst>
          </p:cNvPr>
          <p:cNvCxnSpPr>
            <a:cxnSpLocks/>
          </p:cNvCxnSpPr>
          <p:nvPr/>
        </p:nvCxnSpPr>
        <p:spPr>
          <a:xfrm flipH="1">
            <a:off x="709604" y="229529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347614"/>
            <a:ext cx="7523213" cy="2915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T</a:t>
            </a:r>
            <a:r>
              <a:rPr lang="en-US" altLang="cs-CZ" sz="1400" b="1" dirty="0" err="1">
                <a:cs typeface="Times New Roman" panose="02020603050405020304" pitchFamily="18" charset="0"/>
              </a:rPr>
              <a:t>ermination</a:t>
            </a:r>
            <a:r>
              <a:rPr lang="en-US" altLang="cs-CZ" sz="1400" b="1" dirty="0">
                <a:cs typeface="Times New Roman" panose="02020603050405020304" pitchFamily="18" charset="0"/>
              </a:rPr>
              <a:t> of employment </a:t>
            </a:r>
            <a:r>
              <a:rPr lang="en-US" altLang="cs-CZ" sz="1400" dirty="0">
                <a:cs typeface="Times New Roman" panose="02020603050405020304" pitchFamily="18" charset="0"/>
              </a:rPr>
              <a:t>- types and methods of termination, company culture within the process, pension policy, outplacement, support systems, rights and obligations of employees and employers.</a:t>
            </a:r>
            <a:endParaRPr lang="cs-CZ" altLang="cs-CZ" sz="1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cs-CZ" sz="1400" b="1" dirty="0">
                <a:cs typeface="Times New Roman" panose="02020603050405020304" pitchFamily="18" charset="0"/>
              </a:rPr>
              <a:t>HR information systems</a:t>
            </a:r>
            <a:endParaRPr lang="cs-CZ" altLang="cs-CZ" sz="14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C</a:t>
            </a:r>
            <a:r>
              <a:rPr lang="en-US" altLang="cs-CZ" sz="1400" b="1" dirty="0" err="1">
                <a:cs typeface="Times New Roman" panose="02020603050405020304" pitchFamily="18" charset="0"/>
              </a:rPr>
              <a:t>ompetences</a:t>
            </a:r>
            <a:r>
              <a:rPr lang="en-US" altLang="cs-CZ" sz="1400" b="1" dirty="0">
                <a:cs typeface="Times New Roman" panose="02020603050405020304" pitchFamily="18" charset="0"/>
              </a:rPr>
              <a:t> of HR managers and supervisors </a:t>
            </a:r>
            <a:r>
              <a:rPr lang="en-US" altLang="cs-CZ" sz="1400" dirty="0">
                <a:cs typeface="Times New Roman" panose="02020603050405020304" pitchFamily="18" charset="0"/>
              </a:rPr>
              <a:t>- lifelong learning, communication, digital </a:t>
            </a:r>
            <a:r>
              <a:rPr lang="cs-CZ" altLang="cs-CZ" sz="1400" dirty="0">
                <a:cs typeface="Times New Roman" panose="02020603050405020304" pitchFamily="18" charset="0"/>
              </a:rPr>
              <a:t>c</a:t>
            </a:r>
            <a:r>
              <a:rPr lang="en-US" altLang="cs-CZ" sz="1400" dirty="0" err="1">
                <a:cs typeface="Times New Roman" panose="02020603050405020304" pitchFamily="18" charset="0"/>
              </a:rPr>
              <a:t>ompetence</a:t>
            </a:r>
            <a:r>
              <a:rPr lang="cs-CZ" altLang="cs-CZ" sz="14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S</a:t>
            </a:r>
            <a:r>
              <a:rPr lang="en-US" altLang="cs-CZ" sz="1400" b="1" dirty="0" err="1">
                <a:cs typeface="Times New Roman" panose="02020603050405020304" pitchFamily="18" charset="0"/>
              </a:rPr>
              <a:t>ustainability</a:t>
            </a:r>
            <a:r>
              <a:rPr lang="en-US" altLang="cs-CZ" sz="1400" b="1" dirty="0">
                <a:cs typeface="Times New Roman" panose="02020603050405020304" pitchFamily="18" charset="0"/>
              </a:rPr>
              <a:t> principles </a:t>
            </a:r>
            <a:r>
              <a:rPr lang="en-US" altLang="cs-CZ" sz="1400" dirty="0">
                <a:cs typeface="Times New Roman" panose="02020603050405020304" pitchFamily="18" charset="0"/>
              </a:rPr>
              <a:t>- equal access, diversity, inclusion, role of collective bargaining. </a:t>
            </a:r>
            <a:r>
              <a:rPr lang="cs-CZ" altLang="cs-CZ" sz="14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623320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cap="all" dirty="0">
                <a:solidFill>
                  <a:srgbClr val="307871"/>
                </a:solidFill>
              </a:rPr>
              <a:t>the main tasks of personnel work and the personnel activities to ensure them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470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174069"/>
            <a:ext cx="7523213" cy="34852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altLang="cs-CZ" sz="1400" dirty="0">
                <a:cs typeface="Times New Roman" panose="02020603050405020304" pitchFamily="18" charset="0"/>
              </a:rPr>
              <a:t>is an organization's long-term plan for the effective management and development of human resources (employees) that supports the achievement of the organization's goals. This strategy includes the concept of how the </a:t>
            </a:r>
            <a:r>
              <a:rPr lang="en-US" altLang="cs-CZ" sz="1400" dirty="0" err="1">
                <a:cs typeface="Times New Roman" panose="02020603050405020304" pitchFamily="18" charset="0"/>
              </a:rPr>
              <a:t>organisation</a:t>
            </a:r>
            <a:r>
              <a:rPr lang="en-US" altLang="cs-CZ" sz="1400" dirty="0">
                <a:cs typeface="Times New Roman" panose="02020603050405020304" pitchFamily="18" charset="0"/>
              </a:rPr>
              <a:t> plans to attract, develop, motivate and retain its employees so that they are able to perform their tasks and contribute to the overall success of the </a:t>
            </a:r>
            <a:r>
              <a:rPr lang="en-US" altLang="cs-CZ" sz="1400" dirty="0" err="1">
                <a:cs typeface="Times New Roman" panose="02020603050405020304" pitchFamily="18" charset="0"/>
              </a:rPr>
              <a:t>organisation</a:t>
            </a:r>
            <a:r>
              <a:rPr lang="en-US" altLang="cs-CZ" sz="1400" dirty="0">
                <a:cs typeface="Times New Roman" panose="02020603050405020304" pitchFamily="18" charset="0"/>
              </a:rPr>
              <a:t>.</a:t>
            </a:r>
            <a:endParaRPr lang="cs-CZ" altLang="cs-CZ" sz="1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 err="1">
                <a:cs typeface="Times New Roman" panose="02020603050405020304" pitchFamily="18" charset="0"/>
              </a:rPr>
              <a:t>Key</a:t>
            </a: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factors</a:t>
            </a:r>
            <a:r>
              <a:rPr lang="cs-CZ" altLang="cs-CZ" sz="1400" b="1" dirty="0">
                <a:cs typeface="Times New Roman" panose="02020603050405020304" pitchFamily="18" charset="0"/>
              </a:rPr>
              <a:t>:</a:t>
            </a:r>
          </a:p>
          <a:p>
            <a:pPr>
              <a:buAutoNum type="arabicPeriod"/>
            </a:pPr>
            <a:r>
              <a:rPr lang="cs-CZ" altLang="cs-CZ" sz="1400" b="1" dirty="0" err="1">
                <a:cs typeface="Times New Roman" panose="02020603050405020304" pitchFamily="18" charset="0"/>
              </a:rPr>
              <a:t>Company</a:t>
            </a:r>
            <a:r>
              <a:rPr lang="cs-CZ" altLang="cs-CZ" sz="1400" b="1" dirty="0">
                <a:cs typeface="Times New Roman" panose="02020603050405020304" pitchFamily="18" charset="0"/>
              </a:rPr>
              <a:t> business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strategy</a:t>
            </a:r>
            <a:endParaRPr lang="cs-CZ" altLang="cs-CZ" sz="1400" b="1" dirty="0">
              <a:cs typeface="Times New Roman" panose="02020603050405020304" pitchFamily="18" charset="0"/>
            </a:endParaRPr>
          </a:p>
          <a:p>
            <a:pPr>
              <a:buAutoNum type="arabicPeriod" startAt="2"/>
            </a:pPr>
            <a:r>
              <a:rPr lang="cs-CZ" altLang="cs-CZ" sz="1400" b="1" dirty="0" err="1">
                <a:cs typeface="Times New Roman" panose="02020603050405020304" pitchFamily="18" charset="0"/>
              </a:rPr>
              <a:t>Company</a:t>
            </a: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goals</a:t>
            </a: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ans</a:t>
            </a:r>
            <a:r>
              <a:rPr lang="cs-CZ" altLang="cs-CZ" sz="1400" b="1" dirty="0">
                <a:cs typeface="Times New Roman" panose="02020603050405020304" pitchFamily="18" charset="0"/>
              </a:rPr>
              <a:t> vision</a:t>
            </a:r>
          </a:p>
          <a:p>
            <a:pPr>
              <a:buAutoNum type="arabicPeriod" startAt="2"/>
            </a:pPr>
            <a:r>
              <a:rPr lang="cs-CZ" altLang="cs-CZ" sz="1400" b="1" dirty="0" err="1">
                <a:cs typeface="Times New Roman" panose="02020603050405020304" pitchFamily="18" charset="0"/>
              </a:rPr>
              <a:t>Company</a:t>
            </a: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culture</a:t>
            </a:r>
            <a:endParaRPr lang="cs-CZ" altLang="cs-CZ" sz="1400" b="1" dirty="0">
              <a:cs typeface="Times New Roman" panose="02020603050405020304" pitchFamily="18" charset="0"/>
            </a:endParaRPr>
          </a:p>
          <a:p>
            <a:pPr>
              <a:buAutoNum type="arabicPeriod" startAt="2"/>
            </a:pPr>
            <a:r>
              <a:rPr lang="cs-CZ" altLang="cs-CZ" sz="1400" b="1" dirty="0" err="1">
                <a:cs typeface="Times New Roman" panose="02020603050405020304" pitchFamily="18" charset="0"/>
              </a:rPr>
              <a:t>Internal</a:t>
            </a:r>
            <a:r>
              <a:rPr lang="cs-CZ" altLang="cs-CZ" sz="1400" b="1" dirty="0">
                <a:cs typeface="Times New Roman" panose="02020603050405020304" pitchFamily="18" charset="0"/>
              </a:rPr>
              <a:t> and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external</a:t>
            </a: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sources</a:t>
            </a:r>
            <a:endParaRPr lang="cs-CZ" altLang="cs-CZ" sz="1400" b="1" dirty="0">
              <a:cs typeface="Times New Roman" panose="02020603050405020304" pitchFamily="18" charset="0"/>
            </a:endParaRPr>
          </a:p>
          <a:p>
            <a:pPr>
              <a:buAutoNum type="arabicPeriod" startAt="2"/>
            </a:pPr>
            <a:r>
              <a:rPr lang="cs-CZ" altLang="cs-CZ" sz="1400" b="1" dirty="0" err="1">
                <a:cs typeface="Times New Roman" panose="02020603050405020304" pitchFamily="18" charset="0"/>
              </a:rPr>
              <a:t>External</a:t>
            </a:r>
            <a:r>
              <a:rPr lang="cs-CZ" altLang="cs-CZ" sz="1400" b="1" dirty="0">
                <a:cs typeface="Times New Roman" panose="02020603050405020304" pitchFamily="18" charset="0"/>
              </a:rPr>
              <a:t> Background</a:t>
            </a:r>
          </a:p>
          <a:p>
            <a:pPr>
              <a:buAutoNum type="arabicPeriod" startAt="2"/>
            </a:pPr>
            <a:r>
              <a:rPr lang="cs-CZ" altLang="cs-CZ" sz="1400" b="1" dirty="0" err="1">
                <a:cs typeface="Times New Roman" panose="02020603050405020304" pitchFamily="18" charset="0"/>
              </a:rPr>
              <a:t>Trends</a:t>
            </a:r>
            <a:r>
              <a:rPr lang="cs-CZ" altLang="cs-CZ" sz="1400" b="1" dirty="0">
                <a:cs typeface="Times New Roman" panose="02020603050405020304" pitchFamily="18" charset="0"/>
              </a:rPr>
              <a:t> and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innovations</a:t>
            </a:r>
            <a:r>
              <a:rPr lang="cs-CZ" altLang="cs-CZ" sz="1400" b="1" dirty="0">
                <a:cs typeface="Times New Roman" panose="02020603050405020304" pitchFamily="18" charset="0"/>
              </a:rPr>
              <a:t> in HR</a:t>
            </a:r>
          </a:p>
          <a:p>
            <a:pPr>
              <a:buAutoNum type="arabicPeriod" startAt="2"/>
            </a:pPr>
            <a:endParaRPr lang="cs-CZ" altLang="cs-CZ" sz="1400" b="1" dirty="0"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623320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HR </a:t>
            </a:r>
            <a:r>
              <a:rPr lang="cs-CZ" sz="3200" b="1" cap="all" dirty="0" err="1">
                <a:solidFill>
                  <a:srgbClr val="307871"/>
                </a:solidFill>
              </a:rPr>
              <a:t>strategy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3794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267691"/>
            <a:ext cx="7523213" cy="339162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cs-CZ" sz="1400" b="1" dirty="0">
                <a:cs typeface="Times New Roman" panose="02020603050405020304" pitchFamily="18" charset="0"/>
              </a:rPr>
              <a:t>Why is it important for a company to have a HR strategy?</a:t>
            </a:r>
            <a:endParaRPr lang="cs-CZ" altLang="cs-CZ" sz="1400" b="1" dirty="0">
              <a:cs typeface="Times New Roman" panose="02020603050405020304" pitchFamily="18" charset="0"/>
            </a:endParaRPr>
          </a:p>
          <a:p>
            <a:r>
              <a:rPr lang="en-US" altLang="cs-CZ" sz="1400" dirty="0">
                <a:cs typeface="Times New Roman" panose="02020603050405020304" pitchFamily="18" charset="0"/>
              </a:rPr>
              <a:t>To support the achievement of the company's objectives</a:t>
            </a:r>
            <a:endParaRPr lang="cs-CZ" altLang="cs-CZ" sz="1400" dirty="0">
              <a:cs typeface="Times New Roman" panose="02020603050405020304" pitchFamily="18" charset="0"/>
            </a:endParaRPr>
          </a:p>
          <a:p>
            <a:r>
              <a:rPr lang="en-US" altLang="cs-CZ" sz="1400" dirty="0">
                <a:cs typeface="Times New Roman" panose="02020603050405020304" pitchFamily="18" charset="0"/>
              </a:rPr>
              <a:t>attracting and retaining talent</a:t>
            </a:r>
            <a:r>
              <a:rPr lang="cs-CZ" altLang="cs-CZ" sz="1400" dirty="0">
                <a:cs typeface="Times New Roman" panose="02020603050405020304" pitchFamily="18" charset="0"/>
              </a:rPr>
              <a:t> </a:t>
            </a:r>
            <a:r>
              <a:rPr lang="en-US" altLang="cs-CZ" sz="1400" dirty="0">
                <a:cs typeface="Times New Roman" panose="02020603050405020304" pitchFamily="18" charset="0"/>
              </a:rPr>
              <a:t>employee </a:t>
            </a:r>
            <a:endParaRPr lang="cs-CZ" altLang="cs-CZ" sz="1400" dirty="0">
              <a:cs typeface="Times New Roman" panose="02020603050405020304" pitchFamily="18" charset="0"/>
            </a:endParaRPr>
          </a:p>
          <a:p>
            <a:r>
              <a:rPr lang="en-US" altLang="cs-CZ" sz="1400" dirty="0">
                <a:cs typeface="Times New Roman" panose="02020603050405020304" pitchFamily="18" charset="0"/>
              </a:rPr>
              <a:t>Development</a:t>
            </a:r>
            <a:endParaRPr lang="cs-CZ" altLang="cs-CZ" sz="1400" dirty="0">
              <a:cs typeface="Times New Roman" panose="02020603050405020304" pitchFamily="18" charset="0"/>
            </a:endParaRPr>
          </a:p>
          <a:p>
            <a:r>
              <a:rPr lang="en-US" altLang="cs-CZ" sz="1400" dirty="0">
                <a:cs typeface="Times New Roman" panose="02020603050405020304" pitchFamily="18" charset="0"/>
              </a:rPr>
              <a:t>improving motivation and performance</a:t>
            </a:r>
            <a:endParaRPr lang="cs-CZ" altLang="cs-CZ" sz="1400" dirty="0">
              <a:cs typeface="Times New Roman" panose="02020603050405020304" pitchFamily="18" charset="0"/>
            </a:endParaRPr>
          </a:p>
          <a:p>
            <a:r>
              <a:rPr lang="en-US" altLang="cs-CZ" sz="1400" dirty="0">
                <a:cs typeface="Times New Roman" panose="02020603050405020304" pitchFamily="18" charset="0"/>
              </a:rPr>
              <a:t>reducing the risk of skills shortages</a:t>
            </a:r>
            <a:endParaRPr lang="cs-CZ" altLang="cs-CZ" sz="1400" dirty="0">
              <a:cs typeface="Times New Roman" panose="02020603050405020304" pitchFamily="18" charset="0"/>
            </a:endParaRPr>
          </a:p>
          <a:p>
            <a:r>
              <a:rPr lang="en-US" altLang="cs-CZ" sz="1400" dirty="0">
                <a:cs typeface="Times New Roman" panose="02020603050405020304" pitchFamily="18" charset="0"/>
              </a:rPr>
              <a:t>flexibility and adaptability</a:t>
            </a:r>
            <a:endParaRPr lang="cs-CZ" altLang="cs-CZ" sz="1400" dirty="0">
              <a:cs typeface="Times New Roman" panose="02020603050405020304" pitchFamily="18" charset="0"/>
            </a:endParaRPr>
          </a:p>
          <a:p>
            <a:r>
              <a:rPr lang="en-US" altLang="cs-CZ" sz="1400" dirty="0">
                <a:cs typeface="Times New Roman" panose="02020603050405020304" pitchFamily="18" charset="0"/>
              </a:rPr>
              <a:t>cost optimization</a:t>
            </a:r>
            <a:endParaRPr lang="cs-CZ" altLang="cs-CZ" sz="1400" dirty="0">
              <a:cs typeface="Times New Roman" panose="02020603050405020304" pitchFamily="18" charset="0"/>
            </a:endParaRPr>
          </a:p>
          <a:p>
            <a:r>
              <a:rPr lang="en-US" altLang="cs-CZ" sz="1400" dirty="0">
                <a:cs typeface="Times New Roman" panose="02020603050405020304" pitchFamily="18" charset="0"/>
              </a:rPr>
              <a:t>ensuring compliance with legislation</a:t>
            </a:r>
            <a:endParaRPr lang="cs-CZ" altLang="cs-CZ" sz="1400" dirty="0">
              <a:cs typeface="Times New Roman" panose="02020603050405020304" pitchFamily="18" charset="0"/>
            </a:endParaRPr>
          </a:p>
          <a:p>
            <a:r>
              <a:rPr lang="en-US" altLang="cs-CZ" sz="1400" dirty="0">
                <a:cs typeface="Times New Roman" panose="02020603050405020304" pitchFamily="18" charset="0"/>
              </a:rPr>
              <a:t>strengthening company culture </a:t>
            </a:r>
            <a:endParaRPr lang="cs-CZ" altLang="cs-CZ" sz="1400" dirty="0"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144475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cap="all" dirty="0">
                <a:solidFill>
                  <a:srgbClr val="307871"/>
                </a:solidFill>
              </a:rPr>
              <a:t>the importance of HR strategy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952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0"/>
                            </p:stCondLst>
                            <p:childTnLst>
                              <p:par>
                                <p:cTn id="50" presetID="2" presetClass="entr" presetSubtype="9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mph" presetSubtype="0" fill="remove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10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mph" presetSubtype="0" fill="remove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10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mph" presetSubtype="0" fill="remove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10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0" autoRev="1" fill="remov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0" autoRev="1" fill="remov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1000" autoRev="1" fill="remov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autoRev="1" fill="remov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mph" presetSubtype="0" fill="remove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autoRev="1" fill="remov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0" autoRev="1" fill="remov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" dur="1000" autoRev="1" fill="remov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autoRev="1" fill="remov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mph" presetSubtype="0" fill="remove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00" autoRev="1" fill="remov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" dur="1000" autoRev="1" fill="remov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1000" autoRev="1" fill="remov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0" autoRev="1" fill="remov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mph" presetSubtype="0" fill="remove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1000" autoRev="1" fill="remov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0" dur="1000" autoRev="1" fill="remov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1000" autoRev="1" fill="remov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0" autoRev="1" fill="remov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mph" presetSubtype="0" fill="remove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0" autoRev="1" fill="remov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0" autoRev="1" fill="remov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000" autoRev="1" fill="remov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autoRev="1" fill="remov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mph" presetSubtype="0" fill="remove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000" autoRev="1" fill="remov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1000" autoRev="1" fill="remov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1000" autoRev="1" fill="remov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0" autoRev="1" fill="remov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mph" presetSubtype="0" fill="remove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00" autoRev="1" fill="remove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1000" autoRev="1" fill="remove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1000" autoRev="1" fill="remove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autoRev="1" fill="remove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267691"/>
            <a:ext cx="7523213" cy="339162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Large firms: </a:t>
            </a:r>
            <a:endParaRPr lang="cs-CZ" sz="1400" b="1" dirty="0"/>
          </a:p>
          <a:p>
            <a:pPr marL="0" indent="0">
              <a:buNone/>
            </a:pPr>
            <a:r>
              <a:rPr lang="en-US" sz="1400" dirty="0"/>
              <a:t>structured and formal, with an emphasis on specialization and a systematic approach to human resource management.</a:t>
            </a:r>
            <a:endParaRPr lang="cs-CZ" sz="1400" dirty="0"/>
          </a:p>
          <a:p>
            <a:pPr marL="0" indent="0">
              <a:buNone/>
            </a:pPr>
            <a:r>
              <a:rPr lang="en-US" sz="1400" b="1" dirty="0"/>
              <a:t>Medium-sized firms: </a:t>
            </a:r>
            <a:endParaRPr lang="cs-CZ" sz="1400" b="1" dirty="0"/>
          </a:p>
          <a:p>
            <a:pPr marL="0" indent="0">
              <a:buNone/>
            </a:pPr>
            <a:r>
              <a:rPr lang="en-US" sz="1400" dirty="0"/>
              <a:t>Flexible but more structured than small firms, with an emphasis on efficient growth and development.</a:t>
            </a:r>
            <a:endParaRPr lang="cs-CZ" sz="1400" dirty="0"/>
          </a:p>
          <a:p>
            <a:pPr marL="0" indent="0">
              <a:buNone/>
            </a:pPr>
            <a:r>
              <a:rPr lang="en-US" sz="1400" b="1" dirty="0"/>
              <a:t>Small firms: </a:t>
            </a:r>
            <a:endParaRPr lang="cs-CZ" sz="1400" b="1" dirty="0"/>
          </a:p>
          <a:p>
            <a:pPr marL="0" indent="0">
              <a:buNone/>
            </a:pPr>
            <a:r>
              <a:rPr lang="en-US" sz="1400" dirty="0"/>
              <a:t>Informal and personal, with an emphasis on versatility and close employer-employee relationships, often with a focus on retaining key employees.</a:t>
            </a:r>
            <a:endParaRPr lang="cs-CZ" altLang="cs-CZ" sz="1400" dirty="0"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6521021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cap="all" dirty="0">
                <a:solidFill>
                  <a:srgbClr val="307871"/>
                </a:solidFill>
              </a:rPr>
              <a:t>staffing strategy in different types of companies and their application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5698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8378E-8529-53D8-3736-FDA853BC6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680A6CDF-F3D7-B960-C5A4-B460FF5219F0}"/>
              </a:ext>
            </a:extLst>
          </p:cNvPr>
          <p:cNvSpPr txBox="1">
            <a:spLocks/>
          </p:cNvSpPr>
          <p:nvPr/>
        </p:nvSpPr>
        <p:spPr>
          <a:xfrm>
            <a:off x="611559" y="1267691"/>
            <a:ext cx="7523213" cy="339162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cs-CZ" sz="1400" b="1" dirty="0" err="1"/>
              <a:t>There</a:t>
            </a:r>
            <a:r>
              <a:rPr lang="cs-CZ" sz="1400" b="1" dirty="0"/>
              <a:t> are 3 case </a:t>
            </a:r>
            <a:r>
              <a:rPr lang="cs-CZ" sz="1400" b="1" dirty="0" err="1"/>
              <a:t>studies</a:t>
            </a:r>
            <a:r>
              <a:rPr lang="cs-CZ" sz="1400" b="1" dirty="0"/>
              <a:t> </a:t>
            </a:r>
            <a:r>
              <a:rPr lang="cs-CZ" sz="1400" b="1" dirty="0" err="1"/>
              <a:t>from</a:t>
            </a:r>
            <a:r>
              <a:rPr lang="cs-CZ" sz="1400" b="1" dirty="0"/>
              <a:t> big </a:t>
            </a:r>
            <a:r>
              <a:rPr lang="cs-CZ" sz="1400" b="1" dirty="0" err="1"/>
              <a:t>companies</a:t>
            </a:r>
            <a:r>
              <a:rPr lang="cs-CZ" sz="1400" b="1" dirty="0"/>
              <a:t> in CR and in </a:t>
            </a:r>
            <a:r>
              <a:rPr lang="cs-CZ" sz="1400" b="1" dirty="0" err="1"/>
              <a:t>the</a:t>
            </a:r>
            <a:r>
              <a:rPr lang="cs-CZ" sz="1400" b="1" dirty="0"/>
              <a:t> </a:t>
            </a:r>
            <a:r>
              <a:rPr lang="cs-CZ" sz="1400" b="1" dirty="0" err="1"/>
              <a:t>world</a:t>
            </a:r>
            <a:r>
              <a:rPr lang="cs-CZ" sz="1400" b="1" dirty="0"/>
              <a:t>.</a:t>
            </a:r>
          </a:p>
          <a:p>
            <a:pPr>
              <a:buFont typeface="+mj-lt"/>
              <a:buAutoNum type="arabicPeriod"/>
            </a:pPr>
            <a:r>
              <a:rPr lang="cs-CZ" altLang="cs-CZ" sz="1400" b="1" dirty="0" err="1">
                <a:cs typeface="Times New Roman" panose="02020603050405020304" pitchFamily="18" charset="0"/>
              </a:rPr>
              <a:t>Read</a:t>
            </a: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about</a:t>
            </a: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the</a:t>
            </a: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change</a:t>
            </a: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they</a:t>
            </a: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have</a:t>
            </a:r>
            <a:r>
              <a:rPr lang="cs-CZ" altLang="cs-CZ" sz="1400" b="1" dirty="0">
                <a:cs typeface="Times New Roman" panose="02020603050405020304" pitchFamily="18" charset="0"/>
              </a:rPr>
              <a:t> done and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answer</a:t>
            </a: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the</a:t>
            </a: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questions</a:t>
            </a:r>
            <a:r>
              <a:rPr lang="cs-CZ" altLang="cs-CZ" sz="1400" b="1" dirty="0"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cs-CZ" altLang="cs-CZ" sz="1400" b="1" dirty="0" err="1">
                <a:cs typeface="Times New Roman" panose="02020603050405020304" pitchFamily="18" charset="0"/>
              </a:rPr>
              <a:t>Compare</a:t>
            </a: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their</a:t>
            </a: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approach</a:t>
            </a:r>
            <a:r>
              <a:rPr lang="cs-CZ" altLang="cs-CZ" sz="1400" b="1" dirty="0">
                <a:cs typeface="Times New Roman" panose="02020603050405020304" pitchFamily="18" charset="0"/>
              </a:rPr>
              <a:t>. </a:t>
            </a:r>
            <a:endParaRPr lang="cs-CZ" altLang="cs-CZ" sz="1400" dirty="0"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CE7C40B5-81D9-6953-520F-4ECFDAF7376F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882D6826-CEB1-1314-440D-3B119756F2D4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6521021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Task</a:t>
            </a:r>
            <a:r>
              <a:rPr lang="cs-CZ" sz="3200" b="1" cap="all" dirty="0">
                <a:solidFill>
                  <a:srgbClr val="307871"/>
                </a:solidFill>
              </a:rPr>
              <a:t> 1 – 3 </a:t>
            </a:r>
            <a:r>
              <a:rPr lang="cs-CZ" sz="3200" b="1" cap="all" dirty="0" err="1">
                <a:solidFill>
                  <a:srgbClr val="307871"/>
                </a:solidFill>
              </a:rPr>
              <a:t>strategies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777AC1F-BD52-1834-1DBD-8D4CA7CA68F6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09F3E5CB-F01F-9BC5-6A49-62F8CDCE1AB0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3683E24A-E890-6912-4926-725E9FDFC4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355B67D2-580B-4AC8-318A-4AC363FEBBD4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7987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267691"/>
            <a:ext cx="8085401" cy="339162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What is the main objective of the management of any business?</a:t>
            </a:r>
            <a:endParaRPr lang="cs-CZ" sz="1400" dirty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r>
              <a:rPr lang="en-US" sz="1800" b="1" dirty="0"/>
              <a:t>Efficient operation of the company </a:t>
            </a:r>
            <a:r>
              <a:rPr lang="cs-CZ" sz="1800" b="1" dirty="0"/>
              <a:t>= </a:t>
            </a:r>
          </a:p>
          <a:p>
            <a:pPr marL="0" indent="0">
              <a:buNone/>
            </a:pPr>
            <a:r>
              <a:rPr lang="cs-CZ" sz="1800" b="1" dirty="0"/>
              <a:t>Business </a:t>
            </a:r>
            <a:r>
              <a:rPr lang="cs-CZ" sz="1800" b="1" dirty="0" err="1"/>
              <a:t>strategy</a:t>
            </a:r>
            <a:r>
              <a:rPr lang="cs-CZ" sz="1800" b="1" dirty="0"/>
              <a:t> + HRM + </a:t>
            </a:r>
            <a:r>
              <a:rPr lang="en-US" sz="1800" b="1" dirty="0" err="1"/>
              <a:t>Organisational</a:t>
            </a:r>
            <a:r>
              <a:rPr lang="en-US" sz="1800" b="1" dirty="0"/>
              <a:t> structure of the company</a:t>
            </a:r>
            <a:r>
              <a:rPr lang="cs-CZ" sz="1800" b="1" dirty="0"/>
              <a:t>.</a:t>
            </a:r>
          </a:p>
          <a:p>
            <a:pPr marL="0" indent="0">
              <a:buNone/>
            </a:pPr>
            <a:endParaRPr lang="cs-CZ" altLang="cs-CZ" sz="1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HR Business Partner Model </a:t>
            </a:r>
            <a:r>
              <a:rPr lang="cs-CZ" altLang="cs-CZ" sz="1400" dirty="0">
                <a:cs typeface="Times New Roman" panose="02020603050405020304" pitchFamily="18" charset="0"/>
              </a:rPr>
              <a:t>(Ulrich, 1999).</a:t>
            </a:r>
          </a:p>
          <a:p>
            <a:pPr marL="0" indent="0">
              <a:buNone/>
            </a:pPr>
            <a:r>
              <a:rPr lang="en-US" altLang="cs-CZ" sz="1400" dirty="0">
                <a:cs typeface="Times New Roman" panose="02020603050405020304" pitchFamily="18" charset="0"/>
              </a:rPr>
              <a:t>The concept of business partnership is about growing the strategic role of human resources. How do we understand this? What do we mean by this?</a:t>
            </a:r>
            <a:endParaRPr lang="cs-CZ" altLang="cs-CZ" sz="1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	</a:t>
            </a:r>
            <a:r>
              <a:rPr lang="cs-CZ" altLang="cs-CZ" sz="1400" dirty="0" err="1">
                <a:cs typeface="Times New Roman" panose="02020603050405020304" pitchFamily="18" charset="0"/>
              </a:rPr>
              <a:t>dividing</a:t>
            </a:r>
            <a:r>
              <a:rPr lang="cs-CZ" altLang="cs-CZ" sz="1400" dirty="0"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cs typeface="Times New Roman" panose="02020603050405020304" pitchFamily="18" charset="0"/>
              </a:rPr>
              <a:t>strategical</a:t>
            </a:r>
            <a:r>
              <a:rPr lang="cs-CZ" altLang="cs-CZ" sz="1400" dirty="0">
                <a:cs typeface="Times New Roman" panose="02020603050405020304" pitchFamily="18" charset="0"/>
              </a:rPr>
              <a:t> and </a:t>
            </a:r>
            <a:r>
              <a:rPr lang="cs-CZ" altLang="cs-CZ" sz="1400" dirty="0" err="1">
                <a:cs typeface="Times New Roman" panose="02020603050405020304" pitchFamily="18" charset="0"/>
              </a:rPr>
              <a:t>operative</a:t>
            </a:r>
            <a:r>
              <a:rPr lang="cs-CZ" altLang="cs-CZ" sz="1400" dirty="0"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cs typeface="Times New Roman" panose="02020603050405020304" pitchFamily="18" charset="0"/>
              </a:rPr>
              <a:t>task</a:t>
            </a:r>
            <a:r>
              <a:rPr lang="cs-CZ" altLang="cs-CZ" sz="1400" dirty="0"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cs typeface="Times New Roman" panose="02020603050405020304" pitchFamily="18" charset="0"/>
              </a:rPr>
              <a:t>of</a:t>
            </a:r>
            <a:r>
              <a:rPr lang="cs-CZ" altLang="cs-CZ" sz="1400" dirty="0">
                <a:cs typeface="Times New Roman" panose="02020603050405020304" pitchFamily="18" charset="0"/>
              </a:rPr>
              <a:t> HRM. </a:t>
            </a:r>
          </a:p>
          <a:p>
            <a:pPr marL="0" indent="0">
              <a:buNone/>
            </a:pPr>
            <a:endParaRPr lang="cs-CZ" altLang="cs-CZ" sz="1400" dirty="0"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6521021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cap="all" dirty="0">
                <a:solidFill>
                  <a:srgbClr val="307871"/>
                </a:solidFill>
              </a:rPr>
              <a:t>strategic human resource management and its application in practice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7" name="Šipka: doprava se zářezem 6">
            <a:extLst>
              <a:ext uri="{FF2B5EF4-FFF2-40B4-BE49-F238E27FC236}">
                <a16:creationId xmlns:a16="http://schemas.microsoft.com/office/drawing/2014/main" id="{266499C9-13A5-48A4-9BB8-EE9F3787F670}"/>
              </a:ext>
            </a:extLst>
          </p:cNvPr>
          <p:cNvSpPr/>
          <p:nvPr/>
        </p:nvSpPr>
        <p:spPr>
          <a:xfrm>
            <a:off x="719038" y="4109191"/>
            <a:ext cx="669495" cy="3747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10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267691"/>
            <a:ext cx="4942573" cy="339162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/>
              <a:t>By Ulricha 4 </a:t>
            </a:r>
            <a:r>
              <a:rPr lang="cs-CZ" sz="1400" dirty="0" err="1"/>
              <a:t>roles</a:t>
            </a:r>
            <a:r>
              <a:rPr lang="cs-CZ" sz="1400" dirty="0"/>
              <a:t> </a:t>
            </a:r>
            <a:r>
              <a:rPr lang="cs-CZ" sz="1400" dirty="0" err="1"/>
              <a:t>altogether</a:t>
            </a:r>
            <a:r>
              <a:rPr lang="cs-CZ" sz="1400" dirty="0"/>
              <a:t>:</a:t>
            </a:r>
          </a:p>
          <a:p>
            <a:pPr marL="0" indent="0">
              <a:buNone/>
            </a:pPr>
            <a:r>
              <a:rPr lang="cs-CZ" altLang="cs-CZ" sz="1400" b="1" dirty="0" err="1">
                <a:cs typeface="Times New Roman" panose="02020603050405020304" pitchFamily="18" charset="0"/>
              </a:rPr>
              <a:t>Strategic</a:t>
            </a:r>
            <a:r>
              <a:rPr lang="cs-CZ" altLang="cs-CZ" sz="1400" b="1" dirty="0">
                <a:cs typeface="Times New Roman" panose="02020603050405020304" pitchFamily="18" charset="0"/>
              </a:rPr>
              <a:t> partner</a:t>
            </a:r>
          </a:p>
          <a:p>
            <a:pPr marL="0" indent="0">
              <a:buNone/>
            </a:pPr>
            <a:r>
              <a:rPr lang="cs-CZ" altLang="cs-CZ" sz="1400" b="1" dirty="0" err="1">
                <a:cs typeface="Times New Roman" panose="02020603050405020304" pitchFamily="18" charset="0"/>
              </a:rPr>
              <a:t>Change</a:t>
            </a:r>
            <a:r>
              <a:rPr lang="cs-CZ" altLang="cs-CZ" sz="1400" b="1" dirty="0">
                <a:cs typeface="Times New Roman" panose="02020603050405020304" pitchFamily="18" charset="0"/>
              </a:rPr>
              <a:t> agent </a:t>
            </a:r>
          </a:p>
          <a:p>
            <a:pPr marL="0" indent="0">
              <a:buNone/>
            </a:pPr>
            <a:r>
              <a:rPr lang="cs-CZ" altLang="cs-CZ" sz="1400" b="1" dirty="0" err="1">
                <a:cs typeface="Times New Roman" panose="02020603050405020304" pitchFamily="18" charset="0"/>
              </a:rPr>
              <a:t>Administrative</a:t>
            </a:r>
            <a:r>
              <a:rPr lang="cs-CZ" altLang="cs-CZ" sz="1400" b="1" dirty="0">
                <a:cs typeface="Times New Roman" panose="02020603050405020304" pitchFamily="18" charset="0"/>
              </a:rPr>
              <a:t> Expert</a:t>
            </a:r>
          </a:p>
          <a:p>
            <a:pPr marL="0" indent="0">
              <a:buNone/>
            </a:pPr>
            <a:r>
              <a:rPr lang="cs-CZ" altLang="cs-CZ" sz="1400" b="1" dirty="0" err="1">
                <a:cs typeface="Times New Roman" panose="02020603050405020304" pitchFamily="18" charset="0"/>
              </a:rPr>
              <a:t>Employee</a:t>
            </a: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Champion</a:t>
            </a:r>
            <a:endParaRPr lang="cs-CZ" altLang="cs-CZ" sz="1400" b="1" dirty="0"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6521021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cap="all" dirty="0">
                <a:solidFill>
                  <a:srgbClr val="307871"/>
                </a:solidFill>
              </a:rPr>
              <a:t>The role of the HR manager </a:t>
            </a:r>
            <a:endParaRPr lang="cs-CZ" sz="3200" b="1" cap="all" dirty="0">
              <a:solidFill>
                <a:srgbClr val="307871"/>
              </a:solidFill>
            </a:endParaRPr>
          </a:p>
          <a:p>
            <a:pPr algn="l"/>
            <a:r>
              <a:rPr lang="en-US" sz="3200" b="1" cap="all" dirty="0">
                <a:solidFill>
                  <a:srgbClr val="307871"/>
                </a:solidFill>
              </a:rPr>
              <a:t>as a business partner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B96E50E9-334E-499A-912F-65B5438AE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30" y="1139175"/>
            <a:ext cx="3228996" cy="270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72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674729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 current </a:t>
            </a:r>
            <a:r>
              <a:rPr kumimoji="0" lang="en-US" sz="3200" b="1" i="0" u="none" strike="noStrike" kern="1200" cap="all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labour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market – 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key trends and challenges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089178"/>
            <a:ext cx="8280920" cy="12827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 err="1">
                <a:latin typeface="+mj-lt"/>
              </a:rPr>
              <a:t>Remote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work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US" sz="1400" b="1" dirty="0">
                <a:latin typeface="+mj-lt"/>
              </a:rPr>
              <a:t>COVID-19 accelerated development and forced to overcome barriers remote work,</a:t>
            </a:r>
            <a:r>
              <a:rPr lang="cs-CZ" sz="1400" b="1" dirty="0">
                <a:latin typeface="+mj-lt"/>
              </a:rPr>
              <a:t> </a:t>
            </a:r>
            <a:r>
              <a:rPr lang="en-US" sz="1400" b="1" dirty="0">
                <a:latin typeface="+mj-lt"/>
              </a:rPr>
              <a:t>or hybrid model</a:t>
            </a:r>
            <a:r>
              <a:rPr lang="cs-CZ" sz="1400" b="1" dirty="0">
                <a:latin typeface="+mj-lt"/>
              </a:rPr>
              <a:t>s</a:t>
            </a:r>
          </a:p>
          <a:p>
            <a:pPr>
              <a:buBlip>
                <a:blip r:embed="rId3"/>
              </a:buBlip>
            </a:pPr>
            <a:r>
              <a:rPr lang="en-US" sz="1400" b="1" dirty="0">
                <a:latin typeface="+mj-lt"/>
              </a:rPr>
              <a:t>changing company culture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US" sz="1400" b="1" dirty="0">
                <a:latin typeface="+mj-lt"/>
              </a:rPr>
              <a:t>new communication technologies and management methods</a:t>
            </a:r>
            <a:endParaRPr lang="cs-CZ" sz="1400" b="1" dirty="0">
              <a:latin typeface="+mj-lt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611560" y="1347613"/>
            <a:ext cx="6120680" cy="1697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Digitalization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cs-CZ" alt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automation</a:t>
            </a:r>
            <a:endParaRPr kumimoji="0" lang="cs-CZ" alt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concept of Industry 4.0 - the use of cyber-physical systems, the emergence of a new working class (light blue collars), the interconnection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disappearance of certain jobs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Focus on IT, data </a:t>
            </a:r>
            <a:r>
              <a:rPr lang="cs-CZ" sz="1400" b="1" dirty="0" err="1">
                <a:solidFill>
                  <a:prstClr val="black"/>
                </a:solidFill>
                <a:latin typeface="Calibri"/>
              </a:rPr>
              <a:t>analysis</a:t>
            </a:r>
            <a:r>
              <a:rPr lang="cs-CZ" sz="1400" b="1" dirty="0">
                <a:solidFill>
                  <a:prstClr val="black"/>
                </a:solidFill>
                <a:latin typeface="Calibri"/>
              </a:rPr>
              <a:t>, AI, </a:t>
            </a:r>
            <a:r>
              <a:rPr lang="cs-CZ" sz="1400" b="1" dirty="0" err="1">
                <a:solidFill>
                  <a:prstClr val="black"/>
                </a:solidFill>
                <a:latin typeface="Calibri"/>
              </a:rPr>
              <a:t>robots</a:t>
            </a:r>
            <a:endParaRPr lang="cs-CZ" sz="1400" b="1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automation of mainly routine tasks and administrative work - need for education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security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solutions</a:t>
            </a: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pic>
        <p:nvPicPr>
          <p:cNvPr id="3" name="Grafický objekt 2" descr="Mozek v hlavě se souvislou výplní">
            <a:extLst>
              <a:ext uri="{FF2B5EF4-FFF2-40B4-BE49-F238E27FC236}">
                <a16:creationId xmlns:a16="http://schemas.microsoft.com/office/drawing/2014/main" id="{119E6A8C-1611-4049-B003-AEF1E96CE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6896" y="27877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35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 current </a:t>
            </a:r>
            <a:r>
              <a:rPr kumimoji="0" lang="en-US" sz="3200" b="1" i="0" u="none" strike="noStrike" kern="1200" cap="all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labour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market – 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key trends and challenges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939629"/>
            <a:ext cx="8280920" cy="14323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latin typeface="+mj-lt"/>
              </a:rPr>
              <a:t>Flexibility </a:t>
            </a:r>
            <a:r>
              <a:rPr lang="cs-CZ" sz="1400" b="1" dirty="0" err="1">
                <a:latin typeface="+mj-lt"/>
              </a:rPr>
              <a:t>of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the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work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arrangements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Part </a:t>
            </a:r>
            <a:r>
              <a:rPr lang="cs-CZ" sz="1400" b="1" dirty="0" err="1">
                <a:latin typeface="+mj-lt"/>
              </a:rPr>
              <a:t>time</a:t>
            </a:r>
            <a:r>
              <a:rPr lang="cs-CZ" sz="1400" b="1" dirty="0">
                <a:latin typeface="+mj-lt"/>
              </a:rPr>
              <a:t>, </a:t>
            </a:r>
            <a:r>
              <a:rPr lang="cs-CZ" sz="1400" b="1" dirty="0" err="1">
                <a:latin typeface="+mj-lt"/>
              </a:rPr>
              <a:t>remote</a:t>
            </a:r>
            <a:r>
              <a:rPr lang="cs-CZ" sz="1400" b="1" dirty="0">
                <a:latin typeface="+mj-lt"/>
              </a:rPr>
              <a:t>, </a:t>
            </a:r>
            <a:r>
              <a:rPr lang="cs-CZ" sz="1400" b="1" dirty="0" err="1">
                <a:latin typeface="+mj-lt"/>
              </a:rPr>
              <a:t>freelancers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 err="1">
                <a:latin typeface="+mj-lt"/>
              </a:rPr>
              <a:t>Need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of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employees</a:t>
            </a:r>
            <a:r>
              <a:rPr lang="cs-CZ" sz="1400" b="1" dirty="0">
                <a:latin typeface="+mj-lt"/>
              </a:rPr>
              <a:t> and </a:t>
            </a:r>
            <a:r>
              <a:rPr lang="cs-CZ" sz="1400" b="1" dirty="0" err="1">
                <a:latin typeface="+mj-lt"/>
              </a:rPr>
              <a:t>employes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 err="1">
                <a:latin typeface="+mj-lt"/>
              </a:rPr>
              <a:t>work-life</a:t>
            </a:r>
            <a:r>
              <a:rPr lang="cs-CZ" sz="1400" b="1" dirty="0">
                <a:latin typeface="+mj-lt"/>
              </a:rPr>
              <a:t> balance</a:t>
            </a:r>
          </a:p>
          <a:p>
            <a:pPr>
              <a:buBlip>
                <a:blip r:embed="rId3"/>
              </a:buBlip>
            </a:pPr>
            <a:r>
              <a:rPr lang="cs-CZ" sz="1400" b="1" dirty="0" err="1">
                <a:latin typeface="+mj-lt"/>
              </a:rPr>
              <a:t>concept</a:t>
            </a:r>
            <a:r>
              <a:rPr lang="cs-CZ" sz="1400" b="1" dirty="0">
                <a:latin typeface="+mj-lt"/>
              </a:rPr>
              <a:t> gig </a:t>
            </a:r>
            <a:r>
              <a:rPr lang="cs-CZ" sz="1400" b="1" dirty="0" err="1">
                <a:latin typeface="+mj-lt"/>
              </a:rPr>
              <a:t>economy</a:t>
            </a:r>
            <a:endParaRPr lang="cs-CZ" sz="1400" b="1" dirty="0">
              <a:latin typeface="+mj-lt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611560" y="1347613"/>
            <a:ext cx="6120680" cy="1697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Shortage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of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skilled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labout</a:t>
            </a:r>
            <a:endParaRPr kumimoji="0" lang="cs-CZ" alt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Rapid technological advances create the need to fill new positions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need to invest in education, 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increased demands change in required qualifications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need for lifelong learning</a:t>
            </a: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2722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 current </a:t>
            </a:r>
            <a:r>
              <a:rPr kumimoji="0" lang="en-US" sz="3200" b="1" i="0" u="none" strike="noStrike" kern="1200" cap="all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labour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market – 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key trends and challenges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939629"/>
            <a:ext cx="8280920" cy="16772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 err="1">
                <a:latin typeface="+mj-lt"/>
              </a:rPr>
              <a:t>Ageing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population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I</a:t>
            </a:r>
            <a:r>
              <a:rPr lang="en-US" sz="1400" b="1" dirty="0" err="1">
                <a:latin typeface="+mj-lt"/>
              </a:rPr>
              <a:t>nvolvement</a:t>
            </a:r>
            <a:r>
              <a:rPr lang="en-US" sz="1400" b="1" dirty="0">
                <a:latin typeface="+mj-lt"/>
              </a:rPr>
              <a:t> of older employees, 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US" sz="1400" b="1" dirty="0">
                <a:latin typeface="+mj-lt"/>
              </a:rPr>
              <a:t>greater age difference between employee groups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US" sz="1400" b="1" dirty="0">
                <a:latin typeface="+mj-lt"/>
              </a:rPr>
              <a:t>age-management - intergenerational approach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US" sz="1400" b="1" dirty="0">
                <a:latin typeface="+mj-lt"/>
              </a:rPr>
              <a:t>adapting working conditions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US" sz="1400" b="1" dirty="0">
                <a:latin typeface="+mj-lt"/>
              </a:rPr>
              <a:t>the need to address succession and the emphasis on workforce planning in general</a:t>
            </a:r>
            <a:endParaRPr lang="cs-CZ" sz="1400" b="1" dirty="0">
              <a:latin typeface="+mj-lt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1548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Increasing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mobility and </a:t>
            </a:r>
            <a:r>
              <a:rPr kumimoji="0" lang="cs-CZ" alt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globalisation</a:t>
            </a:r>
            <a:endParaRPr kumimoji="0" lang="cs-CZ" alt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Developement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communication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technology led to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bigger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geographical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cs-CZ" sz="1400" b="1" dirty="0">
                <a:solidFill>
                  <a:prstClr val="black"/>
                </a:solidFill>
                <a:latin typeface="Calibri"/>
              </a:rPr>
              <a:t>flexibility.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Changes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recruitment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Changes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leading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people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diversity a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inklusion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competition between employees from different regions (wages, working conditions)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156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4067944" y="1635646"/>
            <a:ext cx="4608512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1400" b="1" dirty="0" err="1"/>
              <a:t>Introduction</a:t>
            </a:r>
            <a:endParaRPr lang="cs-CZ" sz="1400" b="1" dirty="0"/>
          </a:p>
          <a:p>
            <a:pPr>
              <a:buBlip>
                <a:blip r:embed="rId3"/>
              </a:buBlip>
            </a:pPr>
            <a:r>
              <a:rPr lang="cs-CZ" sz="1400" b="1" dirty="0" err="1"/>
              <a:t>Historical</a:t>
            </a:r>
            <a:r>
              <a:rPr lang="cs-CZ" sz="1400" b="1" dirty="0"/>
              <a:t> background </a:t>
            </a:r>
          </a:p>
          <a:p>
            <a:pPr>
              <a:buBlip>
                <a:blip r:embed="rId3"/>
              </a:buBlip>
            </a:pPr>
            <a:r>
              <a:rPr lang="cs-CZ" sz="1400" b="1" dirty="0" err="1"/>
              <a:t>Difference</a:t>
            </a:r>
            <a:r>
              <a:rPr lang="cs-CZ" sz="1400" b="1" dirty="0"/>
              <a:t> </a:t>
            </a:r>
            <a:r>
              <a:rPr lang="cs-CZ" sz="1400" b="1" dirty="0" err="1"/>
              <a:t>between</a:t>
            </a:r>
            <a:r>
              <a:rPr lang="cs-CZ" sz="1400" b="1" dirty="0"/>
              <a:t> </a:t>
            </a:r>
            <a:r>
              <a:rPr lang="cs-CZ" sz="1400" b="1" dirty="0" err="1"/>
              <a:t>personnel</a:t>
            </a:r>
            <a:r>
              <a:rPr lang="cs-CZ" sz="1400" b="1" dirty="0"/>
              <a:t> management and </a:t>
            </a:r>
            <a:r>
              <a:rPr lang="cs-CZ" sz="1400" b="1" dirty="0" err="1"/>
              <a:t>human</a:t>
            </a:r>
            <a:r>
              <a:rPr lang="cs-CZ" sz="1400" b="1" dirty="0"/>
              <a:t> </a:t>
            </a:r>
            <a:r>
              <a:rPr lang="cs-CZ" sz="1400" b="1" dirty="0" err="1"/>
              <a:t>resource</a:t>
            </a:r>
            <a:r>
              <a:rPr lang="cs-CZ" sz="1400" b="1" dirty="0"/>
              <a:t> management</a:t>
            </a:r>
          </a:p>
          <a:p>
            <a:pPr>
              <a:buBlip>
                <a:blip r:embed="rId3"/>
              </a:buBlip>
            </a:pPr>
            <a:r>
              <a:rPr lang="cs-CZ" altLang="cs-CZ" sz="1400" b="1" dirty="0">
                <a:cs typeface="Times New Roman" panose="02020603050405020304" pitchFamily="18" charset="0"/>
              </a:rPr>
              <a:t>Role and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objectives</a:t>
            </a: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of</a:t>
            </a: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personnel</a:t>
            </a:r>
            <a:r>
              <a:rPr lang="cs-CZ" altLang="cs-CZ" sz="1400" b="1" dirty="0">
                <a:cs typeface="Times New Roman" panose="02020603050405020304" pitchFamily="18" charset="0"/>
              </a:rPr>
              <a:t> management</a:t>
            </a:r>
          </a:p>
          <a:p>
            <a:pPr>
              <a:buBlip>
                <a:blip r:embed="rId3"/>
              </a:buBlip>
            </a:pPr>
            <a:r>
              <a:rPr lang="cs-CZ" altLang="cs-CZ" sz="1400" b="1" dirty="0" err="1">
                <a:cs typeface="Times New Roman" panose="02020603050405020304" pitchFamily="18" charset="0"/>
              </a:rPr>
              <a:t>Personnel</a:t>
            </a:r>
            <a:r>
              <a:rPr lang="cs-CZ" altLang="cs-CZ" sz="1400" b="1" dirty="0">
                <a:cs typeface="Times New Roman" panose="02020603050405020304" pitchFamily="18" charset="0"/>
              </a:rPr>
              <a:t> management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activities</a:t>
            </a:r>
            <a:r>
              <a:rPr lang="cs-CZ" altLang="cs-CZ" sz="1400" b="1" dirty="0">
                <a:cs typeface="Times New Roman" panose="02020603050405020304" pitchFamily="18" charset="0"/>
              </a:rPr>
              <a:t> and </a:t>
            </a:r>
            <a:r>
              <a:rPr lang="cs-CZ" altLang="cs-CZ" sz="1400" b="1" dirty="0" err="1">
                <a:cs typeface="Times New Roman" panose="02020603050405020304" pitchFamily="18" charset="0"/>
              </a:rPr>
              <a:t>functions</a:t>
            </a:r>
            <a:endParaRPr lang="cs-CZ" altLang="cs-CZ" sz="1400" b="1" dirty="0">
              <a:cs typeface="Times New Roman" panose="02020603050405020304" pitchFamily="18" charset="0"/>
            </a:endParaRP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67B9D38-D88C-43B4-9B9F-29AB14747A49}"/>
              </a:ext>
            </a:extLst>
          </p:cNvPr>
          <p:cNvSpPr txBox="1">
            <a:spLocks/>
          </p:cNvSpPr>
          <p:nvPr/>
        </p:nvSpPr>
        <p:spPr>
          <a:xfrm>
            <a:off x="611560" y="1635647"/>
            <a:ext cx="3024336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cap="all" dirty="0">
                <a:solidFill>
                  <a:srgbClr val="307871"/>
                </a:solidFill>
              </a:rPr>
              <a:t>brief annotation of the lecture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DAF9C679-C01C-43D9-8502-AA6778E4D4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7" y="1347894"/>
            <a:ext cx="3467946" cy="255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36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 current </a:t>
            </a:r>
            <a:r>
              <a:rPr kumimoji="0" lang="en-US" sz="3200" b="1" i="0" u="none" strike="noStrike" kern="1200" cap="all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labour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market – 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key trends and challenges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939629"/>
            <a:ext cx="8280920" cy="14323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+mj-lt"/>
              </a:rPr>
              <a:t>Growing demands for retraining and lifelong learning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US" sz="1400" b="1" dirty="0">
                <a:latin typeface="+mj-lt"/>
              </a:rPr>
              <a:t>faster disappearance of jobs associated with lower levels of education,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US" sz="1400" b="1" dirty="0">
                <a:latin typeface="+mj-lt"/>
              </a:rPr>
              <a:t>new jobs being created have greater demands on knowledge and skills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US" sz="1400" b="1" dirty="0">
                <a:latin typeface="+mj-lt"/>
              </a:rPr>
              <a:t>T-shaped professional - Depth of Expertise x Breadth of Knowledge</a:t>
            </a:r>
            <a:endParaRPr lang="cs-CZ" sz="1400" b="1" dirty="0">
              <a:latin typeface="+mj-lt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611560" y="1347613"/>
            <a:ext cx="6120680" cy="1164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Increasing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signifikance </a:t>
            </a:r>
            <a:r>
              <a:rPr kumimoji="0" lang="cs-CZ" alt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of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„soft </a:t>
            </a:r>
            <a:r>
              <a:rPr kumimoji="0" lang="cs-CZ" alt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skills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“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necessary to adapt to rapid changes in the environment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examples of individual skills and their application in specific situations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leadership competences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pic>
        <p:nvPicPr>
          <p:cNvPr id="10" name="Grafický objekt 9" descr="Mozek v hlavě se souvislou výplní">
            <a:extLst>
              <a:ext uri="{FF2B5EF4-FFF2-40B4-BE49-F238E27FC236}">
                <a16:creationId xmlns:a16="http://schemas.microsoft.com/office/drawing/2014/main" id="{F9D6DA56-8604-4FB0-9350-16E2A224E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2156" y="915341"/>
            <a:ext cx="914400" cy="9144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1B417CC-7BA4-4875-BF95-37EE355055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96" y="1380492"/>
            <a:ext cx="2574456" cy="31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9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 impact of </a:t>
            </a:r>
            <a:r>
              <a:rPr kumimoji="0" lang="en-US" sz="3200" b="1" i="0" u="none" strike="noStrike" kern="1200" cap="all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digitisation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on HR activities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571751"/>
            <a:ext cx="8280920" cy="19867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 err="1">
                <a:latin typeface="+mj-lt"/>
              </a:rPr>
              <a:t>Main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areas</a:t>
            </a:r>
            <a:r>
              <a:rPr lang="cs-CZ" sz="1400" b="1" dirty="0">
                <a:latin typeface="+mj-lt"/>
              </a:rPr>
              <a:t>, </a:t>
            </a:r>
            <a:r>
              <a:rPr lang="cs-CZ" sz="1400" b="1" dirty="0" err="1">
                <a:latin typeface="+mj-lt"/>
              </a:rPr>
              <a:t>where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we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can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find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it</a:t>
            </a:r>
            <a:r>
              <a:rPr lang="cs-CZ" sz="1400" b="1" dirty="0">
                <a:latin typeface="+mj-lt"/>
              </a:rPr>
              <a:t>:</a:t>
            </a:r>
          </a:p>
          <a:p>
            <a:pPr>
              <a:buBlip>
                <a:blip r:embed="rId3"/>
              </a:buBlip>
            </a:pPr>
            <a:r>
              <a:rPr lang="en-US" sz="1400" b="1" dirty="0">
                <a:latin typeface="+mj-lt"/>
              </a:rPr>
              <a:t>automation of administrative processes (software and cloud storage)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US" sz="1400" b="1" dirty="0">
                <a:latin typeface="+mj-lt"/>
              </a:rPr>
              <a:t>recruitment and selection of employees (use of networks, AI, communication systems)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US" sz="1400" b="1" dirty="0">
                <a:latin typeface="+mj-lt"/>
              </a:rPr>
              <a:t>onboarding (online learning systems, e-learning, digital manuals)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US" sz="1400" b="1" dirty="0">
                <a:latin typeface="+mj-lt"/>
              </a:rPr>
              <a:t>training and development (interactive courses, VR, AR)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US" sz="1400" b="1" dirty="0">
                <a:latin typeface="+mj-lt"/>
              </a:rPr>
              <a:t>performance evaluation (automated systems tracking performance in real time according to targets and KPIs, better feedback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7715762" cy="1080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Digitalization in HR activities increases efficiency, improves communication, speeds up processes and provides more opportunities for data analysis and strategic decision-making. </a:t>
            </a:r>
            <a:endParaRPr kumimoji="0" lang="cs-CZ" alt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On the other hand, it requires companies to invest in technology and employee training to take advantage of the benefits that </a:t>
            </a:r>
            <a:r>
              <a:rPr kumimoji="0" lang="en-US" alt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digitisation</a:t>
            </a:r>
            <a:r>
              <a:rPr kumimoji="0" lang="en-US" alt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brings.</a:t>
            </a: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9327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 impact of </a:t>
            </a:r>
            <a:r>
              <a:rPr kumimoji="0" lang="en-US" sz="3200" b="1" i="0" u="none" strike="noStrike" kern="1200" cap="all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digitisation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on HR activities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530774"/>
            <a:ext cx="8280920" cy="3027679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en-US" sz="1400" b="1" dirty="0">
                <a:latin typeface="+mj-lt"/>
              </a:rPr>
              <a:t>talent management and retention strategies - HR analytics (effective career tracking, talent identification, tailor-made development and retention measures, career and development plan)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US" sz="1400" b="1" dirty="0">
                <a:latin typeface="+mj-lt"/>
              </a:rPr>
              <a:t>improved communication and collaboration (more flexible interaction, online platforms allow easy communication across departments and locations, video conferencing)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US" sz="1400" b="1" dirty="0">
                <a:latin typeface="+mj-lt"/>
              </a:rPr>
              <a:t>Data analysis and predictive models (to </a:t>
            </a:r>
            <a:r>
              <a:rPr lang="en-US" sz="1400" b="1" dirty="0" err="1">
                <a:latin typeface="+mj-lt"/>
              </a:rPr>
              <a:t>analyse</a:t>
            </a:r>
            <a:r>
              <a:rPr lang="en-US" sz="1400" b="1" dirty="0">
                <a:latin typeface="+mj-lt"/>
              </a:rPr>
              <a:t> performance, attrition, satisfaction, training effectiveness)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US" sz="1400" b="1" dirty="0">
                <a:latin typeface="+mj-lt"/>
              </a:rPr>
              <a:t>increasing importance of digital security (GDPR, data and </a:t>
            </a:r>
            <a:endParaRPr lang="cs-CZ" sz="1400" b="1" dirty="0">
              <a:latin typeface="+mj-lt"/>
            </a:endParaRPr>
          </a:p>
          <a:p>
            <a:pPr marL="914400" lvl="2" indent="0">
              <a:buNone/>
            </a:pPr>
            <a:endParaRPr lang="cs-CZ" sz="600" b="1" dirty="0">
              <a:latin typeface="+mj-lt"/>
            </a:endParaRPr>
          </a:p>
          <a:p>
            <a:pPr lvl="1">
              <a:buBlip>
                <a:blip r:embed="rId3"/>
              </a:buBlip>
            </a:pPr>
            <a:r>
              <a:rPr lang="en-US" sz="1400" b="1" dirty="0">
                <a:latin typeface="+mj-lt"/>
              </a:rPr>
              <a:t>There are also threats arising from the </a:t>
            </a:r>
            <a:r>
              <a:rPr lang="en-US" sz="1400" b="1" dirty="0" err="1">
                <a:latin typeface="+mj-lt"/>
              </a:rPr>
              <a:t>digitalisation</a:t>
            </a:r>
            <a:r>
              <a:rPr lang="en-US" sz="1400" b="1" dirty="0">
                <a:latin typeface="+mj-lt"/>
              </a:rPr>
              <a:t> of HR processes. </a:t>
            </a:r>
            <a:endParaRPr lang="cs-CZ" sz="1400" b="1" dirty="0">
              <a:latin typeface="+mj-lt"/>
            </a:endParaRPr>
          </a:p>
          <a:p>
            <a:pPr lvl="1"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D</a:t>
            </a:r>
            <a:r>
              <a:rPr lang="en-US" sz="1400" b="1" dirty="0" err="1">
                <a:latin typeface="+mj-lt"/>
              </a:rPr>
              <a:t>iscuss</a:t>
            </a:r>
            <a:r>
              <a:rPr lang="en-US" sz="1400" b="1" dirty="0">
                <a:latin typeface="+mj-lt"/>
              </a:rPr>
              <a:t> the possible negative aspects of each step.</a:t>
            </a:r>
            <a:endParaRPr lang="cs-CZ" sz="1400" b="1" dirty="0">
              <a:latin typeface="+mj-lt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pic>
        <p:nvPicPr>
          <p:cNvPr id="10" name="Grafický objekt 9" descr="Mozek v hlavě se souvislou výplní">
            <a:extLst>
              <a:ext uri="{FF2B5EF4-FFF2-40B4-BE49-F238E27FC236}">
                <a16:creationId xmlns:a16="http://schemas.microsoft.com/office/drawing/2014/main" id="{C0BE4CD1-C7E6-47C2-9A17-56F11C34D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8689" y="35830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74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4802292" y="1635646"/>
            <a:ext cx="3874163" cy="2401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Possible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use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recruitment and selection of employees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staff training and development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performance evaluation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talent management and predictive analytics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administration and HR operations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67B9D38-D88C-43B4-9B9F-29AB14747A49}"/>
              </a:ext>
            </a:extLst>
          </p:cNvPr>
          <p:cNvSpPr txBox="1">
            <a:spLocks/>
          </p:cNvSpPr>
          <p:nvPr/>
        </p:nvSpPr>
        <p:spPr>
          <a:xfrm>
            <a:off x="611559" y="1635647"/>
            <a:ext cx="3445667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 department of the future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transforming HR operations with AI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advantages,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disadvantages, 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ethical issues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learning through discussion and teamwork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use of AI in HR processes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5908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267691"/>
            <a:ext cx="7523213" cy="339162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Orientation in the basic development phases of HR.</a:t>
            </a:r>
            <a:endParaRPr lang="cs-CZ" sz="1400" dirty="0"/>
          </a:p>
          <a:p>
            <a:pPr marL="0" indent="0">
              <a:buNone/>
            </a:pPr>
            <a:r>
              <a:rPr lang="en-US" sz="1400" dirty="0"/>
              <a:t>Definition of human resource management and HRM.</a:t>
            </a:r>
            <a:endParaRPr lang="cs-CZ" sz="1400" dirty="0"/>
          </a:p>
          <a:p>
            <a:pPr marL="0" indent="0">
              <a:buNone/>
            </a:pPr>
            <a:r>
              <a:rPr lang="en-US" sz="1400" dirty="0"/>
              <a:t>Definition of basic HR activities.</a:t>
            </a:r>
            <a:endParaRPr lang="cs-CZ" sz="1400" dirty="0"/>
          </a:p>
          <a:p>
            <a:pPr marL="0" indent="0">
              <a:buNone/>
            </a:pPr>
            <a:r>
              <a:rPr lang="en-US" sz="1400" dirty="0"/>
              <a:t>The importance of HR strategies and their place in the enterprise.</a:t>
            </a:r>
            <a:endParaRPr lang="cs-CZ" sz="1400" dirty="0"/>
          </a:p>
          <a:p>
            <a:pPr marL="0" indent="0">
              <a:buNone/>
            </a:pPr>
            <a:r>
              <a:rPr lang="en-US" sz="1400" dirty="0"/>
              <a:t>Presentation of basic legislative norms and recommended literature.</a:t>
            </a:r>
            <a:endParaRPr lang="cs-CZ" sz="1400" dirty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r>
              <a:rPr lang="cs-CZ" sz="1400" b="1" dirty="0" err="1"/>
              <a:t>Questions</a:t>
            </a:r>
            <a:r>
              <a:rPr lang="cs-CZ" sz="1400" b="1" dirty="0"/>
              <a:t>:</a:t>
            </a:r>
          </a:p>
          <a:p>
            <a:pPr>
              <a:buAutoNum type="arabicPeriod"/>
            </a:pPr>
            <a:r>
              <a:rPr lang="cs-CZ" sz="1400" b="1" dirty="0" err="1"/>
              <a:t>What</a:t>
            </a:r>
            <a:r>
              <a:rPr lang="cs-CZ" sz="1400" b="1" dirty="0"/>
              <a:t> </a:t>
            </a:r>
            <a:r>
              <a:rPr lang="cs-CZ" sz="1400" b="1" dirty="0" err="1"/>
              <a:t>challenges</a:t>
            </a:r>
            <a:r>
              <a:rPr lang="cs-CZ" sz="1400" b="1" dirty="0"/>
              <a:t> are </a:t>
            </a:r>
            <a:r>
              <a:rPr lang="cs-CZ" sz="1400" b="1" dirty="0" err="1"/>
              <a:t>there</a:t>
            </a:r>
            <a:r>
              <a:rPr lang="cs-CZ" sz="1400" b="1" dirty="0"/>
              <a:t> in PM?</a:t>
            </a:r>
          </a:p>
          <a:p>
            <a:pPr>
              <a:buAutoNum type="arabicPeriod"/>
            </a:pPr>
            <a:r>
              <a:rPr lang="cs-CZ" sz="1400" b="1" dirty="0" err="1"/>
              <a:t>Why</a:t>
            </a:r>
            <a:r>
              <a:rPr lang="cs-CZ" sz="1400" b="1" dirty="0"/>
              <a:t> are </a:t>
            </a:r>
            <a:r>
              <a:rPr lang="cs-CZ" sz="1400" b="1" dirty="0" err="1"/>
              <a:t>strategies</a:t>
            </a:r>
            <a:r>
              <a:rPr lang="cs-CZ" sz="1400" b="1" dirty="0"/>
              <a:t> </a:t>
            </a:r>
            <a:r>
              <a:rPr lang="cs-CZ" sz="1400" b="1" dirty="0" err="1"/>
              <a:t>important</a:t>
            </a:r>
            <a:r>
              <a:rPr lang="cs-CZ" sz="1400" b="1" dirty="0"/>
              <a:t>?</a:t>
            </a:r>
          </a:p>
          <a:p>
            <a:pPr>
              <a:buAutoNum type="arabicPeriod"/>
            </a:pPr>
            <a:r>
              <a:rPr lang="cs-CZ" sz="1400" b="1" dirty="0" err="1"/>
              <a:t>What</a:t>
            </a:r>
            <a:r>
              <a:rPr lang="cs-CZ" sz="1400" b="1" dirty="0"/>
              <a:t> </a:t>
            </a:r>
            <a:r>
              <a:rPr lang="cs-CZ" sz="1400" b="1" dirty="0" err="1"/>
              <a:t>is</a:t>
            </a:r>
            <a:r>
              <a:rPr lang="cs-CZ" sz="1400" b="1" dirty="0"/>
              <a:t> </a:t>
            </a:r>
            <a:r>
              <a:rPr lang="cs-CZ" sz="1400" b="1" dirty="0" err="1"/>
              <a:t>the</a:t>
            </a:r>
            <a:r>
              <a:rPr lang="cs-CZ" sz="1400" b="1" dirty="0"/>
              <a:t> </a:t>
            </a:r>
            <a:r>
              <a:rPr lang="cs-CZ" sz="1400" b="1" dirty="0" err="1"/>
              <a:t>significance</a:t>
            </a:r>
            <a:r>
              <a:rPr lang="cs-CZ" sz="1400" b="1" dirty="0"/>
              <a:t> </a:t>
            </a:r>
            <a:r>
              <a:rPr lang="cs-CZ" sz="1400" b="1" dirty="0" err="1"/>
              <a:t>of</a:t>
            </a:r>
            <a:r>
              <a:rPr lang="cs-CZ" sz="1400" b="1" dirty="0"/>
              <a:t> PM in </a:t>
            </a:r>
            <a:r>
              <a:rPr lang="cs-CZ" sz="1400" b="1" dirty="0" err="1"/>
              <a:t>organisations</a:t>
            </a:r>
            <a:r>
              <a:rPr lang="cs-CZ" sz="1400" b="1" dirty="0"/>
              <a:t> ?</a:t>
            </a:r>
          </a:p>
          <a:p>
            <a:pPr marL="0" indent="0">
              <a:buNone/>
            </a:pPr>
            <a:endParaRPr lang="cs-CZ" altLang="cs-CZ" sz="1400" dirty="0"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6521021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summary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of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findings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453A4E2B-359F-4AD0-88E1-3E7304C55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994" y="2984905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61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347614"/>
            <a:ext cx="7380973" cy="297377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cap="all" dirty="0">
                <a:effectLst/>
                <a:ea typeface="Times New Roman" panose="02020603050405020304" pitchFamily="18" charset="0"/>
              </a:rPr>
              <a:t>Armstrong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, M., 2020.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Armstrong's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 handbook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of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human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resource</a:t>
            </a:r>
            <a:r>
              <a:rPr lang="cs-CZ" sz="1400" i="1" dirty="0">
                <a:effectLst/>
                <a:ea typeface="Times New Roman" panose="02020603050405020304" pitchFamily="18" charset="0"/>
              </a:rPr>
              <a:t> management </a:t>
            </a:r>
            <a:r>
              <a:rPr lang="cs-CZ" sz="1400" i="1" dirty="0" err="1">
                <a:effectLst/>
                <a:ea typeface="Times New Roman" panose="02020603050405020304" pitchFamily="18" charset="0"/>
              </a:rPr>
              <a:t>practice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. London: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Kogan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ea typeface="Times New Roman" panose="02020603050405020304" pitchFamily="18" charset="0"/>
              </a:rPr>
              <a:t>Page</a:t>
            </a:r>
            <a:r>
              <a:rPr lang="cs-CZ" sz="1400" dirty="0">
                <a:effectLst/>
                <a:ea typeface="Times New Roman" panose="02020603050405020304" pitchFamily="18" charset="0"/>
              </a:rPr>
              <a:t>. ISBN: 978-0-7494-9827-6.</a:t>
            </a:r>
          </a:p>
          <a:p>
            <a:pPr algn="just"/>
            <a:r>
              <a:rPr lang="cs-CZ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CRAWSHAW, J., BUDHWAR, P. a DAVIS, A., 2020. </a:t>
            </a:r>
            <a:r>
              <a:rPr lang="cs-CZ" sz="1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Human</a:t>
            </a:r>
            <a:r>
              <a:rPr lang="cs-CZ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Resource</a:t>
            </a:r>
            <a:r>
              <a:rPr lang="cs-CZ" sz="1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Management.</a:t>
            </a:r>
            <a:r>
              <a:rPr lang="cs-CZ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3rd </a:t>
            </a:r>
            <a:r>
              <a:rPr lang="cs-CZ" sz="1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edition</a:t>
            </a:r>
            <a:r>
              <a:rPr lang="cs-CZ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SAGE </a:t>
            </a:r>
            <a:r>
              <a:rPr lang="cs-CZ" sz="1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Publications</a:t>
            </a:r>
            <a:r>
              <a:rPr lang="cs-CZ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Ltd., London. ISBN 978-1-5264 9900-4. </a:t>
            </a:r>
            <a:endParaRPr lang="cs-CZ" sz="1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Internetové zdroje – specializované weby zaměřené na personální práci, odborná diskuzní fóra, vzhledem ke značnému množství změn i zprávy z denního tisku.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rEFERENCES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0273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347614"/>
            <a:ext cx="7523213" cy="2915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/>
              <a:t>Zákoník práce (Zákon č. 262/2006 Sb.) – </a:t>
            </a:r>
            <a:r>
              <a:rPr lang="cs-CZ" sz="1400" b="1" dirty="0" err="1"/>
              <a:t>Labor</a:t>
            </a:r>
            <a:r>
              <a:rPr lang="cs-CZ" sz="1400" b="1" dirty="0"/>
              <a:t> </a:t>
            </a:r>
            <a:r>
              <a:rPr lang="cs-CZ" sz="1400" b="1" dirty="0" err="1"/>
              <a:t>Code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Hlavní právní předpis upravující pracovněprávní vztahy mezi zaměstnavatelem a zaměstnancem.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Obsahuje úpravu pracovních smluv, pracovních podmínek, pracovní doby, dovolené, bezpečnosti práce, náhrad škod a dalších záležitostí týkajících se zaměstnanců.</a:t>
            </a:r>
          </a:p>
          <a:p>
            <a:pPr marL="0" indent="0">
              <a:buNone/>
            </a:pPr>
            <a:r>
              <a:rPr lang="cs-CZ" sz="1400" b="1" dirty="0"/>
              <a:t>Občanský zákoník (Zákon č. 89/2012 Sb.) – Civil </a:t>
            </a:r>
            <a:r>
              <a:rPr lang="cs-CZ" sz="1400" b="1" dirty="0" err="1"/>
              <a:t>Code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Zahrnuje obecné právní normy, které mohou být využívány v pracovněprávních vztazích, například při náhradě škody nebo ochraně osobních údajů.</a:t>
            </a:r>
          </a:p>
          <a:p>
            <a:pPr marL="0" indent="0">
              <a:buNone/>
            </a:pPr>
            <a:r>
              <a:rPr lang="cs-CZ" sz="1400" b="1" dirty="0"/>
              <a:t>Zákon o zaměstnanosti (Zákon č. 435/2004 Sb.) – </a:t>
            </a:r>
            <a:r>
              <a:rPr lang="cs-CZ" sz="1400" b="1" dirty="0" err="1"/>
              <a:t>Employment</a:t>
            </a:r>
            <a:r>
              <a:rPr lang="cs-CZ" sz="1400" b="1" dirty="0"/>
              <a:t> </a:t>
            </a:r>
            <a:r>
              <a:rPr lang="cs-CZ" sz="1400" b="1" dirty="0" err="1"/>
              <a:t>Act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Reguluje oblasti spojené s trhem práce, podmínky zaměstnávání a služby zaměstnanosti.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Obsahuje také úpravu podpory v nezaměstnanosti a další aspekty související se zaměstnáním a jeho ztrátou.</a:t>
            </a:r>
          </a:p>
          <a:p>
            <a:pPr marL="0" indent="0">
              <a:buNone/>
            </a:pPr>
            <a:r>
              <a:rPr lang="cs-CZ" sz="1400" b="1" dirty="0"/>
              <a:t>Zákon o ochraně osobních údajů (Zákon č. 110/2019 Sb.) – General Data </a:t>
            </a:r>
            <a:r>
              <a:rPr lang="cs-CZ" sz="1400" b="1" dirty="0" err="1"/>
              <a:t>Protection</a:t>
            </a:r>
            <a:r>
              <a:rPr lang="cs-CZ" sz="1400" b="1" dirty="0"/>
              <a:t> </a:t>
            </a:r>
            <a:r>
              <a:rPr lang="cs-CZ" sz="1400" b="1" dirty="0" err="1"/>
              <a:t>Regulation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Tento zákon spolu s nařízením GDPR (Nařízení Evropského parlamentu a Rady (EU) 2016/679) upravuje pravidla zpracování a ochrany osobních údajů zaměstnanců.</a:t>
            </a:r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623320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Legal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Frame</a:t>
            </a:r>
            <a:r>
              <a:rPr lang="cs-CZ" sz="3200" b="1" cap="all" dirty="0">
                <a:solidFill>
                  <a:srgbClr val="307871"/>
                </a:solidFill>
              </a:rPr>
              <a:t> - CR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4141064" y="4817640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732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347614"/>
            <a:ext cx="7523213" cy="2915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/>
              <a:t>Zákon o inspekci práce (Zákon č. 251/2005 Sb.)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Tento zákon zajišťuje výkon státního dozoru nad dodržováním pracovněprávních předpisů, zejména pokud jde o podmínky zaměstnávání, bezpečnost a ochranu zdraví při práci.</a:t>
            </a:r>
          </a:p>
          <a:p>
            <a:pPr marL="0" indent="0">
              <a:buNone/>
            </a:pPr>
            <a:r>
              <a:rPr lang="cs-CZ" sz="1400" b="1" dirty="0"/>
              <a:t>Nařízení vlády a vyhlášky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Doplňují zákony a upravují konkrétní detaily, jako jsou minimální mzda, bezpečnostní normy či ochrana zdraví při práci.</a:t>
            </a:r>
          </a:p>
          <a:p>
            <a:pPr marL="0" indent="0">
              <a:buNone/>
            </a:pPr>
            <a:r>
              <a:rPr lang="cs-CZ" sz="1400" b="1" dirty="0"/>
              <a:t>Zákon o kolektivním vyjednávání (Zákon č. 2/1991 Sb.)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Upravuje proces kolektivního vyjednávání mezi zaměstnavateli a odbory a otázky související s kolektivními smlouvami.</a:t>
            </a:r>
          </a:p>
          <a:p>
            <a:pPr marL="0" indent="0">
              <a:buNone/>
            </a:pPr>
            <a:r>
              <a:rPr lang="cs-CZ" sz="1400" b="1" dirty="0"/>
              <a:t>Antidiskriminační zákon (Zákon č. 198/2009 Sb.)</a:t>
            </a:r>
            <a:endParaRPr lang="cs-CZ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400" dirty="0"/>
              <a:t>Zakazuje diskriminaci na pracovišti z důvodu pohlaví, věku, rasy, náboženského vyznání, zdravotního stavu nebo jiných chráněných charakteristik.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0" indent="0">
              <a:buNone/>
            </a:pP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623320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základní legislativní dokumenty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4141064" y="4817640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3629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B610EB80-C87B-4447-9825-BAC98404569D}"/>
              </a:ext>
            </a:extLst>
          </p:cNvPr>
          <p:cNvGrpSpPr/>
          <p:nvPr/>
        </p:nvGrpSpPr>
        <p:grpSpPr>
          <a:xfrm>
            <a:off x="-396552" y="-20538"/>
            <a:ext cx="9540552" cy="5143500"/>
            <a:chOff x="-396552" y="0"/>
            <a:chExt cx="9540552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9B2297F0-AFBE-478F-99F6-7560D3C6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396552" y="4515966"/>
              <a:ext cx="2749938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6816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70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4893087" y="4083918"/>
            <a:ext cx="3657245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 err="1">
                <a:solidFill>
                  <a:srgbClr val="307871"/>
                </a:solidFill>
              </a:rPr>
              <a:t>Thank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you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for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your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attention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CONDITIONS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736428"/>
            <a:ext cx="8280920" cy="16355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 err="1">
                <a:latin typeface="+mj-lt"/>
              </a:rPr>
              <a:t>Methods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of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education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 err="1">
                <a:latin typeface="+mj-lt"/>
              </a:rPr>
              <a:t>lectures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 err="1">
                <a:latin typeface="+mj-lt"/>
              </a:rPr>
              <a:t>discussion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PM </a:t>
            </a:r>
            <a:r>
              <a:rPr lang="cs-CZ" sz="1400" b="1" dirty="0" err="1">
                <a:latin typeface="+mj-lt"/>
              </a:rPr>
              <a:t>professionals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lectures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 err="1">
                <a:latin typeface="+mj-lt"/>
              </a:rPr>
              <a:t>project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altLang="cs-CZ" sz="1400" b="1" dirty="0" err="1">
                <a:latin typeface="+mj-lt"/>
                <a:cs typeface="Times New Roman" panose="02020603050405020304" pitchFamily="18" charset="0"/>
              </a:rPr>
              <a:t>presentation</a:t>
            </a: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 and </a:t>
            </a:r>
            <a:r>
              <a:rPr lang="cs-CZ" altLang="cs-CZ" sz="1400" b="1" dirty="0" err="1">
                <a:latin typeface="+mj-lt"/>
                <a:cs typeface="Times New Roman" panose="02020603050405020304" pitchFamily="18" charset="0"/>
              </a:rPr>
              <a:t>exam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LECTURE (2 </a:t>
            </a:r>
            <a:r>
              <a:rPr lang="cs-CZ" altLang="cs-CZ" sz="1400" b="1" dirty="0" err="1">
                <a:latin typeface="+mj-lt"/>
                <a:cs typeface="Times New Roman" panose="02020603050405020304" pitchFamily="18" charset="0"/>
              </a:rPr>
              <a:t>lessons</a:t>
            </a: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) + SEMINAR (1 </a:t>
            </a:r>
            <a:r>
              <a:rPr lang="cs-CZ" altLang="cs-CZ" sz="1400" b="1" dirty="0" err="1">
                <a:latin typeface="+mj-lt"/>
                <a:cs typeface="Times New Roman" panose="02020603050405020304" pitchFamily="18" charset="0"/>
              </a:rPr>
              <a:t>lesson</a:t>
            </a: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cs-CZ" altLang="cs-CZ" sz="1400" b="1" dirty="0" err="1">
                <a:latin typeface="+mj-lt"/>
                <a:cs typeface="Times New Roman" panose="02020603050405020304" pitchFamily="18" charset="0"/>
              </a:rPr>
              <a:t>evaluation</a:t>
            </a: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40% </a:t>
            </a:r>
            <a:r>
              <a:rPr lang="cs-CZ" altLang="cs-CZ" sz="1400" b="1" dirty="0" err="1">
                <a:latin typeface="+mj-lt"/>
                <a:cs typeface="Times New Roman" panose="02020603050405020304" pitchFamily="18" charset="0"/>
              </a:rPr>
              <a:t>project</a:t>
            </a: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, 60% </a:t>
            </a:r>
            <a:r>
              <a:rPr lang="cs-CZ" altLang="cs-CZ" sz="1400" b="1" dirty="0" err="1">
                <a:latin typeface="+mj-lt"/>
                <a:cs typeface="Times New Roman" panose="02020603050405020304" pitchFamily="18" charset="0"/>
              </a:rPr>
              <a:t>final</a:t>
            </a: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latin typeface="+mj-lt"/>
                <a:cs typeface="Times New Roman" panose="02020603050405020304" pitchFamily="18" charset="0"/>
              </a:rPr>
              <a:t>exam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 err="1">
                <a:latin typeface="+mj-lt"/>
                <a:cs typeface="Times New Roman" panose="02020603050405020304" pitchFamily="18" charset="0"/>
              </a:rPr>
              <a:t>communication</a:t>
            </a: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cs-CZ" altLang="cs-CZ" sz="1400" b="1" dirty="0">
                <a:latin typeface="+mj-lt"/>
                <a:cs typeface="Times New Roman" panose="02020603050405020304" pitchFamily="18" charset="0"/>
              </a:rPr>
              <a:t>e-mail, Teams</a:t>
            </a:r>
            <a:endParaRPr lang="cs-CZ" altLang="cs-CZ" sz="14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140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Personnel</a:t>
            </a:r>
            <a:r>
              <a:rPr lang="cs-CZ" sz="3200" b="1" cap="all" dirty="0">
                <a:solidFill>
                  <a:srgbClr val="307871"/>
                </a:solidFill>
              </a:rPr>
              <a:t> manager (hr expert)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571751"/>
            <a:ext cx="8280920" cy="19867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+mj-lt"/>
              </a:rPr>
              <a:t>Definition for the purposes of the course:</a:t>
            </a:r>
            <a:endParaRPr lang="cs-CZ" sz="1400" b="1" dirty="0">
              <a:latin typeface="+mj-lt"/>
            </a:endParaRPr>
          </a:p>
          <a:p>
            <a:pPr marL="0" indent="0">
              <a:buNone/>
            </a:pPr>
            <a:r>
              <a:rPr lang="en-US" sz="1400" b="1" dirty="0">
                <a:latin typeface="+mj-lt"/>
              </a:rPr>
              <a:t>holistic approach to employees, encompassing comprehensive employee care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US" sz="1400" b="1" dirty="0">
                <a:latin typeface="+mj-lt"/>
              </a:rPr>
              <a:t>is reactive (addresses problems as they arise), more focused on operational management 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US" sz="1400" b="1" dirty="0">
                <a:latin typeface="+mj-lt"/>
              </a:rPr>
              <a:t>is based on current legislation governing the </a:t>
            </a:r>
            <a:r>
              <a:rPr lang="en-US" sz="1400" b="1" dirty="0" err="1">
                <a:latin typeface="+mj-lt"/>
              </a:rPr>
              <a:t>labour</a:t>
            </a:r>
            <a:r>
              <a:rPr lang="en-US" sz="1400" b="1" dirty="0">
                <a:latin typeface="+mj-lt"/>
              </a:rPr>
              <a:t> market in the Czech Republic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or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another</a:t>
            </a:r>
            <a:r>
              <a:rPr lang="cs-CZ" sz="1400" b="1" dirty="0">
                <a:latin typeface="+mj-lt"/>
              </a:rPr>
              <a:t> country</a:t>
            </a:r>
          </a:p>
          <a:p>
            <a:pPr>
              <a:buBlip>
                <a:blip r:embed="rId3"/>
              </a:buBlip>
            </a:pPr>
            <a:r>
              <a:rPr lang="en-US" sz="1400" b="1" dirty="0">
                <a:latin typeface="+mj-lt"/>
              </a:rPr>
              <a:t>reflects new trends in employment, including the implementation of sustainability principles, the use of AI, robotics and automation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US" altLang="cs-CZ" sz="1400" b="1" dirty="0">
                <a:latin typeface="+mj-lt"/>
                <a:cs typeface="Times New Roman" panose="02020603050405020304" pitchFamily="18" charset="0"/>
              </a:rPr>
              <a:t>is provided by specialists in the field, but part of the implementation is part of the work of all senior employees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217D157D-91EF-418E-9BB2-7A3D7E3B070C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612068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cs-CZ" sz="1400" b="1" dirty="0">
                <a:latin typeface="+mj-lt"/>
                <a:cs typeface="Times New Roman" panose="02020603050405020304" pitchFamily="18" charset="0"/>
              </a:rPr>
              <a:t>"It is a strategic, integrated and holistic approach to employing, developing and satisfying people working in </a:t>
            </a:r>
            <a:r>
              <a:rPr lang="en-US" altLang="cs-CZ" sz="1400" b="1" dirty="0" err="1">
                <a:latin typeface="+mj-lt"/>
                <a:cs typeface="Times New Roman" panose="02020603050405020304" pitchFamily="18" charset="0"/>
              </a:rPr>
              <a:t>organisations</a:t>
            </a:r>
            <a:r>
              <a:rPr lang="en-US" altLang="cs-CZ" sz="1400" b="1" dirty="0">
                <a:latin typeface="+mj-lt"/>
                <a:cs typeface="Times New Roman" panose="02020603050405020304" pitchFamily="18" charset="0"/>
              </a:rPr>
              <a:t>." (Armstrong, 2015)"It focuses on everything that concerns people in the process, i.e., acquiring, shaping, functioning, using, organizing and linking activities, work outcomes, as well as personal and social development." (</a:t>
            </a:r>
            <a:r>
              <a:rPr lang="en-US" altLang="cs-CZ" sz="1400" b="1" dirty="0" err="1">
                <a:latin typeface="+mj-lt"/>
                <a:cs typeface="Times New Roman" panose="02020603050405020304" pitchFamily="18" charset="0"/>
              </a:rPr>
              <a:t>Šafránková</a:t>
            </a:r>
            <a:r>
              <a:rPr lang="en-US" altLang="cs-CZ" sz="1400" b="1" dirty="0">
                <a:latin typeface="+mj-lt"/>
                <a:cs typeface="Times New Roman" panose="02020603050405020304" pitchFamily="18" charset="0"/>
              </a:rPr>
              <a:t>, 2018)</a:t>
            </a:r>
            <a:endParaRPr lang="cs-CZ" altLang="cs-CZ" sz="14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442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4802292" y="1635646"/>
            <a:ext cx="3874163" cy="2401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administrative and operational aspects of staff management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 on practical and operational tasks reactive approach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ensuring the basic needs of staff are met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lang="cs-CZ" sz="1400" b="1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lang="cs-CZ" sz="1400" b="1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lang="cs-CZ" sz="1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cs-CZ" sz="1400" b="1" dirty="0" err="1">
                <a:solidFill>
                  <a:prstClr val="black"/>
                </a:solidFill>
                <a:latin typeface="Calibri"/>
              </a:rPr>
              <a:t>Decide</a:t>
            </a:r>
            <a:r>
              <a:rPr lang="cs-CZ" sz="140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cs-CZ" sz="1400" b="1" dirty="0" err="1">
                <a:solidFill>
                  <a:prstClr val="black"/>
                </a:solidFill>
                <a:latin typeface="Calibri"/>
              </a:rPr>
              <a:t>which</a:t>
            </a:r>
            <a:r>
              <a:rPr lang="cs-CZ" sz="1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400" b="1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cs-CZ" sz="1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400" b="1" dirty="0" err="1">
                <a:solidFill>
                  <a:prstClr val="black"/>
                </a:solidFill>
                <a:latin typeface="Calibri"/>
              </a:rPr>
              <a:t>them</a:t>
            </a:r>
            <a:r>
              <a:rPr lang="cs-CZ" sz="1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400" b="1" dirty="0" err="1">
                <a:solidFill>
                  <a:prstClr val="black"/>
                </a:solidFill>
                <a:latin typeface="Calibri"/>
              </a:rPr>
              <a:t>is</a:t>
            </a:r>
            <a:r>
              <a:rPr lang="cs-CZ" sz="1400" b="1" dirty="0">
                <a:solidFill>
                  <a:prstClr val="black"/>
                </a:solidFill>
                <a:latin typeface="Calibri"/>
              </a:rPr>
              <a:t> PM and HRM.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67B9D38-D88C-43B4-9B9F-29AB14747A49}"/>
              </a:ext>
            </a:extLst>
          </p:cNvPr>
          <p:cNvSpPr txBox="1">
            <a:spLocks/>
          </p:cNvSpPr>
          <p:nvPr/>
        </p:nvSpPr>
        <p:spPr>
          <a:xfrm>
            <a:off x="611559" y="1635647"/>
            <a:ext cx="3445667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broader and more strategic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approachlong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-term planning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cs-CZ" sz="1400" b="1" dirty="0">
                <a:solidFill>
                  <a:prstClr val="black"/>
                </a:solidFill>
                <a:latin typeface="Calibri"/>
              </a:rPr>
              <a:t>p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rofessionals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have a broader role - strategic partnership with senior management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employee is a strategic resource to be developed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Pm</a:t>
            </a: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vs. hrm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pic>
        <p:nvPicPr>
          <p:cNvPr id="3" name="Grafický objekt 2" descr="Žárovka se souvislou výplní">
            <a:extLst>
              <a:ext uri="{FF2B5EF4-FFF2-40B4-BE49-F238E27FC236}">
                <a16:creationId xmlns:a16="http://schemas.microsoft.com/office/drawing/2014/main" id="{C9582C6E-512F-4256-90BB-96B7055FF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7892" y="34064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27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4176464" cy="270631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Before the Industrial Revolution</a:t>
            </a:r>
            <a:endParaRPr lang="cs-CZ" sz="1400" b="1" dirty="0"/>
          </a:p>
          <a:p>
            <a:pPr marL="0" indent="0">
              <a:buNone/>
            </a:pPr>
            <a:r>
              <a:rPr lang="en-US" sz="1400" dirty="0"/>
              <a:t>HR was not an </a:t>
            </a:r>
            <a:r>
              <a:rPr lang="en-US" sz="1400" dirty="0" err="1"/>
              <a:t>organised</a:t>
            </a:r>
            <a:r>
              <a:rPr lang="en-US" sz="1400" dirty="0"/>
              <a:t> function. Agriculture and handicrafts, often in the form of family businesses, without the existence of formal administration.</a:t>
            </a:r>
            <a:endParaRPr lang="cs-CZ" sz="1400" dirty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r>
              <a:rPr lang="en-US" sz="1400" b="1" dirty="0"/>
              <a:t>Industrial Revolution (18th to 19th centuries)</a:t>
            </a:r>
            <a:endParaRPr lang="cs-CZ" sz="1400" b="1" dirty="0"/>
          </a:p>
          <a:p>
            <a:pPr marL="0" indent="0">
              <a:buNone/>
            </a:pPr>
            <a:r>
              <a:rPr lang="en-US" sz="1400" dirty="0"/>
              <a:t>Need to manage larger numbers of workers. </a:t>
            </a:r>
            <a:r>
              <a:rPr lang="en-US" sz="1400" dirty="0" err="1"/>
              <a:t>Specialisation</a:t>
            </a:r>
            <a:r>
              <a:rPr lang="en-US" sz="1400" dirty="0"/>
              <a:t> of workers. Need to set and manage working hours, remuneration and working </a:t>
            </a:r>
            <a:endParaRPr lang="cs-CZ" altLang="cs-CZ" sz="1400" dirty="0"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cap="all" dirty="0">
                <a:solidFill>
                  <a:srgbClr val="307871"/>
                </a:solidFill>
              </a:rPr>
              <a:t>history of HR - pre-industrial and industrial era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64986240-357C-4E6A-9314-A0510082B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25" y="1272793"/>
            <a:ext cx="2507279" cy="19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91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4910840" cy="311638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Scientific management (early 20th century)</a:t>
            </a:r>
            <a:endParaRPr lang="cs-CZ" sz="1400" b="1" dirty="0"/>
          </a:p>
          <a:p>
            <a:pPr marL="0" indent="0">
              <a:buNone/>
            </a:pPr>
            <a:r>
              <a:rPr lang="en-US" sz="1400" dirty="0"/>
              <a:t>Frederick Taylor - focus on increasing efficiency through standardization and specialization, control and optimization of processes.</a:t>
            </a:r>
            <a:r>
              <a:rPr lang="cs-CZ" altLang="cs-CZ" sz="1400" dirty="0" err="1">
                <a:cs typeface="Times New Roman" panose="02020603050405020304" pitchFamily="18" charset="0"/>
              </a:rPr>
              <a:t>Human</a:t>
            </a:r>
            <a:r>
              <a:rPr lang="cs-CZ" altLang="cs-CZ" sz="1400" dirty="0">
                <a:cs typeface="Times New Roman" panose="02020603050405020304" pitchFamily="18" charset="0"/>
              </a:rPr>
              <a:t> Relations </a:t>
            </a:r>
            <a:r>
              <a:rPr lang="cs-CZ" altLang="cs-CZ" sz="1400" dirty="0" err="1">
                <a:cs typeface="Times New Roman" panose="02020603050405020304" pitchFamily="18" charset="0"/>
              </a:rPr>
              <a:t>Movement</a:t>
            </a:r>
            <a:r>
              <a:rPr lang="cs-CZ" altLang="cs-CZ" sz="1400" dirty="0">
                <a:cs typeface="Times New Roman" panose="02020603050405020304" pitchFamily="18" charset="0"/>
              </a:rPr>
              <a:t> (30.-50.léta 20. století)</a:t>
            </a:r>
          </a:p>
          <a:p>
            <a:pPr marL="0" indent="0">
              <a:buNone/>
            </a:pPr>
            <a:r>
              <a:rPr lang="en-US" altLang="cs-CZ" sz="1400" dirty="0">
                <a:cs typeface="Times New Roman" panose="02020603050405020304" pitchFamily="18" charset="0"/>
              </a:rPr>
              <a:t>Response to mechanical access. Emphasis on psychological and social aspects of work. Significant figure: Elton Mayo. </a:t>
            </a:r>
            <a:r>
              <a:rPr lang="cs-CZ" altLang="cs-CZ" sz="1400" dirty="0">
                <a:cs typeface="Times New Roman" panose="02020603050405020304" pitchFamily="18" charset="0"/>
              </a:rPr>
              <a:t>	</a:t>
            </a:r>
            <a:r>
              <a:rPr lang="cs-CZ" altLang="cs-CZ" sz="1400" u="sng" dirty="0" err="1">
                <a:cs typeface="Times New Roman" panose="02020603050405020304" pitchFamily="18" charset="0"/>
              </a:rPr>
              <a:t>Hawthorn</a:t>
            </a:r>
            <a:r>
              <a:rPr lang="cs-CZ" altLang="cs-CZ" sz="1400" u="sng" dirty="0">
                <a:cs typeface="Times New Roman" panose="02020603050405020304" pitchFamily="18" charset="0"/>
              </a:rPr>
              <a:t> experiment </a:t>
            </a: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	</a:t>
            </a:r>
            <a:r>
              <a:rPr lang="cs-CZ" altLang="cs-CZ" sz="1400" dirty="0">
                <a:cs typeface="Times New Roman" panose="02020603050405020304" pitchFamily="18" charset="0"/>
                <a:hlinkClick r:id="rId2"/>
              </a:rPr>
              <a:t>https://www.youtube.com/watch?v=n_pCYyTuixc</a:t>
            </a:r>
            <a:endParaRPr lang="cs-CZ" altLang="cs-CZ" sz="1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cs typeface="Times New Roman" panose="02020603050405020304" pitchFamily="18" charset="0"/>
              </a:rPr>
              <a:t>	</a:t>
            </a:r>
            <a:r>
              <a:rPr lang="cs-CZ" altLang="cs-CZ" sz="1400" dirty="0" err="1">
                <a:cs typeface="Times New Roman" panose="02020603050405020304" pitchFamily="18" charset="0"/>
              </a:rPr>
              <a:t>Why</a:t>
            </a:r>
            <a:r>
              <a:rPr lang="cs-CZ" altLang="cs-CZ" sz="1400" dirty="0"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cs typeface="Times New Roman" panose="02020603050405020304" pitchFamily="18" charset="0"/>
              </a:rPr>
              <a:t>is</a:t>
            </a:r>
            <a:r>
              <a:rPr lang="cs-CZ" altLang="cs-CZ" sz="1400" dirty="0"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cs typeface="Times New Roman" panose="02020603050405020304" pitchFamily="18" charset="0"/>
              </a:rPr>
              <a:t>good</a:t>
            </a:r>
            <a:r>
              <a:rPr lang="cs-CZ" altLang="cs-CZ" sz="1400" dirty="0">
                <a:cs typeface="Times New Roman" panose="02020603050405020304" pitchFamily="18" charset="0"/>
              </a:rPr>
              <a:t> to </a:t>
            </a:r>
            <a:r>
              <a:rPr lang="cs-CZ" altLang="cs-CZ" sz="1400" dirty="0" err="1">
                <a:cs typeface="Times New Roman" panose="02020603050405020304" pitchFamily="18" charset="0"/>
              </a:rPr>
              <a:t>know</a:t>
            </a:r>
            <a:r>
              <a:rPr lang="cs-CZ" altLang="cs-CZ" sz="1400" dirty="0"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cs typeface="Times New Roman" panose="02020603050405020304" pitchFamily="18" charset="0"/>
              </a:rPr>
              <a:t>the</a:t>
            </a:r>
            <a:r>
              <a:rPr lang="cs-CZ" altLang="cs-CZ" sz="1400" dirty="0"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cs typeface="Times New Roman" panose="02020603050405020304" pitchFamily="18" charset="0"/>
              </a:rPr>
              <a:t>history</a:t>
            </a:r>
            <a:r>
              <a:rPr lang="cs-CZ" altLang="cs-CZ" sz="1400" dirty="0"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cs-CZ" altLang="cs-CZ" sz="1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cap="all" dirty="0">
                <a:solidFill>
                  <a:srgbClr val="307871"/>
                </a:solidFill>
              </a:rPr>
              <a:t>history of HR - 20th century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4" name="Grafický objekt 3" descr="Oko se souvislou výplní">
            <a:extLst>
              <a:ext uri="{FF2B5EF4-FFF2-40B4-BE49-F238E27FC236}">
                <a16:creationId xmlns:a16="http://schemas.microsoft.com/office/drawing/2014/main" id="{C12FAB29-F9C0-40AF-96FE-9A19FCB8C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752" y="3139531"/>
            <a:ext cx="914400" cy="9144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479E4A3-798E-41C6-B00C-D81C3BFDC8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95" y="1152300"/>
            <a:ext cx="3747504" cy="209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4176464" cy="270631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60s to 80s </a:t>
            </a:r>
            <a:endParaRPr lang="cs-CZ" sz="1400" b="1" dirty="0"/>
          </a:p>
          <a:p>
            <a:pPr marL="0" indent="0">
              <a:buNone/>
            </a:pPr>
            <a:r>
              <a:rPr lang="en-US" sz="1400" dirty="0" err="1"/>
              <a:t>Professionalisation</a:t>
            </a:r>
            <a:r>
              <a:rPr lang="en-US" sz="1400" dirty="0"/>
              <a:t>, the first </a:t>
            </a:r>
            <a:r>
              <a:rPr lang="cs-CZ" sz="1400" dirty="0"/>
              <a:t>H</a:t>
            </a:r>
            <a:r>
              <a:rPr lang="en-US" sz="1400" dirty="0"/>
              <a:t>RM strategies and HR took on a more strategic role in </a:t>
            </a:r>
            <a:r>
              <a:rPr lang="en-US" sz="1400" dirty="0" err="1"/>
              <a:t>organisations</a:t>
            </a:r>
            <a:r>
              <a:rPr lang="en-US" sz="1400" dirty="0"/>
              <a:t>.</a:t>
            </a:r>
            <a:endParaRPr lang="cs-CZ" sz="1400" dirty="0"/>
          </a:p>
          <a:p>
            <a:pPr marL="0" indent="0">
              <a:buNone/>
            </a:pPr>
            <a:r>
              <a:rPr lang="en-US" sz="1400" b="1" dirty="0" err="1"/>
              <a:t>Digitalisation</a:t>
            </a:r>
            <a:r>
              <a:rPr lang="en-US" sz="1400" b="1" dirty="0"/>
              <a:t> and globalization</a:t>
            </a:r>
            <a:endParaRPr lang="cs-CZ" sz="1400" b="1" dirty="0"/>
          </a:p>
          <a:p>
            <a:pPr marL="0" indent="0">
              <a:buNone/>
            </a:pPr>
            <a:r>
              <a:rPr lang="en-US" sz="1400" dirty="0"/>
              <a:t>Entry of new technologies, automation of routine activities. Flexibility of work. Sustainable approaches: diversity, inclusion. The need to work with talent.</a:t>
            </a:r>
            <a:endParaRPr lang="cs-CZ" sz="1400" dirty="0"/>
          </a:p>
          <a:p>
            <a:pPr marL="0" indent="0">
              <a:buNone/>
            </a:pPr>
            <a:r>
              <a:rPr lang="en-US" sz="1400" b="1" dirty="0"/>
              <a:t>The future of HR</a:t>
            </a:r>
            <a:endParaRPr lang="cs-CZ" altLang="cs-CZ" sz="1400" b="1" dirty="0"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Modern</a:t>
            </a:r>
            <a:r>
              <a:rPr lang="cs-CZ" sz="3200" b="1" cap="all" dirty="0">
                <a:solidFill>
                  <a:srgbClr val="307871"/>
                </a:solidFill>
              </a:rPr>
              <a:t> HR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8" name="Grafický objekt 7" descr="Hodnocení zákazníka se souvislou výplní">
            <a:extLst>
              <a:ext uri="{FF2B5EF4-FFF2-40B4-BE49-F238E27FC236}">
                <a16:creationId xmlns:a16="http://schemas.microsoft.com/office/drawing/2014/main" id="{81BB17F4-93E7-4083-9440-37B77313E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752" y="3355555"/>
            <a:ext cx="914400" cy="91440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A25D750-C561-4C5E-854A-6D560D869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274" y="1347614"/>
            <a:ext cx="2773920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07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347613"/>
            <a:ext cx="7523213" cy="31238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They are based on the needs of strategic human resource management and arise from key areas: </a:t>
            </a:r>
            <a:r>
              <a:rPr lang="en-US" sz="1400" b="1" dirty="0"/>
              <a:t>Recruitment and selection of staff </a:t>
            </a:r>
            <a:r>
              <a:rPr lang="en-US" sz="1400" dirty="0"/>
              <a:t>- creating and </a:t>
            </a:r>
            <a:r>
              <a:rPr lang="en-US" sz="1400" dirty="0" err="1"/>
              <a:t>analysing</a:t>
            </a:r>
            <a:r>
              <a:rPr lang="en-US" sz="1400" dirty="0"/>
              <a:t> job vacancies, ensuring appropriate working conditions, including the establishment of employment relationships, contract management and compliance with legislation, amendments to existing employment relationships and agreements.</a:t>
            </a:r>
            <a:endParaRPr lang="cs-CZ" sz="1400" dirty="0"/>
          </a:p>
          <a:p>
            <a:pPr marL="0" indent="0">
              <a:buNone/>
            </a:pPr>
            <a:r>
              <a:rPr lang="en-US" sz="1400" b="1" dirty="0"/>
              <a:t>Employee working conditions </a:t>
            </a:r>
            <a:r>
              <a:rPr lang="en-US" sz="1400" dirty="0"/>
              <a:t>- working hours and working patterns, health and safety and implementation of safety </a:t>
            </a:r>
            <a:r>
              <a:rPr lang="en-US" sz="1400" dirty="0" err="1"/>
              <a:t>programmes</a:t>
            </a:r>
            <a:r>
              <a:rPr lang="en-US" sz="1400" dirty="0"/>
              <a:t>, travel and travel reimbursement, leave, work-related obstacles. </a:t>
            </a:r>
            <a:endParaRPr lang="cs-CZ" sz="1400" dirty="0"/>
          </a:p>
          <a:p>
            <a:pPr marL="0" indent="0">
              <a:buNone/>
            </a:pPr>
            <a:r>
              <a:rPr lang="en-US" sz="1400" b="1" dirty="0"/>
              <a:t>Employee training and development </a:t>
            </a:r>
            <a:r>
              <a:rPr lang="en-US" sz="1400" dirty="0"/>
              <a:t>- identification of training needs, development needs and employee motivation to implement development activities, ways of implementing training from the employer's perspective.</a:t>
            </a:r>
            <a:endParaRPr lang="cs-CZ" sz="1400" dirty="0"/>
          </a:p>
          <a:p>
            <a:pPr marL="0" indent="0">
              <a:buNone/>
            </a:pPr>
            <a:r>
              <a:rPr lang="cs-CZ" sz="1400" b="1" dirty="0"/>
              <a:t>E</a:t>
            </a:r>
            <a:r>
              <a:rPr lang="en-US" sz="1400" b="1" dirty="0" err="1"/>
              <a:t>mployee</a:t>
            </a:r>
            <a:r>
              <a:rPr lang="en-US" sz="1400" b="1" dirty="0"/>
              <a:t> appraisal and remuneration </a:t>
            </a:r>
            <a:r>
              <a:rPr lang="en-US" sz="1400" dirty="0"/>
              <a:t>- importance for employee motivation, appraisal procedures, remuneration methods, benefits administration, differences in remuneration in business and non-business, use of digital tools and systems. </a:t>
            </a:r>
            <a:endParaRPr lang="cs-CZ" altLang="cs-CZ" sz="1400" dirty="0"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83764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cap="all" dirty="0">
                <a:solidFill>
                  <a:srgbClr val="307871"/>
                </a:solidFill>
              </a:rPr>
              <a:t>the main tasks of personnel work and the personnel activities to ensure them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27164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9f6d21-e2a1-4499-937e-7cd117887e17">
      <Terms xmlns="http://schemas.microsoft.com/office/infopath/2007/PartnerControls"/>
    </lcf76f155ced4ddcb4097134ff3c332f>
    <TaxCatchAll xmlns="648d1b4a-c446-40a4-8600-633a7414001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623DFD44D9694DB179A25939B4AF7B" ma:contentTypeVersion="15" ma:contentTypeDescription="Vytvoří nový dokument" ma:contentTypeScope="" ma:versionID="4c03369ef162b4819551cb1636e113a0">
  <xsd:schema xmlns:xsd="http://www.w3.org/2001/XMLSchema" xmlns:xs="http://www.w3.org/2001/XMLSchema" xmlns:p="http://schemas.microsoft.com/office/2006/metadata/properties" xmlns:ns2="869f6d21-e2a1-4499-937e-7cd117887e17" xmlns:ns3="648d1b4a-c446-40a4-8600-633a74140010" targetNamespace="http://schemas.microsoft.com/office/2006/metadata/properties" ma:root="true" ma:fieldsID="74b16deee54aa6a477a3150856fd2369" ns2:_="" ns3:_="">
    <xsd:import namespace="869f6d21-e2a1-4499-937e-7cd117887e17"/>
    <xsd:import namespace="648d1b4a-c446-40a4-8600-633a7414001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f6d21-e2a1-4499-937e-7cd117887e1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Značky obrázků" ma:readOnly="false" ma:fieldId="{5cf76f15-5ced-4ddc-b409-7134ff3c332f}" ma:taxonomyMulti="true" ma:sspId="bce56c0d-8add-4fe5-85a8-9b3e3d2b7a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d1b4a-c446-40a4-8600-633a7414001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1d8f85b-e74d-45d3-ba12-042c44b05bfd}" ma:internalName="TaxCatchAll" ma:showField="CatchAllData" ma:web="648d1b4a-c446-40a4-8600-633a74140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3937F9-AC47-4E01-87E2-698E64500E49}">
  <ds:schemaRefs>
    <ds:schemaRef ds:uri="http://schemas.microsoft.com/office/2006/metadata/properties"/>
    <ds:schemaRef ds:uri="http://schemas.microsoft.com/office/infopath/2007/PartnerControls"/>
    <ds:schemaRef ds:uri="869f6d21-e2a1-4499-937e-7cd117887e17"/>
    <ds:schemaRef ds:uri="648d1b4a-c446-40a4-8600-633a74140010"/>
  </ds:schemaRefs>
</ds:datastoreItem>
</file>

<file path=customXml/itemProps2.xml><?xml version="1.0" encoding="utf-8"?>
<ds:datastoreItem xmlns:ds="http://schemas.openxmlformats.org/officeDocument/2006/customXml" ds:itemID="{0847EE3C-3A83-476D-8D23-7355ACE30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f6d21-e2a1-4499-937e-7cd117887e17"/>
    <ds:schemaRef ds:uri="648d1b4a-c446-40a4-8600-633a741400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BF132D-32F7-4CCA-B33B-6E360CFDB6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3231</TotalTime>
  <Words>2260</Words>
  <Application>Microsoft Office PowerPoint</Application>
  <PresentationFormat>Předvádění na obrazovce (16:9)</PresentationFormat>
  <Paragraphs>260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Helena Marková</cp:lastModifiedBy>
  <cp:revision>102</cp:revision>
  <dcterms:created xsi:type="dcterms:W3CDTF">2016-07-06T15:42:34Z</dcterms:created>
  <dcterms:modified xsi:type="dcterms:W3CDTF">2025-02-20T05:18:42Z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0x010100A1623DFD44D9694DB179A25939B4AF7B</vt:lpwstr>
  </property>
</Properties>
</file>