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6"/>
  </p:handoutMasterIdLst>
  <p:sldIdLst>
    <p:sldId id="262" r:id="rId5"/>
    <p:sldId id="263" r:id="rId6"/>
    <p:sldId id="272" r:id="rId7"/>
    <p:sldId id="375" r:id="rId8"/>
    <p:sldId id="370" r:id="rId9"/>
    <p:sldId id="371" r:id="rId10"/>
    <p:sldId id="373" r:id="rId11"/>
    <p:sldId id="374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69" r:id="rId24"/>
    <p:sldId id="266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02" y="72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24.04.2025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zy.cz/kalkulacka/vypocet-ciste-mzdy-2025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socialni-pojisteni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personnel</a:t>
            </a:r>
            <a:r>
              <a:rPr lang="cs-CZ" sz="3200" b="1" cap="all" dirty="0">
                <a:solidFill>
                  <a:srgbClr val="307871"/>
                </a:solidFill>
              </a:rPr>
              <a:t> management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Motiovation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and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rewarding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system</a:t>
            </a:r>
            <a:endParaRPr lang="cs-CZ" sz="16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lecture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6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Process of Motivation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Begins with a need, leading to goal-oriented behavior, followed by performance, then rewards, and finally feedback.</a:t>
            </a:r>
          </a:p>
          <a:p>
            <a:pPr marL="0" indent="0">
              <a:buNone/>
            </a:pPr>
            <a:r>
              <a:rPr lang="en-US" sz="1400" dirty="0"/>
              <a:t>Rewards influence whether the employee will repeat the behavior or lose motivation – thus, timely and meaningful rewards are essential.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You feel a need (e.g., more money).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You set a goal (e.g., ask for a raise).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You act (e.g., work harder, stay late).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You get a result (e.g., your boss notices).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You get a reward (e.g., bonus, praise).</a:t>
            </a:r>
            <a:endParaRPr lang="cs-CZ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Think of your own example of these 5 steps (school or job). Share with a partner.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63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Motivation in Real Life – Techniques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Bonus for reaching targets.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Praise from your boss or teacher.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Being asked to join a cool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Flexibility: working when and how it suits you.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Extra training and skill-building.</a:t>
            </a:r>
            <a:endParaRPr lang="cs-CZ" sz="1400" dirty="0"/>
          </a:p>
          <a:p>
            <a:pPr>
              <a:buFont typeface="Arial" panose="020B0604020202020204" pitchFamily="34" charset="0"/>
              <a:buChar char="•"/>
            </a:pPr>
            <a:endParaRPr lang="cs-CZ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Imagine you run a café. Your barista just handled a rush hour like a champ. </a:t>
            </a:r>
            <a:r>
              <a:rPr lang="cs-CZ" sz="1400" dirty="0"/>
              <a:t>As a boss, </a:t>
            </a:r>
            <a:r>
              <a:rPr lang="cs-CZ" sz="1400" dirty="0" err="1"/>
              <a:t>what</a:t>
            </a:r>
            <a:r>
              <a:rPr lang="cs-CZ" sz="1400" dirty="0"/>
              <a:t> </a:t>
            </a:r>
            <a:r>
              <a:rPr lang="cs-CZ" sz="1400" dirty="0" err="1"/>
              <a:t>would</a:t>
            </a:r>
            <a:r>
              <a:rPr lang="cs-CZ" sz="1400" dirty="0"/>
              <a:t> </a:t>
            </a:r>
            <a:r>
              <a:rPr lang="cs-CZ" sz="1400" dirty="0" err="1"/>
              <a:t>you</a:t>
            </a:r>
            <a:r>
              <a:rPr lang="cs-CZ" sz="1400" dirty="0"/>
              <a:t> do to </a:t>
            </a:r>
            <a:r>
              <a:rPr lang="cs-CZ" sz="1400" dirty="0" err="1"/>
              <a:t>reward</a:t>
            </a:r>
            <a:r>
              <a:rPr lang="cs-CZ" sz="1400" dirty="0"/>
              <a:t> </a:t>
            </a:r>
            <a:r>
              <a:rPr lang="cs-CZ" sz="1400" dirty="0" err="1"/>
              <a:t>him</a:t>
            </a:r>
            <a:r>
              <a:rPr lang="cs-CZ" sz="1400" dirty="0"/>
              <a:t>/her? </a:t>
            </a:r>
            <a:r>
              <a:rPr lang="en-US" sz="1400" dirty="0"/>
              <a:t>How would you motivate </a:t>
            </a:r>
            <a:r>
              <a:rPr lang="cs-CZ" sz="1400" dirty="0" err="1"/>
              <a:t>him</a:t>
            </a:r>
            <a:r>
              <a:rPr lang="cs-CZ" sz="1400" dirty="0"/>
              <a:t>/her</a:t>
            </a:r>
            <a:r>
              <a:rPr lang="en-US" sz="1400" dirty="0"/>
              <a:t>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6110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280920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Tangible vs. Intangible Rewards – Focus: Form of the Reward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👉 This is about </a:t>
            </a:r>
            <a:r>
              <a:rPr lang="en-US" sz="1400" b="1" dirty="0"/>
              <a:t>how rewards are experienced or delivered</a:t>
            </a:r>
            <a:r>
              <a:rPr lang="en-US" sz="1400" dirty="0"/>
              <a:t>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dirty="0"/>
              <a:t>It helps us understand that </a:t>
            </a:r>
            <a:r>
              <a:rPr lang="en-US" sz="1400" b="1" dirty="0"/>
              <a:t>not all motivation comes from things you can buy or hold</a:t>
            </a:r>
            <a:r>
              <a:rPr lang="en-US" sz="1400" dirty="0"/>
              <a:t>. Emotional rewards like appreciation and purpose often drive deeper, longer-lasting motivation.</a:t>
            </a:r>
            <a:endParaRPr lang="cs-CZ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95B773E-ECD7-46B6-9A7A-192E14632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15219"/>
              </p:ext>
            </p:extLst>
          </p:nvPr>
        </p:nvGraphicFramePr>
        <p:xfrm>
          <a:off x="469799" y="1515370"/>
          <a:ext cx="8204400" cy="2214027"/>
        </p:xfrm>
        <a:graphic>
          <a:graphicData uri="http://schemas.openxmlformats.org/drawingml/2006/table">
            <a:tbl>
              <a:tblPr/>
              <a:tblGrid>
                <a:gridCol w="4102200">
                  <a:extLst>
                    <a:ext uri="{9D8B030D-6E8A-4147-A177-3AD203B41FA5}">
                      <a16:colId xmlns:a16="http://schemas.microsoft.com/office/drawing/2014/main" val="3775175471"/>
                    </a:ext>
                  </a:extLst>
                </a:gridCol>
                <a:gridCol w="4102200">
                  <a:extLst>
                    <a:ext uri="{9D8B030D-6E8A-4147-A177-3AD203B41FA5}">
                      <a16:colId xmlns:a16="http://schemas.microsoft.com/office/drawing/2014/main" val="2836511306"/>
                    </a:ext>
                  </a:extLst>
                </a:gridCol>
              </a:tblGrid>
              <a:tr h="419719">
                <a:tc>
                  <a:txBody>
                    <a:bodyPr/>
                    <a:lstStyle/>
                    <a:p>
                      <a:r>
                        <a:rPr lang="en-US" b="1" dirty="0"/>
                        <a:t>Tangible (can be touched/seen)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/>
                        <a:t>Intangible</a:t>
                      </a:r>
                      <a:r>
                        <a:rPr lang="cs-CZ" b="1" dirty="0"/>
                        <a:t> (</a:t>
                      </a:r>
                      <a:r>
                        <a:rPr lang="cs-CZ" b="1" dirty="0" err="1"/>
                        <a:t>felt</a:t>
                      </a:r>
                      <a:r>
                        <a:rPr lang="cs-CZ" b="1" dirty="0"/>
                        <a:t> </a:t>
                      </a:r>
                      <a:r>
                        <a:rPr lang="cs-CZ" b="1" dirty="0" err="1"/>
                        <a:t>or</a:t>
                      </a:r>
                      <a:r>
                        <a:rPr lang="cs-CZ" b="1" dirty="0"/>
                        <a:t> </a:t>
                      </a:r>
                      <a:r>
                        <a:rPr lang="cs-CZ" b="1" dirty="0" err="1"/>
                        <a:t>experienced</a:t>
                      </a:r>
                      <a:r>
                        <a:rPr lang="cs-CZ" b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313396"/>
                  </a:ext>
                </a:extLst>
              </a:tr>
              <a:tr h="419719">
                <a:tc>
                  <a:txBody>
                    <a:bodyPr/>
                    <a:lstStyle/>
                    <a:p>
                      <a:r>
                        <a:rPr lang="cs-CZ" dirty="0" err="1"/>
                        <a:t>Physical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material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rewards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Emotional or psychological impact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242569"/>
                  </a:ext>
                </a:extLst>
              </a:tr>
              <a:tr h="734509">
                <a:tc>
                  <a:txBody>
                    <a:bodyPr/>
                    <a:lstStyle/>
                    <a:p>
                      <a:r>
                        <a:rPr lang="en-US"/>
                        <a:t>Examples: money, a phone, extra vacation 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Examples: praise, feeling trusted, personal growth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032473"/>
                  </a:ext>
                </a:extLst>
              </a:tr>
              <a:tr h="481883">
                <a:tc>
                  <a:txBody>
                    <a:bodyPr/>
                    <a:lstStyle/>
                    <a:p>
                      <a:r>
                        <a:rPr lang="cs-CZ" dirty="0" err="1"/>
                        <a:t>Easy</a:t>
                      </a:r>
                      <a:r>
                        <a:rPr lang="cs-CZ" dirty="0"/>
                        <a:t> to </a:t>
                      </a:r>
                      <a:r>
                        <a:rPr lang="cs-CZ" dirty="0" err="1"/>
                        <a:t>measure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Harder to measure, but often more meaningful long-term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42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0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Financial vs. Non-Financial Motivation – Focus: Source of Motivation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00" dirty="0"/>
              <a:t>👉 </a:t>
            </a:r>
            <a:r>
              <a:rPr lang="en-US" sz="1400" dirty="0"/>
              <a:t>This is about </a:t>
            </a:r>
            <a:r>
              <a:rPr lang="en-US" sz="1400" b="1" dirty="0"/>
              <a:t>what drives people to perform</a:t>
            </a:r>
            <a:r>
              <a:rPr lang="en-US" sz="1400" dirty="0"/>
              <a:t> – is it </a:t>
            </a:r>
            <a:r>
              <a:rPr lang="en-US" sz="1400" b="1" dirty="0"/>
              <a:t>money or meaning</a:t>
            </a:r>
            <a:r>
              <a:rPr lang="en-US" sz="1400" dirty="0"/>
              <a:t>?</a:t>
            </a:r>
            <a:endParaRPr lang="cs-CZ" sz="1400" dirty="0"/>
          </a:p>
          <a:p>
            <a:pPr marL="0" indent="0">
              <a:buNone/>
            </a:pPr>
            <a:r>
              <a:rPr lang="en-US" sz="1400" dirty="0"/>
              <a:t>This division helps employers build a balanced reward system. Money can get people </a:t>
            </a:r>
            <a:r>
              <a:rPr lang="en-US" sz="1400" b="1" dirty="0"/>
              <a:t>in the door</a:t>
            </a:r>
            <a:r>
              <a:rPr lang="en-US" sz="1400" dirty="0"/>
              <a:t>, but non-financial rewards are what often </a:t>
            </a:r>
            <a:r>
              <a:rPr lang="en-US" sz="1400" b="1" dirty="0"/>
              <a:t>keep them happy and committed</a:t>
            </a:r>
            <a:r>
              <a:rPr lang="en-US" sz="1400" dirty="0"/>
              <a:t>.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Choose your future job: Would you take more money or better work-life balance? Why?</a:t>
            </a:r>
            <a:endParaRPr lang="cs-CZ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0091153-F641-4FCA-8DB1-CAFB1B2F6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922420"/>
              </p:ext>
            </p:extLst>
          </p:nvPr>
        </p:nvGraphicFramePr>
        <p:xfrm>
          <a:off x="457200" y="2165667"/>
          <a:ext cx="8229600" cy="1463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27998052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5706503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 err="1"/>
                        <a:t>Financial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Non-</a:t>
                      </a:r>
                      <a:r>
                        <a:rPr lang="cs-CZ" b="1" dirty="0" err="1"/>
                        <a:t>Financial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683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Related to income or bonuses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Related to experience or growth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786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 err="1"/>
                        <a:t>Salary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bonuses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commissions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Development, trust, flexibility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42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Strong for short-term goals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Strong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</a:t>
                      </a:r>
                      <a:r>
                        <a:rPr lang="cs-CZ" dirty="0"/>
                        <a:t> long-term </a:t>
                      </a:r>
                      <a:r>
                        <a:rPr lang="cs-CZ" dirty="0" err="1"/>
                        <a:t>engagement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306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60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summary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C88929B-B64C-4C06-A43A-EA1635965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555559"/>
              </p:ext>
            </p:extLst>
          </p:nvPr>
        </p:nvGraphicFramePr>
        <p:xfrm>
          <a:off x="457200" y="2074227"/>
          <a:ext cx="8229600" cy="164592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316025912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95391553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49076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/>
                        <a:t>Category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Focus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Key Question It Answers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107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 err="1"/>
                        <a:t>Tangible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Intangible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/>
                        <a:t>What form does the reward take?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Is it physical or emotional?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577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 err="1"/>
                        <a:t>Financial</a:t>
                      </a:r>
                      <a:r>
                        <a:rPr lang="cs-CZ" dirty="0"/>
                        <a:t>/Non-</a:t>
                      </a:r>
                      <a:r>
                        <a:rPr lang="cs-CZ" dirty="0" err="1"/>
                        <a:t>Financial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What is the source of motivation?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it money or experience-driven?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3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487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What’s Inside a Salary?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Gross Salary</a:t>
            </a:r>
            <a:r>
              <a:rPr lang="en-US" sz="1400" dirty="0"/>
              <a:t> = what’s agreed in your contract.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Deductions</a:t>
            </a:r>
            <a:r>
              <a:rPr lang="en-US" sz="1400" dirty="0"/>
              <a:t> = taxes, health &amp; social insurance.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/>
              <a:t>Net Salary</a:t>
            </a:r>
            <a:r>
              <a:rPr lang="en-US" sz="1400" dirty="0"/>
              <a:t> = what you really get in your bank account.</a:t>
            </a:r>
          </a:p>
          <a:p>
            <a:pPr marL="0" indent="0">
              <a:buNone/>
            </a:pPr>
            <a:r>
              <a:rPr lang="en-US" sz="1400" dirty="0"/>
              <a:t>💡 Example:</a:t>
            </a:r>
            <a:r>
              <a:rPr lang="cs-CZ" sz="1400" dirty="0"/>
              <a:t> </a:t>
            </a:r>
            <a:r>
              <a:rPr lang="cs-CZ" sz="1400" dirty="0">
                <a:hlinkClick r:id="rId3"/>
              </a:rPr>
              <a:t>https://www.kurzy.cz/kalkulacka/vypocet-ciste-mzdy-2025/</a:t>
            </a:r>
            <a:r>
              <a:rPr lang="cs-CZ" sz="1400" dirty="0"/>
              <a:t> </a:t>
            </a:r>
            <a:br>
              <a:rPr lang="en-US" sz="1400" dirty="0"/>
            </a:br>
            <a:r>
              <a:rPr lang="en-US" sz="1400" dirty="0"/>
              <a:t>Gross: 35,000 CZK</a:t>
            </a:r>
            <a:endParaRPr lang="cs-CZ" sz="1400" dirty="0"/>
          </a:p>
          <a:p>
            <a:pPr marL="0" indent="0">
              <a:buNone/>
            </a:pPr>
            <a:r>
              <a:rPr lang="cs-CZ" sz="1400" dirty="0" err="1"/>
              <a:t>health</a:t>
            </a:r>
            <a:r>
              <a:rPr lang="cs-CZ" sz="1400" dirty="0"/>
              <a:t> </a:t>
            </a:r>
            <a:r>
              <a:rPr lang="cs-CZ" sz="1400" dirty="0" err="1"/>
              <a:t>insurance</a:t>
            </a:r>
            <a:r>
              <a:rPr lang="cs-CZ" sz="1400" dirty="0"/>
              <a:t>: 9 / 4,5 %</a:t>
            </a:r>
          </a:p>
          <a:p>
            <a:pPr marL="0" indent="0">
              <a:buNone/>
            </a:pPr>
            <a:r>
              <a:rPr lang="cs-CZ" sz="1400" dirty="0" err="1"/>
              <a:t>social</a:t>
            </a:r>
            <a:r>
              <a:rPr lang="cs-CZ" sz="1400" dirty="0"/>
              <a:t> </a:t>
            </a:r>
            <a:r>
              <a:rPr lang="cs-CZ" sz="1400" dirty="0" err="1"/>
              <a:t>insurance</a:t>
            </a:r>
            <a:r>
              <a:rPr lang="cs-CZ" sz="1400" dirty="0"/>
              <a:t>: 24,8 / 7,1 %</a:t>
            </a:r>
          </a:p>
          <a:p>
            <a:pPr marL="0" indent="0">
              <a:buNone/>
            </a:pPr>
            <a:r>
              <a:rPr lang="en-US" sz="1400" dirty="0">
                <a:hlinkClick r:id="rId4"/>
              </a:rPr>
              <a:t>https://www.mpsv.cz/socialni-pojisteni</a:t>
            </a:r>
            <a:r>
              <a:rPr lang="cs-CZ" sz="1400" dirty="0"/>
              <a:t> </a:t>
            </a:r>
            <a:br>
              <a:rPr lang="en-US" sz="1400" dirty="0"/>
            </a:br>
            <a:r>
              <a:rPr lang="cs-CZ" sz="1400" dirty="0"/>
              <a:t>tax: 15 %</a:t>
            </a:r>
          </a:p>
          <a:p>
            <a:pPr marL="0" indent="0">
              <a:buNone/>
            </a:pPr>
            <a:r>
              <a:rPr lang="cs-CZ" sz="1400" dirty="0" err="1"/>
              <a:t>responsibility</a:t>
            </a:r>
            <a:r>
              <a:rPr lang="cs-CZ" sz="1400" dirty="0"/>
              <a:t> (Kooperativa)</a:t>
            </a:r>
          </a:p>
          <a:p>
            <a:pPr marL="0" indent="0">
              <a:buNone/>
            </a:pPr>
            <a:r>
              <a:rPr lang="en-US" sz="1400" dirty="0"/>
              <a:t>Deductions: </a:t>
            </a:r>
            <a:r>
              <a:rPr lang="cs-CZ" sz="1400" dirty="0"/>
              <a:t>……………</a:t>
            </a:r>
            <a:r>
              <a:rPr lang="en-US" sz="1400" dirty="0"/>
              <a:t>CZK</a:t>
            </a:r>
            <a:br>
              <a:rPr lang="en-US" sz="1400" dirty="0"/>
            </a:br>
            <a:r>
              <a:rPr lang="en-US" sz="1400" dirty="0"/>
              <a:t>Net = </a:t>
            </a:r>
            <a:r>
              <a:rPr lang="cs-CZ" sz="1400" b="1" dirty="0"/>
              <a:t>…………………</a:t>
            </a:r>
            <a:r>
              <a:rPr lang="en-US" sz="1400" b="1" dirty="0"/>
              <a:t> CZK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Gross = </a:t>
            </a:r>
            <a:r>
              <a:rPr lang="cs-CZ" sz="1400" dirty="0"/>
              <a:t>50</a:t>
            </a:r>
            <a:r>
              <a:rPr lang="en-US" sz="1400" dirty="0"/>
              <a:t>,000 CZK→ What’s the net salary?</a:t>
            </a:r>
            <a:r>
              <a:rPr lang="cs-CZ" sz="1400" dirty="0"/>
              <a:t> </a:t>
            </a:r>
            <a:r>
              <a:rPr lang="cs-CZ" sz="1400" dirty="0" err="1"/>
              <a:t>What</a:t>
            </a:r>
            <a:r>
              <a:rPr lang="cs-CZ" sz="1400" dirty="0"/>
              <a:t> </a:t>
            </a:r>
            <a:r>
              <a:rPr lang="cs-CZ" sz="1400" dirty="0" err="1"/>
              <a:t>is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personal</a:t>
            </a:r>
            <a:r>
              <a:rPr lang="cs-CZ" sz="1400" dirty="0"/>
              <a:t> </a:t>
            </a:r>
            <a:r>
              <a:rPr lang="cs-CZ" sz="1400" dirty="0" err="1"/>
              <a:t>cost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employee</a:t>
            </a:r>
            <a:r>
              <a:rPr lang="cs-CZ" sz="1400" dirty="0"/>
              <a:t>?</a:t>
            </a: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3057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Total Reward – It’s More Than Pay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People care about the full package: pay, benefits, culture, respect, and future.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“total reward” approach means </a:t>
            </a:r>
            <a:r>
              <a:rPr lang="en-US" sz="1600" b="1" dirty="0"/>
              <a:t>thinking beyond just money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It’s about how the job </a:t>
            </a:r>
            <a:r>
              <a:rPr lang="en-US" sz="1600" b="1" dirty="0"/>
              <a:t>feels</a:t>
            </a:r>
            <a:r>
              <a:rPr lang="en-US" sz="1600" dirty="0"/>
              <a:t>, not just what it pays.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🟢 Task:</a:t>
            </a:r>
            <a:r>
              <a:rPr lang="en-US" sz="1600" dirty="0"/>
              <a:t> Write 3 non-money things you’d love in a job.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174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What Are Employee Benefits?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Benefits are “extras” on top of your salary: food vouchers, insurance, gym pass.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They help with health, work-life balance, future planning.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Governments support them with tax breaks – it’s good for society!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2628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What Are Employee Benefits?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80FA34BF-AAB4-42A4-BAD6-79E60D5C3D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98219" y="1206865"/>
          <a:ext cx="7707924" cy="3361596"/>
        </p:xfrm>
        <a:graphic>
          <a:graphicData uri="http://schemas.openxmlformats.org/drawingml/2006/table">
            <a:tbl>
              <a:tblPr/>
              <a:tblGrid>
                <a:gridCol w="3853962">
                  <a:extLst>
                    <a:ext uri="{9D8B030D-6E8A-4147-A177-3AD203B41FA5}">
                      <a16:colId xmlns:a16="http://schemas.microsoft.com/office/drawing/2014/main" val="3043612014"/>
                    </a:ext>
                  </a:extLst>
                </a:gridCol>
                <a:gridCol w="3853962">
                  <a:extLst>
                    <a:ext uri="{9D8B030D-6E8A-4147-A177-3AD203B41FA5}">
                      <a16:colId xmlns:a16="http://schemas.microsoft.com/office/drawing/2014/main" val="3298142641"/>
                    </a:ext>
                  </a:extLst>
                </a:gridCol>
              </a:tblGrid>
              <a:tr h="342574">
                <a:tc>
                  <a:txBody>
                    <a:bodyPr/>
                    <a:lstStyle/>
                    <a:p>
                      <a:r>
                        <a:rPr lang="cs-CZ" sz="1700" b="1"/>
                        <a:t>Type</a:t>
                      </a:r>
                      <a:endParaRPr lang="cs-CZ" sz="1700"/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Examples</a:t>
                      </a:r>
                      <a:endParaRPr lang="cs-CZ" sz="1700"/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37470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🍔 Food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Meal vouchers, cafeteria cards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042575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🛌 Time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Extra vacation, sick days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912035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🩺 Health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Private insurance, mental health support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422800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🧓 Retirement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Pension plans, life insurance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428483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🏡 Flexibility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Home office, flexible hours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910617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📚 Education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Courses, certifications, tuition support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346902"/>
                  </a:ext>
                </a:extLst>
              </a:tr>
              <a:tr h="342574">
                <a:tc>
                  <a:txBody>
                    <a:bodyPr/>
                    <a:lstStyle/>
                    <a:p>
                      <a:r>
                        <a:rPr lang="cs-CZ" sz="1700"/>
                        <a:t>🚇 Travel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Transport subsidies, company bikes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786614"/>
                  </a:ext>
                </a:extLst>
              </a:tr>
              <a:tr h="599505">
                <a:tc>
                  <a:txBody>
                    <a:bodyPr/>
                    <a:lstStyle/>
                    <a:p>
                      <a:r>
                        <a:rPr lang="cs-CZ" sz="1700"/>
                        <a:t>🎟️ Culture &amp; Fun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Gym cards, event discounts, team-building</a:t>
                      </a:r>
                    </a:p>
                  </a:txBody>
                  <a:tcPr marL="85644" marR="85644" marT="42822" marB="428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805916"/>
                  </a:ext>
                </a:extLst>
              </a:tr>
            </a:tbl>
          </a:graphicData>
        </a:graphic>
      </p:graphicFrame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4112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Revision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of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the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lecture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Motivation needs both money and meaning.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Rewards should be fair, personal, and support growth.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Benefits – they’re part of what makes a job attractive.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indent="0">
              <a:buNone/>
            </a:pPr>
            <a:r>
              <a:rPr lang="en-US" sz="1800" b="1" dirty="0"/>
              <a:t>🟢 Task:</a:t>
            </a:r>
            <a:r>
              <a:rPr lang="en-US" sz="1800" dirty="0"/>
              <a:t> </a:t>
            </a:r>
            <a:r>
              <a:rPr lang="cs-CZ" sz="1800" dirty="0"/>
              <a:t>Use </a:t>
            </a:r>
            <a:r>
              <a:rPr lang="cs-CZ" sz="1800" dirty="0" err="1"/>
              <a:t>it</a:t>
            </a:r>
            <a:r>
              <a:rPr lang="cs-CZ" sz="1800" dirty="0"/>
              <a:t> in </a:t>
            </a:r>
            <a:r>
              <a:rPr lang="cs-CZ" sz="1800" dirty="0" err="1"/>
              <a:t>you</a:t>
            </a:r>
            <a:r>
              <a:rPr lang="cs-CZ" sz="1800" dirty="0"/>
              <a:t> </a:t>
            </a:r>
            <a:r>
              <a:rPr lang="cs-CZ" sz="1800" dirty="0" err="1"/>
              <a:t>semestral</a:t>
            </a:r>
            <a:r>
              <a:rPr lang="cs-CZ" sz="1800" dirty="0"/>
              <a:t> </a:t>
            </a:r>
            <a:r>
              <a:rPr lang="cs-CZ" sz="1800" dirty="0" err="1"/>
              <a:t>project</a:t>
            </a:r>
            <a:r>
              <a:rPr lang="cs-CZ" sz="1800" dirty="0"/>
              <a:t>. Make </a:t>
            </a:r>
            <a:r>
              <a:rPr lang="cs-CZ" sz="1800" dirty="0" err="1"/>
              <a:t>motivation</a:t>
            </a:r>
            <a:r>
              <a:rPr lang="cs-CZ" sz="1800" dirty="0"/>
              <a:t> and </a:t>
            </a:r>
            <a:r>
              <a:rPr lang="cs-CZ" sz="1800" dirty="0" err="1"/>
              <a:t>reward</a:t>
            </a:r>
            <a:r>
              <a:rPr lang="cs-CZ" sz="1800" dirty="0"/>
              <a:t> </a:t>
            </a:r>
            <a:r>
              <a:rPr lang="cs-CZ" sz="1800" dirty="0" err="1"/>
              <a:t>plan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employee</a:t>
            </a:r>
            <a:r>
              <a:rPr lang="cs-CZ" sz="1800" dirty="0"/>
              <a:t> on </a:t>
            </a:r>
            <a:r>
              <a:rPr lang="cs-CZ" sz="1800" dirty="0" err="1"/>
              <a:t>your</a:t>
            </a:r>
            <a:r>
              <a:rPr lang="cs-CZ" sz="1800" dirty="0"/>
              <a:t> </a:t>
            </a:r>
            <a:r>
              <a:rPr lang="cs-CZ" sz="1800" dirty="0" err="1"/>
              <a:t>described</a:t>
            </a:r>
            <a:r>
              <a:rPr lang="cs-CZ" sz="1800" dirty="0"/>
              <a:t> </a:t>
            </a:r>
            <a:r>
              <a:rPr lang="cs-CZ" sz="1800" dirty="0" err="1"/>
              <a:t>position</a:t>
            </a:r>
            <a:r>
              <a:rPr lang="cs-CZ" sz="1800" dirty="0"/>
              <a:t>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87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en-US" sz="1200" dirty="0"/>
              <a:t>Types of motivation theories: content and process theories.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Maslow’s Hierarchy of Needs Theory.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Herzberg’s Two Factor Theory.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Theory X and Theory Y. Process of motivation.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Motivation techniques.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Tangible and intangible rewards.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Financial and non-financial methods of motivation. </a:t>
            </a:r>
            <a:endParaRPr lang="cs-CZ" sz="1200" dirty="0"/>
          </a:p>
          <a:p>
            <a:pPr>
              <a:buBlip>
                <a:blip r:embed="rId3"/>
              </a:buBlip>
            </a:pPr>
            <a:r>
              <a:rPr lang="en-US" sz="1200" dirty="0"/>
              <a:t>Employee benefit system.</a:t>
            </a:r>
            <a:endParaRPr lang="cs-CZ" altLang="cs-CZ" sz="1200" b="1" dirty="0"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brief annotation of the lecture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AE38C-9247-2579-E268-069710C67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C178295-F5BD-5B50-4526-9A53E78ACAE0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cap="all" dirty="0">
                <a:effectLst/>
                <a:ea typeface="Times New Roman" panose="02020603050405020304" pitchFamily="18" charset="0"/>
              </a:rPr>
              <a:t>Armstrong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, M., 2020.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Armstrong's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handbook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of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effectLst/>
                <a:ea typeface="Times New Roman" panose="02020603050405020304" pitchFamily="18" charset="0"/>
              </a:rPr>
              <a:t> management </a:t>
            </a:r>
            <a:r>
              <a:rPr lang="cs-CZ" sz="1400" i="1" dirty="0" err="1">
                <a:effectLst/>
                <a:ea typeface="Times New Roman" panose="02020603050405020304" pitchFamily="18" charset="0"/>
              </a:rPr>
              <a:t>practice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London: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Kogan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ea typeface="Times New Roman" panose="02020603050405020304" pitchFamily="18" charset="0"/>
              </a:rPr>
              <a:t>Page</a:t>
            </a:r>
            <a:r>
              <a:rPr lang="cs-CZ" sz="1400" dirty="0">
                <a:effectLst/>
                <a:ea typeface="Times New Roman" panose="02020603050405020304" pitchFamily="18" charset="0"/>
              </a:rPr>
              <a:t>. ISBN: 978-0-7494-9827-6.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Human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Resource</a:t>
            </a:r>
            <a:r>
              <a:rPr lang="cs-CZ" sz="1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Management.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3rd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edition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SAGE </a:t>
            </a:r>
            <a:r>
              <a:rPr lang="cs-CZ" sz="14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Publications</a:t>
            </a:r>
            <a:r>
              <a:rPr lang="cs-CZ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Ltd., London. ISBN 978-1-5264 9900-4. </a:t>
            </a:r>
          </a:p>
          <a:p>
            <a:pPr algn="just"/>
            <a:r>
              <a:rPr lang="cs-CZ" sz="1400" dirty="0">
                <a:effectLst/>
                <a:ea typeface="Times New Roman" panose="02020603050405020304" pitchFamily="18" charset="0"/>
              </a:rPr>
              <a:t>https://www.shrofile.com/blog/recruitment-process/</a:t>
            </a:r>
          </a:p>
          <a:p>
            <a:pPr marL="0" indent="0">
              <a:buNone/>
            </a:pPr>
            <a:r>
              <a:rPr lang="cs-CZ" altLang="cs-CZ" sz="1400" b="1" dirty="0"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66E30A1-552C-7F50-A5FE-535DAA659F1F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50A70C3-53B1-2585-4012-2DA168582B9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rEFERENCES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720958F-4768-98BF-FBD8-010C413E2B8E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170F38C-D546-3766-07EA-6B27299CB14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D87DF933-E811-759E-7907-B104976890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CB7090BC-0FF6-5E46-C8BE-5C9D069133A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8116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4893087" y="4083918"/>
            <a:ext cx="3657245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 err="1">
                <a:solidFill>
                  <a:srgbClr val="307871"/>
                </a:solidFill>
              </a:rPr>
              <a:t>Thank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you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for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your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attention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What Is Motivation?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Motivation is the </a:t>
            </a:r>
            <a:r>
              <a:rPr lang="en-US" sz="1600" b="1" dirty="0"/>
              <a:t>inner drive</a:t>
            </a:r>
            <a:r>
              <a:rPr lang="en-US" sz="1600" dirty="0"/>
              <a:t> that makes people want to work hard or achieve something.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It can come from inside us (like pride or passion) or from outside (like money or praise).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Companies use rewards to </a:t>
            </a:r>
            <a:r>
              <a:rPr lang="en-US" sz="1600" b="1" dirty="0"/>
              <a:t>support motivation</a:t>
            </a:r>
            <a:r>
              <a:rPr lang="en-US" sz="1600" dirty="0"/>
              <a:t> and guide behavior.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When people feel motivated, they try harder, stay longer, and enjoy their work more.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🟢 Task:</a:t>
            </a:r>
            <a:r>
              <a:rPr lang="en-US" sz="1600" dirty="0"/>
              <a:t> Think of a time when you were really motivated – what made you feel that way?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Types of Motivation Theories: Content and Process Theories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Content theories (e.g., Maslow, Herzberg) focus on what motivates people – identifying needs and factors that influence satisfaction.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Process theories (e.g., Vroom’s Expectancy, Equity Theory) focus on how people are motivated, explaining decision-making around effort and rewards.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In reward systems, these theories help HR design strategies that match employee expectations, promote fairness, and enhance performance.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858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Maslow’s Hierarchy of Needs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Employees are motivated as they satisfy needs from basic (salary, safety) to complex (recognition, personal growth).</a:t>
            </a:r>
          </a:p>
          <a:p>
            <a:pPr marL="0" indent="0">
              <a:buNone/>
            </a:pPr>
            <a:r>
              <a:rPr lang="en-US" sz="1400" dirty="0"/>
              <a:t>Reward systems based on Maslow address security through salary, belonging via team culture, and esteem/self-actualization via promotions or challenges.</a:t>
            </a:r>
            <a:endParaRPr lang="cs-CZ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Physiological (food, water).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Safety (job security, health).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Social (friendship, belonging).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Esteem (recognition, status).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Self-actualization (growth, purpose).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Different people prioritize differently.</a:t>
            </a:r>
            <a:r>
              <a:rPr lang="cs-CZ" sz="1400" dirty="0"/>
              <a:t> </a:t>
            </a:r>
            <a:r>
              <a:rPr lang="en-US" sz="1400" dirty="0"/>
              <a:t>Employers should address all levels.</a:t>
            </a:r>
            <a:r>
              <a:rPr lang="cs-CZ" sz="1400" dirty="0"/>
              <a:t>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Match one HR reward to each Maslow level (e.g., safety = job security).</a:t>
            </a:r>
            <a:endParaRPr lang="cs-CZ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336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Herzberg’s Two-Factor Theory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Hygiene factors </a:t>
            </a:r>
            <a:r>
              <a:rPr lang="en-US" sz="1400" dirty="0"/>
              <a:t>(e.g., salary, work conditions) prevent dissatisfaction, while </a:t>
            </a:r>
            <a:r>
              <a:rPr lang="en-US" sz="1400" b="1" dirty="0"/>
              <a:t>motivators</a:t>
            </a:r>
            <a:r>
              <a:rPr lang="en-US" sz="1400" dirty="0"/>
              <a:t> (e.g., recognition, development) promote satisfaction.</a:t>
            </a:r>
          </a:p>
          <a:p>
            <a:pPr marL="0" indent="0">
              <a:buNone/>
            </a:pPr>
            <a:r>
              <a:rPr lang="en-US" sz="1400" dirty="0"/>
              <a:t>Rewards must </a:t>
            </a:r>
            <a:r>
              <a:rPr lang="en-US" sz="1400" b="1" dirty="0"/>
              <a:t>balance</a:t>
            </a:r>
            <a:r>
              <a:rPr lang="en-US" sz="1400" dirty="0"/>
              <a:t> basic needs (hygiene) and growth opportunities (motivators) to truly engage employees.</a:t>
            </a:r>
            <a:endParaRPr lang="cs-CZ" sz="1400" dirty="0"/>
          </a:p>
          <a:p>
            <a:r>
              <a:rPr lang="en-US" sz="1400" dirty="0"/>
              <a:t>Regular recognition.</a:t>
            </a:r>
          </a:p>
          <a:p>
            <a:r>
              <a:rPr lang="en-US" sz="1400" dirty="0"/>
              <a:t>Clear career paths.</a:t>
            </a:r>
          </a:p>
          <a:p>
            <a:r>
              <a:rPr lang="en-US" sz="1400" dirty="0"/>
              <a:t>Provide fair pay.</a:t>
            </a:r>
          </a:p>
          <a:p>
            <a:r>
              <a:rPr lang="en-US" sz="1400" dirty="0"/>
              <a:t>Safe and healthy workplace.</a:t>
            </a:r>
          </a:p>
          <a:p>
            <a:r>
              <a:rPr lang="en-US" sz="1400" b="1" dirty="0"/>
              <a:t>Good leadership = key hygiene factor.</a:t>
            </a:r>
            <a:endParaRPr lang="cs-CZ" sz="1400" b="1" dirty="0"/>
          </a:p>
          <a:p>
            <a:endParaRPr lang="cs-CZ" sz="1400" b="1" dirty="0"/>
          </a:p>
          <a:p>
            <a:pPr marL="0" indent="0">
              <a:buNone/>
            </a:pPr>
            <a:r>
              <a:rPr lang="en-US" sz="1400" b="1" dirty="0"/>
              <a:t>🟢 Task: Sort the following into two groups: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    </a:t>
            </a:r>
            <a:r>
              <a:rPr lang="en-US" sz="1400" dirty="0"/>
              <a:t>Training, Low salary, Boring tasks, Promotion, Supportive boss.</a:t>
            </a:r>
            <a:endParaRPr lang="cs-CZ" sz="1400" dirty="0"/>
          </a:p>
          <a:p>
            <a:endParaRPr lang="cs-CZ" sz="1400" b="1" dirty="0"/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713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Theory X and Theory Y (McGregor)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Theory X </a:t>
            </a:r>
            <a:r>
              <a:rPr lang="en-US" sz="1400" dirty="0"/>
              <a:t>sees employees as unmotivated, requiring strict control and external rewards (e.g., financial incentives).</a:t>
            </a:r>
          </a:p>
          <a:p>
            <a:pPr marL="0" indent="0">
              <a:buNone/>
            </a:pPr>
            <a:r>
              <a:rPr lang="en-US" sz="1400" b="1" dirty="0"/>
              <a:t>Theory Y</a:t>
            </a:r>
            <a:r>
              <a:rPr lang="en-US" sz="1400" dirty="0"/>
              <a:t> assumes people seek responsibility and are internally motivated – reward systems here focus more on autonomy, recognition, and professional development. </a:t>
            </a:r>
            <a:endParaRPr lang="cs-CZ" sz="1400" dirty="0"/>
          </a:p>
          <a:p>
            <a:r>
              <a:rPr lang="en-US" sz="1400" dirty="0"/>
              <a:t>Theory X uses control, punishment.</a:t>
            </a:r>
          </a:p>
          <a:p>
            <a:r>
              <a:rPr lang="en-US" sz="1400" dirty="0"/>
              <a:t>Theory Y uses empowerment.</a:t>
            </a:r>
          </a:p>
          <a:p>
            <a:r>
              <a:rPr lang="en-US" sz="1400" dirty="0"/>
              <a:t>X leads to low morale.</a:t>
            </a:r>
          </a:p>
          <a:p>
            <a:r>
              <a:rPr lang="en-US" sz="1400" dirty="0"/>
              <a:t>Y boosts innovation.</a:t>
            </a:r>
          </a:p>
          <a:p>
            <a:r>
              <a:rPr lang="en-US" sz="1400" dirty="0"/>
              <a:t>X often used in old-school firms.</a:t>
            </a:r>
          </a:p>
          <a:p>
            <a:r>
              <a:rPr lang="en-US" sz="1400" dirty="0"/>
              <a:t>Y fits modern, flexible teams.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Roleplay: One student is a “Theory X boss,” the other is a “Theory Y boss.” How do they manage a lazy employee? </a:t>
            </a:r>
            <a:endParaRPr lang="cs-CZ" sz="1400" dirty="0"/>
          </a:p>
          <a:p>
            <a:pPr marL="0" indent="0">
              <a:buNone/>
            </a:pPr>
            <a:r>
              <a:rPr lang="cs-CZ" sz="1400" dirty="0" err="1"/>
              <a:t>Who</a:t>
            </a:r>
            <a:r>
              <a:rPr lang="cs-CZ" sz="1400" dirty="0"/>
              <a:t> are </a:t>
            </a:r>
            <a:r>
              <a:rPr lang="cs-CZ" sz="1400" dirty="0" err="1"/>
              <a:t>you</a:t>
            </a:r>
            <a:r>
              <a:rPr lang="cs-CZ" sz="1400" dirty="0"/>
              <a:t>, </a:t>
            </a:r>
            <a:r>
              <a:rPr lang="cs-CZ" sz="1400" dirty="0" err="1"/>
              <a:t>what</a:t>
            </a:r>
            <a:r>
              <a:rPr lang="cs-CZ" sz="1400" dirty="0"/>
              <a:t> </a:t>
            </a:r>
            <a:r>
              <a:rPr lang="cs-CZ" sz="1400" dirty="0" err="1"/>
              <a:t>kind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student? X </a:t>
            </a:r>
            <a:r>
              <a:rPr lang="cs-CZ" sz="1400" dirty="0" err="1"/>
              <a:t>or</a:t>
            </a:r>
            <a:r>
              <a:rPr lang="cs-CZ" sz="1400" dirty="0"/>
              <a:t> Y? 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526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Expectancy Theory (Vroom)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Motivation = </a:t>
            </a:r>
            <a:r>
              <a:rPr lang="en-US" sz="1400" b="1" dirty="0"/>
              <a:t>Expectancy × Instrumentality × Valence.</a:t>
            </a:r>
          </a:p>
          <a:p>
            <a:pPr marL="0" indent="0">
              <a:buNone/>
            </a:pPr>
            <a:r>
              <a:rPr lang="en-US" sz="1400" dirty="0"/>
              <a:t>Expectancy: effort → performance.</a:t>
            </a:r>
          </a:p>
          <a:p>
            <a:pPr marL="0" indent="0">
              <a:buNone/>
            </a:pPr>
            <a:r>
              <a:rPr lang="en-US" sz="1400" dirty="0"/>
              <a:t>Instrumentality: performance → reward.</a:t>
            </a:r>
          </a:p>
          <a:p>
            <a:pPr marL="0" indent="0">
              <a:buNone/>
            </a:pPr>
            <a:r>
              <a:rPr lang="en-US" sz="1400" dirty="0"/>
              <a:t>Valence: value of reward.</a:t>
            </a:r>
          </a:p>
          <a:p>
            <a:pPr marL="0" indent="0">
              <a:buNone/>
            </a:pPr>
            <a:r>
              <a:rPr lang="en-US" sz="1400" b="1" dirty="0"/>
              <a:t>All must be strong for motivation.</a:t>
            </a:r>
          </a:p>
          <a:p>
            <a:pPr marL="0" indent="0">
              <a:buNone/>
            </a:pPr>
            <a:r>
              <a:rPr lang="en-US" sz="1400" dirty="0"/>
              <a:t>Emphasizes rational thinking.</a:t>
            </a:r>
          </a:p>
          <a:p>
            <a:pPr marL="0" indent="0">
              <a:buNone/>
            </a:pPr>
            <a:r>
              <a:rPr lang="en-US" sz="1400" b="1" dirty="0"/>
              <a:t>Rewards must be meaningful.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313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cap="all" dirty="0">
                <a:solidFill>
                  <a:srgbClr val="307871"/>
                </a:solidFill>
              </a:rPr>
              <a:t>Equity Theory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17638"/>
            <a:ext cx="8280920" cy="3340815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/>
              <a:t>Developed by Adams.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Motivation from fairness perception.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Compare input-output ratio.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With peers and colleagues.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Inequity → demotivation.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Over-rewarding also creates tension.</a:t>
            </a:r>
          </a:p>
          <a:p>
            <a:pPr>
              <a:buFont typeface="+mj-lt"/>
              <a:buAutoNum type="arabicPeriod"/>
            </a:pPr>
            <a:r>
              <a:rPr lang="en-US" sz="1400" b="1" dirty="0"/>
              <a:t>HR must ensure transparency.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Promote open feedback and recognition.</a:t>
            </a:r>
            <a:endParaRPr lang="cs-CZ" sz="1400" dirty="0"/>
          </a:p>
          <a:p>
            <a:pPr>
              <a:buFont typeface="+mj-lt"/>
              <a:buAutoNum type="arabicPeriod"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🟢 Task:</a:t>
            </a:r>
            <a:r>
              <a:rPr lang="en-US" sz="1400" dirty="0"/>
              <a:t> </a:t>
            </a:r>
            <a:endParaRPr lang="cs-CZ" sz="1400" dirty="0"/>
          </a:p>
          <a:p>
            <a:pPr marL="0" indent="0">
              <a:buNone/>
            </a:pPr>
            <a:r>
              <a:rPr lang="cs-CZ" sz="1400" dirty="0" err="1"/>
              <a:t>What</a:t>
            </a:r>
            <a:r>
              <a:rPr lang="cs-CZ" sz="1400" dirty="0"/>
              <a:t> are </a:t>
            </a:r>
            <a:r>
              <a:rPr lang="cs-CZ" sz="1400" dirty="0" err="1"/>
              <a:t>the</a:t>
            </a:r>
            <a:r>
              <a:rPr lang="cs-CZ" sz="1400" dirty="0"/>
              <a:t> basic </a:t>
            </a:r>
            <a:r>
              <a:rPr lang="cs-CZ" sz="1400" dirty="0" err="1"/>
              <a:t>stones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fair </a:t>
            </a:r>
            <a:r>
              <a:rPr lang="cs-CZ" sz="1400" dirty="0" err="1"/>
              <a:t>system</a:t>
            </a:r>
            <a:r>
              <a:rPr lang="cs-CZ" sz="1400" dirty="0"/>
              <a:t> </a:t>
            </a:r>
            <a:r>
              <a:rPr lang="cs-CZ" sz="1400" dirty="0" err="1"/>
              <a:t>at</a:t>
            </a:r>
            <a:r>
              <a:rPr lang="cs-CZ" sz="1400" dirty="0"/>
              <a:t> </a:t>
            </a:r>
            <a:r>
              <a:rPr lang="cs-CZ" sz="1400" dirty="0" err="1"/>
              <a:t>school</a:t>
            </a:r>
            <a:r>
              <a:rPr lang="cs-CZ" sz="1400" dirty="0"/>
              <a:t>/</a:t>
            </a:r>
            <a:r>
              <a:rPr lang="cs-CZ" sz="1400" dirty="0" err="1"/>
              <a:t>work</a:t>
            </a:r>
            <a:r>
              <a:rPr lang="cs-CZ" sz="1400" dirty="0"/>
              <a:t>?</a:t>
            </a:r>
          </a:p>
          <a:p>
            <a:pPr marL="0" indent="0">
              <a:buNone/>
            </a:pPr>
            <a:r>
              <a:rPr lang="en-US" sz="1400" dirty="0"/>
              <a:t>Describe a time you felt treated unfairly at work/school.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6120680" cy="639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609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Props1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1681</Words>
  <Application>Microsoft Office PowerPoint</Application>
  <PresentationFormat>Předvádění na obrazovce (16:9)</PresentationFormat>
  <Paragraphs>233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Helena Marková</cp:lastModifiedBy>
  <cp:revision>136</cp:revision>
  <dcterms:created xsi:type="dcterms:W3CDTF">2016-07-06T15:42:34Z</dcterms:created>
  <dcterms:modified xsi:type="dcterms:W3CDTF">2025-04-24T02:47:26Z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