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354" r:id="rId3"/>
    <p:sldId id="356" r:id="rId4"/>
    <p:sldId id="340" r:id="rId5"/>
    <p:sldId id="271" r:id="rId6"/>
    <p:sldId id="341" r:id="rId7"/>
    <p:sldId id="277" r:id="rId8"/>
    <p:sldId id="342" r:id="rId9"/>
    <p:sldId id="279" r:id="rId10"/>
    <p:sldId id="348" r:id="rId11"/>
    <p:sldId id="349" r:id="rId12"/>
    <p:sldId id="357" r:id="rId13"/>
    <p:sldId id="346" r:id="rId14"/>
    <p:sldId id="334" r:id="rId15"/>
    <p:sldId id="335" r:id="rId16"/>
    <p:sldId id="343" r:id="rId17"/>
    <p:sldId id="332" r:id="rId18"/>
    <p:sldId id="344" r:id="rId19"/>
    <p:sldId id="338" r:id="rId20"/>
    <p:sldId id="345" r:id="rId21"/>
    <p:sldId id="347" r:id="rId22"/>
    <p:sldId id="350" r:id="rId23"/>
    <p:sldId id="351" r:id="rId24"/>
    <p:sldId id="268" r:id="rId25"/>
    <p:sldId id="352" r:id="rId26"/>
  </p:sldIdLst>
  <p:sldSz cx="9144000" cy="5143500" type="screen16x9"/>
  <p:notesSz cx="6858000" cy="9144000"/>
  <p:custDataLst>
    <p:tags r:id="rId28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FC9948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77260" autoAdjust="0"/>
  </p:normalViewPr>
  <p:slideViewPr>
    <p:cSldViewPr>
      <p:cViewPr varScale="1">
        <p:scale>
          <a:sx n="129" d="100"/>
          <a:sy n="129" d="100"/>
        </p:scale>
        <p:origin x="1704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5009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2. Bod – návaznost na </a:t>
            </a:r>
            <a:r>
              <a:rPr lang="cs-CZ" dirty="0" err="1"/>
              <a:t>Petersona</a:t>
            </a:r>
            <a:r>
              <a:rPr lang="cs-CZ" dirty="0"/>
              <a:t> – video o kreativitě, že to je prokletí, protože být kreativní a dotáhnout tu kreativitu na trh jsou rozdílné věci</a:t>
            </a:r>
          </a:p>
          <a:p>
            <a:r>
              <a:rPr lang="cs-CZ" dirty="0"/>
              <a:t>3. Každý má kreativní potenciál, záleží na okolnostech a na práci se sebou samým jak kreativní budeme. Kreativita není o záblesku – </a:t>
            </a:r>
            <a:r>
              <a:rPr lang="cs-CZ" dirty="0" err="1"/>
              <a:t>heureka</a:t>
            </a:r>
            <a:r>
              <a:rPr lang="cs-CZ" dirty="0"/>
              <a:t> moment – někdo to tak možná má, ale když se máš spolehnout na kreativitu v byznysu, musí to být konzistentní</a:t>
            </a:r>
          </a:p>
          <a:p>
            <a:r>
              <a:rPr lang="cs-CZ" dirty="0"/>
              <a:t>4. U kreativity se podceňují první 3 fáze a také </a:t>
            </a:r>
            <a:r>
              <a:rPr lang="cs-CZ" dirty="0" err="1"/>
              <a:t>inquiry</a:t>
            </a:r>
            <a:r>
              <a:rPr lang="cs-CZ" dirty="0"/>
              <a:t> do uživatelů a zákazníků. Také platí </a:t>
            </a:r>
            <a:r>
              <a:rPr lang="cs-CZ" dirty="0" err="1"/>
              <a:t>garbage</a:t>
            </a:r>
            <a:r>
              <a:rPr lang="cs-CZ" dirty="0"/>
              <a:t> in </a:t>
            </a:r>
            <a:r>
              <a:rPr lang="cs-CZ" dirty="0" err="1"/>
              <a:t>garbage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 i při </a:t>
            </a:r>
            <a:r>
              <a:rPr lang="cs-CZ" dirty="0" err="1"/>
              <a:t>insipraci</a:t>
            </a:r>
            <a:r>
              <a:rPr lang="cs-CZ" dirty="0"/>
              <a:t>, sběru dat.</a:t>
            </a:r>
          </a:p>
          <a:p>
            <a:r>
              <a:rPr lang="cs-CZ" dirty="0"/>
              <a:t>5. </a:t>
            </a:r>
            <a:r>
              <a:rPr lang="cs-CZ" dirty="0" err="1"/>
              <a:t>Press</a:t>
            </a:r>
            <a:r>
              <a:rPr lang="cs-CZ" dirty="0"/>
              <a:t> tlak – příběh o kreativitě </a:t>
            </a:r>
            <a:r>
              <a:rPr lang="cs-CZ" dirty="0" err="1"/>
              <a:t>podcast</a:t>
            </a:r>
            <a:r>
              <a:rPr lang="cs-CZ" dirty="0"/>
              <a:t> s tvůrcem log Najbrt – u nich tlak nefunguje, těžké věci vymýšlí u piva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0149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Kdyby </a:t>
            </a:r>
            <a:r>
              <a:rPr lang="cs-CZ" dirty="0" err="1"/>
              <a:t>einstein</a:t>
            </a:r>
            <a:r>
              <a:rPr lang="cs-CZ" dirty="0"/>
              <a:t> </a:t>
            </a:r>
            <a:r>
              <a:rPr lang="cs-CZ" dirty="0" err="1"/>
              <a:t>skloroval</a:t>
            </a:r>
            <a:r>
              <a:rPr lang="cs-CZ" dirty="0"/>
              <a:t> nepřišel by na teorii relativity</a:t>
            </a:r>
          </a:p>
          <a:p>
            <a:r>
              <a:rPr lang="cs-CZ" dirty="0"/>
              <a:t>Když jste typ na plánování a extrémní výkonnost nezapomínejte na chvilky nejen odpočinku, ale vyloženě v rámci dne prostor pro nicnedělání</a:t>
            </a:r>
          </a:p>
          <a:p>
            <a:r>
              <a:rPr lang="cs-CZ" dirty="0"/>
              <a:t>Multitasking je prokázáno že snižuje produktivitu až o 40 % protože při každém přepnutí mozku trvá se znovu dostat do toho co jsem dělal předtím. Hluboká práce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41828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012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84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Možnosti využití – </a:t>
            </a:r>
            <a:r>
              <a:rPr lang="cs-CZ" dirty="0" err="1"/>
              <a:t>midjourney</a:t>
            </a:r>
            <a:r>
              <a:rPr lang="cs-CZ" dirty="0"/>
              <a:t> – generace „umění“, postů na </a:t>
            </a:r>
            <a:r>
              <a:rPr lang="cs-CZ" dirty="0" err="1"/>
              <a:t>socky</a:t>
            </a:r>
            <a:r>
              <a:rPr lang="cs-CZ" dirty="0"/>
              <a:t>, vizuální identity, </a:t>
            </a:r>
            <a:r>
              <a:rPr lang="cs-CZ" dirty="0" err="1"/>
              <a:t>webovek</a:t>
            </a:r>
            <a:r>
              <a:rPr lang="cs-CZ" dirty="0"/>
              <a:t>, grafiky,…</a:t>
            </a:r>
          </a:p>
          <a:p>
            <a:r>
              <a:rPr lang="cs-CZ" dirty="0"/>
              <a:t>Chat GPT – vše od tvorby strukturovaných dokumentů – </a:t>
            </a:r>
            <a:r>
              <a:rPr lang="cs-CZ" dirty="0" err="1"/>
              <a:t>newslettery</a:t>
            </a:r>
            <a:r>
              <a:rPr lang="cs-CZ" dirty="0"/>
              <a:t>, právní dokumenty, až po programování, totální podpora při řešení otázek k </a:t>
            </a:r>
            <a:r>
              <a:rPr lang="cs-CZ"/>
              <a:t>SW atd.</a:t>
            </a: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6468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201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4475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570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824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7967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014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548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Inovace, podnikání a další základní pojmy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 1</a:t>
            </a:r>
          </a:p>
          <a:p>
            <a:pPr marL="0" indent="0" algn="r">
              <a:buNone/>
            </a:pP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Inovační podnikání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966428" y="2715766"/>
            <a:ext cx="303211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</a:t>
            </a: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ekonomiky a managementu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05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Dalibor Šimek, Ph.D.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Dynamika změny</a:t>
            </a:r>
          </a:p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Propast mezi uměním řídit inovace a důležitostí pro podniky: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Vzrostla důležitost inovací? 90 % ano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Mají přímý a signifikantní vliv na hodnotu firmy? 70 % ano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Jste si jisti jak řídit a měřit inovace? 30 % ano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464496" cy="507703"/>
          </a:xfrm>
        </p:spPr>
        <p:txBody>
          <a:bodyPr/>
          <a:lstStyle/>
          <a:p>
            <a:r>
              <a:rPr lang="cs-CZ" dirty="0"/>
              <a:t>Proč jsou inovace tak důležité?</a:t>
            </a:r>
          </a:p>
        </p:txBody>
      </p:sp>
    </p:spTree>
    <p:extLst>
      <p:ext uri="{BB962C8B-B14F-4D97-AF65-F5344CB8AC3E}">
        <p14:creationId xmlns:p14="http://schemas.microsoft.com/office/powerpoint/2010/main" val="625320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C3E795-E946-4D74-AC5C-E15B06CA6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632848" cy="507703"/>
          </a:xfrm>
        </p:spPr>
        <p:txBody>
          <a:bodyPr/>
          <a:lstStyle/>
          <a:p>
            <a:r>
              <a:rPr lang="cs-CZ" dirty="0"/>
              <a:t>Jak rychle produkt nebo služba získá 50 milionů uživatelů?</a:t>
            </a:r>
            <a:br>
              <a:rPr lang="cs-CZ" dirty="0"/>
            </a:br>
            <a:endParaRPr lang="cs-CZ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8610EDBF-3201-4A5D-8668-EBBC0FEA36F3}"/>
              </a:ext>
            </a:extLst>
          </p:cNvPr>
          <p:cNvSpPr txBox="1">
            <a:spLocks/>
          </p:cNvSpPr>
          <p:nvPr/>
        </p:nvSpPr>
        <p:spPr>
          <a:xfrm>
            <a:off x="251520" y="1059582"/>
            <a:ext cx="2808312" cy="2304256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Telefon?</a:t>
            </a:r>
          </a:p>
          <a:p>
            <a:r>
              <a:rPr lang="cs-CZ" dirty="0"/>
              <a:t>Rádio?</a:t>
            </a:r>
          </a:p>
          <a:p>
            <a:r>
              <a:rPr lang="cs-CZ" dirty="0"/>
              <a:t>Mobil?</a:t>
            </a:r>
          </a:p>
          <a:p>
            <a:r>
              <a:rPr lang="cs-CZ" dirty="0"/>
              <a:t>Facebook?</a:t>
            </a:r>
          </a:p>
          <a:p>
            <a:r>
              <a:rPr lang="cs-CZ" dirty="0" err="1"/>
              <a:t>Iphone</a:t>
            </a:r>
            <a:r>
              <a:rPr lang="cs-CZ" dirty="0"/>
              <a:t>?</a:t>
            </a:r>
          </a:p>
          <a:p>
            <a:r>
              <a:rPr lang="cs-CZ" dirty="0" err="1"/>
              <a:t>Angry</a:t>
            </a:r>
            <a:r>
              <a:rPr lang="cs-CZ" dirty="0"/>
              <a:t> </a:t>
            </a:r>
            <a:r>
              <a:rPr lang="cs-CZ" dirty="0" err="1"/>
              <a:t>Birds</a:t>
            </a:r>
            <a:r>
              <a:rPr lang="cs-CZ" dirty="0"/>
              <a:t>?</a:t>
            </a:r>
          </a:p>
          <a:p>
            <a:r>
              <a:rPr lang="cs-CZ" dirty="0"/>
              <a:t>Chat GPT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6F296067-7D1A-4648-A039-D9F0274C568A}"/>
              </a:ext>
            </a:extLst>
          </p:cNvPr>
          <p:cNvSpPr txBox="1">
            <a:spLocks/>
          </p:cNvSpPr>
          <p:nvPr/>
        </p:nvSpPr>
        <p:spPr>
          <a:xfrm>
            <a:off x="3315825" y="1059582"/>
            <a:ext cx="2808312" cy="2304256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75 let</a:t>
            </a:r>
          </a:p>
          <a:p>
            <a:r>
              <a:rPr lang="cs-CZ" dirty="0"/>
              <a:t>38 let</a:t>
            </a:r>
          </a:p>
          <a:p>
            <a:r>
              <a:rPr lang="cs-CZ" dirty="0"/>
              <a:t>16 let</a:t>
            </a:r>
          </a:p>
          <a:p>
            <a:r>
              <a:rPr lang="cs-CZ" dirty="0"/>
              <a:t>4,5 let</a:t>
            </a:r>
          </a:p>
          <a:p>
            <a:r>
              <a:rPr lang="cs-CZ" dirty="0"/>
              <a:t>3 měsíce</a:t>
            </a:r>
          </a:p>
          <a:p>
            <a:r>
              <a:rPr lang="cs-CZ" dirty="0"/>
              <a:t>35 dní</a:t>
            </a:r>
          </a:p>
          <a:p>
            <a:r>
              <a:rPr lang="cs-CZ" dirty="0"/>
              <a:t>1 mil. -&gt;5 dní, </a:t>
            </a:r>
          </a:p>
          <a:p>
            <a:r>
              <a:rPr lang="cs-CZ" dirty="0"/>
              <a:t>100 mil -&gt; 2 měsíce</a:t>
            </a:r>
          </a:p>
        </p:txBody>
      </p:sp>
    </p:spTree>
    <p:extLst>
      <p:ext uri="{BB962C8B-B14F-4D97-AF65-F5344CB8AC3E}">
        <p14:creationId xmlns:p14="http://schemas.microsoft.com/office/powerpoint/2010/main" val="189650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C3E795-E946-4D74-AC5C-E15B06CA6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632848" cy="507703"/>
          </a:xfrm>
        </p:spPr>
        <p:txBody>
          <a:bodyPr/>
          <a:lstStyle/>
          <a:p>
            <a:r>
              <a:rPr lang="cs-CZ" dirty="0"/>
              <a:t>And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gets</a:t>
            </a:r>
            <a:r>
              <a:rPr lang="cs-CZ" dirty="0"/>
              <a:t> </a:t>
            </a:r>
            <a:r>
              <a:rPr lang="cs-CZ" dirty="0" err="1"/>
              <a:t>even</a:t>
            </a:r>
            <a:r>
              <a:rPr lang="cs-CZ" dirty="0"/>
              <a:t> </a:t>
            </a:r>
            <a:r>
              <a:rPr lang="cs-CZ" dirty="0" err="1"/>
              <a:t>better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this</a:t>
            </a:r>
            <a:endParaRPr lang="cs-CZ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8610EDBF-3201-4A5D-8668-EBBC0FEA36F3}"/>
              </a:ext>
            </a:extLst>
          </p:cNvPr>
          <p:cNvSpPr txBox="1">
            <a:spLocks/>
          </p:cNvSpPr>
          <p:nvPr/>
        </p:nvSpPr>
        <p:spPr>
          <a:xfrm>
            <a:off x="251520" y="1059582"/>
            <a:ext cx="8352928" cy="3528392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Digitalizace/automatizace = motor inovací</a:t>
            </a:r>
          </a:p>
          <a:p>
            <a:endParaRPr lang="cs-CZ" dirty="0"/>
          </a:p>
          <a:p>
            <a:r>
              <a:rPr lang="cs-CZ" dirty="0"/>
              <a:t>Rychle se rozvíjející model</a:t>
            </a:r>
          </a:p>
          <a:p>
            <a:endParaRPr lang="cs-CZ" dirty="0"/>
          </a:p>
          <a:p>
            <a:r>
              <a:rPr lang="cs-CZ" dirty="0"/>
              <a:t>AI bude nahrazovat profese, ale v jiném pořadí, než jsme si mysleli</a:t>
            </a:r>
          </a:p>
        </p:txBody>
      </p:sp>
      <p:pic>
        <p:nvPicPr>
          <p:cNvPr id="1030" name="Picture 6" descr="How to sign up for OpenAI's ChatGPT chatbot and Dall-E image generator |  Technology News,The Indian Express">
            <a:extLst>
              <a:ext uri="{FF2B5EF4-FFF2-40B4-BE49-F238E27FC236}">
                <a16:creationId xmlns:a16="http://schemas.microsoft.com/office/drawing/2014/main" id="{3F3899CF-D0B7-4B3F-814A-5B7A7AC2A1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101156"/>
            <a:ext cx="3535733" cy="196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File:Midjourney Emblem.png - Wikipedia">
            <a:extLst>
              <a:ext uri="{FF2B5EF4-FFF2-40B4-BE49-F238E27FC236}">
                <a16:creationId xmlns:a16="http://schemas.microsoft.com/office/drawing/2014/main" id="{51202DE7-93BE-4740-9663-F2E4FAA7D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093000"/>
            <a:ext cx="1973680" cy="197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445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D38931E9-9378-408F-A378-A024ABD648D2}"/>
              </a:ext>
            </a:extLst>
          </p:cNvPr>
          <p:cNvSpPr txBox="1">
            <a:spLocks/>
          </p:cNvSpPr>
          <p:nvPr/>
        </p:nvSpPr>
        <p:spPr>
          <a:xfrm>
            <a:off x="850449" y="1863788"/>
            <a:ext cx="7443101" cy="141592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„Změna je jedinou konstantou.“ </a:t>
            </a:r>
          </a:p>
          <a:p>
            <a:pPr marL="0" indent="0" algn="ctr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Ching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573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je soustavná samostatná činnost určité osoby za účelem dosažení zisku.</a:t>
            </a: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Obchodní zákoník podnikání definuje jako soustavnou činnost prováděnou samostatně podnikatelem vlastním jménem a na vlastní účet a odpovědnost za účelem dosažení zisku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Definice podnikání</a:t>
            </a:r>
          </a:p>
        </p:txBody>
      </p:sp>
    </p:spTree>
    <p:extLst>
      <p:ext uri="{BB962C8B-B14F-4D97-AF65-F5344CB8AC3E}">
        <p14:creationId xmlns:p14="http://schemas.microsoft.com/office/powerpoint/2010/main" val="1451342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915816" y="2211710"/>
            <a:ext cx="3312368" cy="7200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 problémů za peníze</a:t>
            </a: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Definice podnikání</a:t>
            </a:r>
          </a:p>
        </p:txBody>
      </p:sp>
    </p:spTree>
    <p:extLst>
      <p:ext uri="{BB962C8B-B14F-4D97-AF65-F5344CB8AC3E}">
        <p14:creationId xmlns:p14="http://schemas.microsoft.com/office/powerpoint/2010/main" val="34994708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12609" y="1205421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</a:rPr>
              <a:t>Nově vzniklý podnikatelský subjekt s vysokým potenciálem škálovatelnosti</a:t>
            </a:r>
          </a:p>
          <a:p>
            <a:endParaRPr lang="cs-CZ" sz="1800" dirty="0">
              <a:solidFill>
                <a:srgbClr val="307871"/>
              </a:solidFill>
            </a:endParaRPr>
          </a:p>
          <a:p>
            <a:r>
              <a:rPr lang="cs-CZ" sz="1800" dirty="0">
                <a:solidFill>
                  <a:srgbClr val="307871"/>
                </a:solidFill>
              </a:rPr>
              <a:t>Škálovatelnost – exponenciální/velmi rychlý růst</a:t>
            </a:r>
          </a:p>
          <a:p>
            <a:endParaRPr lang="cs-CZ" sz="1800" dirty="0">
              <a:solidFill>
                <a:srgbClr val="307871"/>
              </a:solidFill>
            </a:endParaRPr>
          </a:p>
          <a:p>
            <a:r>
              <a:rPr lang="cs-CZ" sz="1800" dirty="0">
                <a:solidFill>
                  <a:srgbClr val="307871"/>
                </a:solidFill>
              </a:rPr>
              <a:t>Příklady škálovatelnosti – vývoj SW na míru zákazníkům/vytvoření </a:t>
            </a:r>
            <a:r>
              <a:rPr lang="cs-CZ" sz="1800" dirty="0" err="1">
                <a:solidFill>
                  <a:srgbClr val="307871"/>
                </a:solidFill>
              </a:rPr>
              <a:t>SaaS</a:t>
            </a:r>
            <a:r>
              <a:rPr lang="cs-CZ" sz="1800" dirty="0">
                <a:solidFill>
                  <a:srgbClr val="307871"/>
                </a:solidFill>
              </a:rPr>
              <a:t> produktu</a:t>
            </a:r>
          </a:p>
          <a:p>
            <a:endParaRPr lang="cs-CZ" sz="1400" dirty="0">
              <a:solidFill>
                <a:srgbClr val="307871"/>
              </a:solidFill>
            </a:endParaRPr>
          </a:p>
          <a:p>
            <a:endParaRPr lang="cs-CZ" sz="1400" dirty="0">
              <a:solidFill>
                <a:srgbClr val="307871"/>
              </a:solidFill>
            </a:endParaRPr>
          </a:p>
          <a:p>
            <a:endParaRPr lang="cs-CZ" sz="1400" dirty="0">
              <a:solidFill>
                <a:srgbClr val="307871"/>
              </a:solidFill>
            </a:endParaRPr>
          </a:p>
        </p:txBody>
      </p:sp>
      <p:sp>
        <p:nvSpPr>
          <p:cNvPr id="10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Start-up</a:t>
            </a:r>
          </a:p>
        </p:txBody>
      </p:sp>
    </p:spTree>
    <p:extLst>
      <p:ext uri="{BB962C8B-B14F-4D97-AF65-F5344CB8AC3E}">
        <p14:creationId xmlns:p14="http://schemas.microsoft.com/office/powerpoint/2010/main" val="2132906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89823" y="105958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inovativním podnikem je podnik, který ve své činnosti:</a:t>
            </a: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je schopný reagovat na změny potřeb trhu a výrobců, uplatnění nových materiálů, technologií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je schopný realizovat nové poznatky, výsledky vývoje, příp. výzkumu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je schopný vyvinout, zhmotnit a uplatnit myšlenky nebo invence jejich původců 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dokáže úspěšně zavádět do praxe inovace jako zlepšení či novost v určité oblasti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 být zaměřen na využití vědeckých poznatků v praxi 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 být zaměřen na realizaci nového produktu do komerční zralosti, uvedení a uplatnění na trhu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podnik, ve kterém inovace jsou hlavním podnětem pro jeho rozvoj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orientovaný na zlepšování technologií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orientovaný na aplikaci výpočetní techniky a informatiky v různých oborech</a:t>
            </a:r>
          </a:p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Inovativní podnik</a:t>
            </a:r>
          </a:p>
        </p:txBody>
      </p:sp>
    </p:spTree>
    <p:extLst>
      <p:ext uri="{BB962C8B-B14F-4D97-AF65-F5344CB8AC3E}">
        <p14:creationId xmlns:p14="http://schemas.microsoft.com/office/powerpoint/2010/main" val="22719190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89823" y="105958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Sběr zpětné vazby od zákazníků je klíčový ve většině fází vývoje i zavádění produktu na trh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Validace produktu ve fázi prototypování – ověřování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Úloha marketingového výzkumu – potřebujeme zjišťovat potřeby ne přání 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Henry Ford – „Kdybych se tehdy lidí ptal, co potřebují, řekli by rychlejší koně“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když Steve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Jobs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tvrdil, že nevěří výzkumu, z finančních výkazů Apple bylo zřejmé, že do něj investují nejvíce ze všech</a:t>
            </a: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Kontakt s trhem</a:t>
            </a:r>
          </a:p>
        </p:txBody>
      </p:sp>
    </p:spTree>
    <p:extLst>
      <p:ext uri="{BB962C8B-B14F-4D97-AF65-F5344CB8AC3E}">
        <p14:creationId xmlns:p14="http://schemas.microsoft.com/office/powerpoint/2010/main" val="19655791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958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„Nemůžeš vyřešit problém se stejným myšlením, které daný problém vytvořilo“ – A. Einstein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„Kreativita je potlačena vždy když mají lidé pocit, že mají co ztratit“ – R.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Sharma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„Kreativita není pouze umění, je to schopnost hlubokého přemýšlení přinášející originální myšlenky“ Georgie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Eccles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Kreativita</a:t>
            </a:r>
          </a:p>
        </p:txBody>
      </p:sp>
    </p:spTree>
    <p:extLst>
      <p:ext uri="{BB962C8B-B14F-4D97-AF65-F5344CB8AC3E}">
        <p14:creationId xmlns:p14="http://schemas.microsoft.com/office/powerpoint/2010/main" val="2479408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r>
              <a:rPr lang="cs-CZ" sz="2000" dirty="0">
                <a:solidFill>
                  <a:srgbClr val="307871"/>
                </a:solidFill>
              </a:rPr>
              <a:t>Invence – myšlenka, nápad		</a:t>
            </a:r>
          </a:p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endParaRPr lang="cs-CZ" sz="2000" dirty="0">
              <a:solidFill>
                <a:srgbClr val="307871"/>
              </a:solidFill>
            </a:endParaRPr>
          </a:p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r>
              <a:rPr lang="cs-CZ" sz="2000" dirty="0">
                <a:solidFill>
                  <a:srgbClr val="307871"/>
                </a:solidFill>
              </a:rPr>
              <a:t>Inovace – přerod invence do reálné podoby s ekonomickým potenciálem		</a:t>
            </a:r>
          </a:p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r>
              <a:rPr lang="cs-CZ" sz="2000" dirty="0">
                <a:solidFill>
                  <a:srgbClr val="307871"/>
                </a:solidFill>
              </a:rPr>
              <a:t>Podnikavost</a:t>
            </a:r>
          </a:p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endParaRPr lang="cs-CZ" sz="2000" dirty="0">
              <a:solidFill>
                <a:srgbClr val="307871"/>
              </a:solidFill>
            </a:endParaRPr>
          </a:p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r>
              <a:rPr lang="cs-CZ" sz="2000" dirty="0">
                <a:solidFill>
                  <a:srgbClr val="307871"/>
                </a:solidFill>
              </a:rPr>
              <a:t>Podnikání</a:t>
            </a: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6348786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660831" y="2175706"/>
            <a:ext cx="5822337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Kdo z vás si myslí že je kreativní?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Kreativita</a:t>
            </a:r>
          </a:p>
        </p:txBody>
      </p:sp>
    </p:spTree>
    <p:extLst>
      <p:ext uri="{BB962C8B-B14F-4D97-AF65-F5344CB8AC3E}">
        <p14:creationId xmlns:p14="http://schemas.microsoft.com/office/powerpoint/2010/main" val="18338515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8417B-614F-4E92-ACF1-27D360B77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/>
              <a:t>4 rovnými čárami propojte všech 9 bodů</a:t>
            </a:r>
          </a:p>
        </p:txBody>
      </p:sp>
      <p:pic>
        <p:nvPicPr>
          <p:cNvPr id="1026" name="Picture 2" descr="Image result for out of box 9 dots">
            <a:extLst>
              <a:ext uri="{FF2B5EF4-FFF2-40B4-BE49-F238E27FC236}">
                <a16:creationId xmlns:a16="http://schemas.microsoft.com/office/drawing/2014/main" id="{E6C96C86-9863-48F8-9174-F969EC3A0D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41" r="31520"/>
          <a:stretch/>
        </p:blipFill>
        <p:spPr bwMode="auto">
          <a:xfrm>
            <a:off x="467544" y="1275606"/>
            <a:ext cx="2808312" cy="3230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 result for out of box 9 dots">
            <a:extLst>
              <a:ext uri="{FF2B5EF4-FFF2-40B4-BE49-F238E27FC236}">
                <a16:creationId xmlns:a16="http://schemas.microsoft.com/office/drawing/2014/main" id="{96B417A5-5FD8-4D49-943C-5DF6914C1A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93" t="1377" r="985" b="-1377"/>
          <a:stretch/>
        </p:blipFill>
        <p:spPr bwMode="auto">
          <a:xfrm>
            <a:off x="4283968" y="1185074"/>
            <a:ext cx="3384376" cy="295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686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9231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Co je kreativita?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3B38D6A1-0B4D-48B5-BE9E-0373E460C505}"/>
              </a:ext>
            </a:extLst>
          </p:cNvPr>
          <p:cNvSpPr txBox="1">
            <a:spLocks/>
          </p:cNvSpPr>
          <p:nvPr/>
        </p:nvSpPr>
        <p:spPr>
          <a:xfrm>
            <a:off x="179512" y="1059582"/>
            <a:ext cx="8280920" cy="408391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Schopnost vymýšlet nové věci – divergentní myšlení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Kreativita – invence – monetizace inovace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všichni kreativní nebo ne?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Kreativní proces – sběr dat, inspirace, učení se; tvorba; realizace, zpětná vazba, zhodnocení.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Vědomí vs. podvědomí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Kreativita jako dovednost, jako sval.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Individuální vs. týmová kreativita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Kreativita a časový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/tlak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925254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Jak se stát kreativním?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3B38D6A1-0B4D-48B5-BE9E-0373E460C505}"/>
              </a:ext>
            </a:extLst>
          </p:cNvPr>
          <p:cNvSpPr txBox="1">
            <a:spLocks/>
          </p:cNvSpPr>
          <p:nvPr/>
        </p:nvSpPr>
        <p:spPr>
          <a:xfrm>
            <a:off x="179512" y="1059582"/>
            <a:ext cx="8280920" cy="408391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Dávání prostoru vs. cyklické myšlení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Přeprocesovanost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a nadměrné plánování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Roztěkanost, multitasking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Meditace a „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mindfulness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Prorůstové nastavení mysli – schopnost přijímat změny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Zkoušení nových věcí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Motivace vizí a síla vizualizace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756192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88640" y="257127"/>
            <a:ext cx="47820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Důležitost psychologického bezpečí</a:t>
            </a:r>
            <a:endParaRPr lang="en-GB" sz="2400" kern="0" dirty="0">
              <a:solidFill>
                <a:sysClr val="windowText" lastClr="000000"/>
              </a:solidFill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AC7ADDA2-7F31-4FEC-BF0E-D66281593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166" y="744563"/>
            <a:ext cx="5347138" cy="391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4921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5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pPr defTabSz="685800">
              <a:defRPr/>
            </a:pPr>
            <a:r>
              <a:rPr lang="cs-CZ" kern="0" dirty="0">
                <a:solidFill>
                  <a:srgbClr val="307871"/>
                </a:solidFill>
              </a:rPr>
              <a:t>Shrnutí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686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B1F6F1-380D-4742-9B20-76BBC524B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jsou pro vás inovace důležité?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2A4077-F25F-4391-8C58-22361E62192F}"/>
              </a:ext>
            </a:extLst>
          </p:cNvPr>
          <p:cNvSpPr txBox="1">
            <a:spLocks/>
          </p:cNvSpPr>
          <p:nvPr/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Dotýkají se všech profesí</a:t>
            </a: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Uplatnění v začínajících či malých firmách i v korporacích</a:t>
            </a: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Důležitý význam pro podnikatele, vrcholové manažery</a:t>
            </a: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Krásná kreativní, tvůrčí, proaktivní činnost</a:t>
            </a:r>
          </a:p>
          <a:p>
            <a:endParaRPr 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200" b="1" dirty="0">
              <a:solidFill>
                <a:srgbClr val="30787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sz="20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19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88640" y="257127"/>
            <a:ext cx="43220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Lineární vs. Exponenciální růst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4060E244-857F-46D6-91AB-F821F8BC19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1" y="1615415"/>
            <a:ext cx="3909884" cy="2173994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C421DCDF-7595-4D41-982F-3BBA715BA0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476" y="1345490"/>
            <a:ext cx="4005923" cy="2452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88640" y="257127"/>
            <a:ext cx="40062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Tři fundamentální pravidla I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67155" y="1011811"/>
            <a:ext cx="7453625" cy="353069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Výpočetní kapacita –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Moorův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zákon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každých 18 měsíců se výpočetní kapacita zdvojnásobí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Zdvojnásobí se množství transistorů, které se vlezou do silikonových čipů dané velikosti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Naráží se na bariéry – výzvy současných technologií – materiály (grafit místo silikonu), umístění transistorů (3D místo 2D) </a:t>
            </a: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999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88641" y="257127"/>
            <a:ext cx="41264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Tři fundamentální pravidla II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67155" y="1011811"/>
            <a:ext cx="7453625" cy="353069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Komunikace –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Butterův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zákon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každých 9 měsíců se zdvojnásobí rychlost komunikace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Množství dat poslaných skrze jeden optický kabel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Variace tohoto zákonu pro jiné komunikační média – ADSL, VDSL,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Wireless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3G, LTE, 5G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82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88641" y="257127"/>
            <a:ext cx="42466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Tři fundamentální pravidla III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67155" y="1011811"/>
            <a:ext cx="4779801" cy="353069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Úložiště –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Kryderův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zákon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kapacita diskového úložiště se zdvojnásobí každých 13 měsíců ku poměru velikosti daného úložiště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Platilo od 70 let minulého století, v poslední dekádě se vývoj zpomalil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0F512D93-AC41-49A0-BE7D-5900B90C1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6982" y="1066774"/>
            <a:ext cx="3748697" cy="361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920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88641" y="257127"/>
            <a:ext cx="40062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Tři fundamentální pravidla 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67155" y="1011811"/>
            <a:ext cx="7443101" cy="353069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Tyto tři zákony popisují pouze teoretický potenciál technologií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Pouze část tohoto potenciálu se projeví v: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Zlepšení výkonu u výrobků pro masový trh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část se projeví v poklesu nákladů spotřebitele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140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15273" y="237152"/>
            <a:ext cx="27991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Trhlina pro inovace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EA370435-F7D6-42DD-B762-8C5C42CBB9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493" y="842109"/>
            <a:ext cx="4652646" cy="3789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4745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ac6b1edb-198b-4074-8d05-387a6d400928"/>
</p:tagLst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6182</TotalTime>
  <Words>1107</Words>
  <Application>Microsoft Macintosh PowerPoint</Application>
  <PresentationFormat>Předvádění na obrazovce (16:9)</PresentationFormat>
  <Paragraphs>221</Paragraphs>
  <Slides>25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Times New Roman</vt:lpstr>
      <vt:lpstr>Wingdings</vt:lpstr>
      <vt:lpstr>SLU</vt:lpstr>
      <vt:lpstr>  Inovace, podnikání a další základní pojmy</vt:lpstr>
      <vt:lpstr>Základní pojmy</vt:lpstr>
      <vt:lpstr>Proč jsou pro vás inovace důležité?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Proč jsou inovace tak důležité?</vt:lpstr>
      <vt:lpstr>Jak rychle produkt nebo služba získá 50 milionů uživatelů? </vt:lpstr>
      <vt:lpstr>And it gets even better than this</vt:lpstr>
      <vt:lpstr>Prezentace aplikace PowerPoint</vt:lpstr>
      <vt:lpstr>Definice podnikání</vt:lpstr>
      <vt:lpstr>Definice podnikání</vt:lpstr>
      <vt:lpstr>Start-up</vt:lpstr>
      <vt:lpstr>Inovativní podnik</vt:lpstr>
      <vt:lpstr>Kontakt s trhem</vt:lpstr>
      <vt:lpstr>Kreativita</vt:lpstr>
      <vt:lpstr>Kreativita</vt:lpstr>
      <vt:lpstr>4 rovnými čárami propojte všech 9 bodů</vt:lpstr>
      <vt:lpstr>Co je kreativita?</vt:lpstr>
      <vt:lpstr>Jak se stát kreativním?</vt:lpstr>
      <vt:lpstr>Prezentace aplikace PowerPoint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224</cp:revision>
  <dcterms:created xsi:type="dcterms:W3CDTF">2016-07-06T15:42:34Z</dcterms:created>
  <dcterms:modified xsi:type="dcterms:W3CDTF">2025-02-28T07:30:27Z</dcterms:modified>
</cp:coreProperties>
</file>