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283" r:id="rId5"/>
    <p:sldId id="282" r:id="rId6"/>
    <p:sldId id="285" r:id="rId7"/>
    <p:sldId id="286" r:id="rId8"/>
    <p:sldId id="287" r:id="rId9"/>
    <p:sldId id="288" r:id="rId10"/>
    <p:sldId id="290" r:id="rId11"/>
    <p:sldId id="289" r:id="rId12"/>
    <p:sldId id="291" r:id="rId13"/>
    <p:sldId id="292" r:id="rId14"/>
    <p:sldId id="293" r:id="rId15"/>
    <p:sldId id="294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772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354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155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747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474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5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96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89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44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650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24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ekonomiky, financí a controllingu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</a:t>
            </a:r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Aplikace Cash </a:t>
            </a:r>
            <a:r>
              <a:rPr lang="cs-CZ" dirty="0" err="1"/>
              <a:t>Flow</a:t>
            </a:r>
            <a:r>
              <a:rPr lang="cs-CZ" dirty="0"/>
              <a:t> management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Portfolio management – aplikace zabezpečující sledování a vyhodnocování výkonnosti investičního portfolia</a:t>
            </a:r>
          </a:p>
          <a:p>
            <a:pPr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Risk management – systémy pro řízení finančních rizik organizace zabezpečující vyhodnocování pohledávek, závazků, likvidity, atd.</a:t>
            </a:r>
          </a:p>
          <a:p>
            <a:pPr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cs-CZ" sz="2000" dirty="0" err="1">
                <a:solidFill>
                  <a:srgbClr val="002060"/>
                </a:solidFill>
              </a:rPr>
              <a:t>Scoring</a:t>
            </a:r>
            <a:r>
              <a:rPr lang="cs-CZ" sz="2000" dirty="0">
                <a:solidFill>
                  <a:srgbClr val="002060"/>
                </a:solidFill>
              </a:rPr>
              <a:t> systémy – vyhodnocují bonitu/rizikovost klienta, jsou používány zejména v oblasti finančních služeb</a:t>
            </a:r>
          </a:p>
          <a:p>
            <a:pPr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cs-CZ" sz="2000" dirty="0" err="1">
                <a:solidFill>
                  <a:srgbClr val="002060"/>
                </a:solidFill>
              </a:rPr>
              <a:t>Total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Financial</a:t>
            </a:r>
            <a:r>
              <a:rPr lang="cs-CZ" sz="2000" dirty="0">
                <a:solidFill>
                  <a:srgbClr val="002060"/>
                </a:solidFill>
              </a:rPr>
              <a:t> Management</a:t>
            </a: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25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management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Označení komplexního systému pro finanční řízení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Pokrývá všechny aspekty finančního řízení organizace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Nemá přesné ohraničení, a jeho pojetí je odlišné podle konkrétního dodavatele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Na základě vstupních skutečných a plánových hodnot je možné kalkulovat náklady na nákladové objekty (zejména produkty, zakázky a zákazníky), a to kalkulací procesně orientované produkce, variabilní kalkulací a metodou ABC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Datový model aplikace umožňuje doplnění dalších kalkulačních postupů	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1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Controlling - pohledy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Nástroj řízení, který slouží ke koordinaci plánování, kontroly, a datové informační základy s cílem zlepšení firemních výsledků</a:t>
            </a:r>
          </a:p>
          <a:p>
            <a:r>
              <a:rPr lang="cs-CZ" sz="2400" dirty="0">
                <a:solidFill>
                  <a:srgbClr val="002060"/>
                </a:solidFill>
              </a:rPr>
              <a:t>Systém pravidel vedoucí k dosahování podnikových cílů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Systém moderního řízení podniku orientovaný na budoucnost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Rozvoj podle stanovených cílů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Dosažení podnikatelských záměrů (zejména zisku)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Zajištění dlouhodobé existence </a:t>
            </a:r>
          </a:p>
          <a:p>
            <a:endParaRPr lang="cs-CZ" sz="24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1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Controlling v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809936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Je komplexním modulem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Sbírá data od ostatních modulů (náklady, výnosy, změny rozvahových položek)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Na jejich základě vytváří potřebné informace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Poskytuje informace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Pro ekonomické řízení společnosti, včetně identifikace odchylek, analyzování příčin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Pro navrhování opatření k nápravě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O vzniku a průběhu nákladů a výnosů</a:t>
            </a:r>
          </a:p>
          <a:p>
            <a:pPr lvl="2">
              <a:defRPr/>
            </a:pPr>
            <a:r>
              <a:rPr lang="cs-CZ" sz="1600" dirty="0">
                <a:solidFill>
                  <a:srgbClr val="002060"/>
                </a:solidFill>
              </a:rPr>
              <a:t>Na úrovni společnosti jako celku</a:t>
            </a:r>
          </a:p>
          <a:p>
            <a:pPr lvl="2">
              <a:defRPr/>
            </a:pPr>
            <a:r>
              <a:rPr lang="cs-CZ" sz="1600" dirty="0">
                <a:solidFill>
                  <a:srgbClr val="002060"/>
                </a:solidFill>
              </a:rPr>
              <a:t>Ve vztahu k interním ekonomickým jednotkám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Pro měření výkonností procesů a činností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Pro řízení obchodní politiky společnosti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Pro motivační systém společnosti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12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Moduly controllingu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809936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Strategický controlling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Stanovení cílů pro výnosy a náklady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Nastavení celého systému controllingových nástrojů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Tvorba datové základny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Tvorba finančních plánů a kalkulačních postupů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Kvantifikace firemní strategie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Operativní controlling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Proniká do celého systému řízení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Účast na krátkodobém plánování a rozpočtování, provádění činností v rámci existujících struktur podniku souvisejících s kontrolou rentability a hospodárnosti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Aplikace a dodržování nastavených nástrojů controllingu vycházejících z firemní politiky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Reporting, rozpočtování, aktualizace rozpočtů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Studie proveditelnosti, ad hoc analýzy, sledování efektivity nákladů</a:t>
            </a:r>
          </a:p>
          <a:p>
            <a:pPr lvl="1">
              <a:defRPr/>
            </a:pPr>
            <a:endParaRPr lang="cs-CZ" sz="1600" dirty="0">
              <a:solidFill>
                <a:srgbClr val="002060"/>
              </a:solidFill>
            </a:endParaRPr>
          </a:p>
          <a:p>
            <a:pPr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49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Funkce controllingu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809936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Plánovací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Podpora tvorby a kontroly plnění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Zajišťovací a dokumentární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Sběr a úschova relevantních informací pro analýzu výkonu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Podklady pro management a jednotlivé útvary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Funkce kontrolní a analytická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Kontrola a řízení nákladů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Sledování veškerých procesů v podniku, jejich analýza a určování odchylek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Reporting</a:t>
            </a:r>
          </a:p>
          <a:p>
            <a:pPr lvl="1">
              <a:defRPr/>
            </a:pPr>
            <a:r>
              <a:rPr lang="cs-CZ" sz="1600" dirty="0">
                <a:solidFill>
                  <a:srgbClr val="002060"/>
                </a:solidFill>
              </a:rPr>
              <a:t>Podávání informací tzv. reportů (zpráv)</a:t>
            </a:r>
          </a:p>
          <a:p>
            <a:pPr lvl="2">
              <a:defRPr/>
            </a:pPr>
            <a:r>
              <a:rPr lang="cs-CZ" sz="1400" dirty="0">
                <a:solidFill>
                  <a:srgbClr val="002060"/>
                </a:solidFill>
              </a:rPr>
              <a:t>Externím subjektům</a:t>
            </a:r>
          </a:p>
          <a:p>
            <a:pPr lvl="2">
              <a:defRPr/>
            </a:pPr>
            <a:r>
              <a:rPr lang="cs-CZ" sz="1400" dirty="0">
                <a:solidFill>
                  <a:srgbClr val="002060"/>
                </a:solidFill>
              </a:rPr>
              <a:t>Vnitropodnikovým uživatelům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3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ekonomického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Základná moduly ekonomických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Rozpočetnictví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Controlling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Ekonomický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Ekonomický IS je pro každou firmu nezbytností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Mezi klasické formy nasazení IS v podnikovém prostředí patří účetnictví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Mnohdy se od vybudovaných ekonomických systémů odvíjí dalšími rozvoje podnikového IS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Úkolem je především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Zajistit preciznost transakčních operací spojených s finančními toky (fakturace, vedení účetní evidence, platby a bankovní zpracování, flexibilní vymáhání pohledávek, správu úvěrů, apod.)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Výkazní činnost a analýzy umožňující finanční řízení společnosti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Nástroje pro vytváření plánu a jeho srovnání se skutečností v různém členění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Ekonomické IS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Finanční účetnictví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Účetní a platební operace, výkaznictví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Manažerské účetnictví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Kalkulace, vnitropodnikové účetnictví, rozhodovací úlohy a rozpočetnictví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Průtokové účetnictví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Umožňuje hodnocení dopadu manažerského rozhodnutí na ekonomický výsledek podniku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Zajišťuje, aby byl při každodenním rozhodování viditelný cíl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Řízení cash-</a:t>
            </a:r>
            <a:r>
              <a:rPr lang="cs-CZ" sz="2000" dirty="0" err="1">
                <a:solidFill>
                  <a:srgbClr val="002060"/>
                </a:solidFill>
              </a:rPr>
              <a:t>flow</a:t>
            </a: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Controlling (možné chápat jako nadstavbu)</a:t>
            </a:r>
          </a:p>
          <a:p>
            <a:pPr>
              <a:lnSpc>
                <a:spcPct val="12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67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84" y="174013"/>
            <a:ext cx="7709835" cy="47301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12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Ekonomické IS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především zaměřeny na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Prioritním úkolem je zpracovávat ekonomickou agendu (účetnictví)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Částečně zahrnují personální agendu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Většinou nejsou orientovány na integraci podnikových procesů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Zpracování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Účetnictví a navazujících agend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Výkaznictví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Rozpočetnictví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Mzdy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Evidence majetku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58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Účetnictví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Rozsah agend se liší podle toho, zda se jedná o daňovou evidenci nebo podvojné účetnictví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Pořízení vstupních dat, přenosy účetních dat z jiných agend systému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Pohledy na okamžité stavy účtů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Účtování na střediska, zakázky, projekty, akce apod.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Sledování plánů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Tvorba účetní výkazů (včetně elektronických výstupů)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Provádění závěrek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Uzavírání a otevírání účtů a další funkce</a:t>
            </a:r>
          </a:p>
          <a:p>
            <a:pPr>
              <a:lnSpc>
                <a:spcPct val="12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2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Výkaznictví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2400" dirty="0">
                <a:solidFill>
                  <a:srgbClr val="002060"/>
                </a:solidFill>
              </a:rPr>
              <a:t>Zpracování účetního výkaznictví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solidFill>
                  <a:srgbClr val="002060"/>
                </a:solidFill>
              </a:rPr>
              <a:t>Může být řešeno jako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Součást jednotlivých modulů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Samostatný modul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solidFill>
                  <a:srgbClr val="002060"/>
                </a:solidFill>
              </a:rPr>
              <a:t>Přebírání dat z účetnictví 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solidFill>
                  <a:srgbClr val="002060"/>
                </a:solidFill>
              </a:rPr>
              <a:t>Příprava dat ve formátech požadovaných pro přímou komunikaci se státními orgány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03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Rozpočetnictví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2200" dirty="0">
                <a:solidFill>
                  <a:srgbClr val="002060"/>
                </a:solidFill>
              </a:rPr>
              <a:t>Zpracování rozpočtu a jeho rozpisu</a:t>
            </a:r>
          </a:p>
          <a:p>
            <a:pPr>
              <a:lnSpc>
                <a:spcPct val="120000"/>
              </a:lnSpc>
            </a:pPr>
            <a:r>
              <a:rPr lang="cs-CZ" sz="2200" dirty="0">
                <a:solidFill>
                  <a:srgbClr val="002060"/>
                </a:solidFill>
              </a:rPr>
              <a:t>Stanovení budoucích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Nákladů - výdajů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Výnosů - příjmů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Hospodářského výsledku</a:t>
            </a:r>
          </a:p>
          <a:p>
            <a:pPr>
              <a:lnSpc>
                <a:spcPct val="120000"/>
              </a:lnSpc>
            </a:pPr>
            <a:r>
              <a:rPr lang="cs-CZ" sz="2200" dirty="0">
                <a:solidFill>
                  <a:srgbClr val="002060"/>
                </a:solidFill>
              </a:rPr>
              <a:t>tvorba rozpočtů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Strategických </a:t>
            </a:r>
            <a:r>
              <a:rPr lang="cs-CZ" sz="2000" dirty="0">
                <a:solidFill>
                  <a:srgbClr val="002060"/>
                </a:solidFill>
                <a:sym typeface="Symbol" pitchFamily="18" charset="2"/>
              </a:rPr>
              <a:t> operativních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Pevných </a:t>
            </a:r>
            <a:r>
              <a:rPr lang="cs-CZ" sz="2000" dirty="0">
                <a:solidFill>
                  <a:srgbClr val="002060"/>
                </a:solidFill>
                <a:sym typeface="Symbol" pitchFamily="18" charset="2"/>
              </a:rPr>
              <a:t> </a:t>
            </a:r>
            <a:r>
              <a:rPr lang="cs-CZ" sz="2000" dirty="0">
                <a:solidFill>
                  <a:srgbClr val="002060"/>
                </a:solidFill>
              </a:rPr>
              <a:t>pružných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solidFill>
                  <a:srgbClr val="002060"/>
                </a:solidFill>
              </a:rPr>
              <a:t>Nákladů a výnosů </a:t>
            </a:r>
            <a:r>
              <a:rPr lang="cs-CZ" sz="2000" dirty="0">
                <a:solidFill>
                  <a:srgbClr val="002060"/>
                </a:solidFill>
                <a:sym typeface="Symbol" pitchFamily="18" charset="2"/>
              </a:rPr>
              <a:t> </a:t>
            </a:r>
            <a:r>
              <a:rPr lang="cs-CZ" sz="2000" dirty="0">
                <a:solidFill>
                  <a:srgbClr val="002060"/>
                </a:solidFill>
              </a:rPr>
              <a:t>stavových veličin </a:t>
            </a:r>
            <a:r>
              <a:rPr lang="cs-CZ" sz="2000" dirty="0">
                <a:solidFill>
                  <a:srgbClr val="002060"/>
                </a:solidFill>
                <a:sym typeface="Symbol" pitchFamily="18" charset="2"/>
              </a:rPr>
              <a:t> </a:t>
            </a:r>
            <a:r>
              <a:rPr lang="cs-CZ" sz="2000" dirty="0">
                <a:solidFill>
                  <a:srgbClr val="002060"/>
                </a:solidFill>
              </a:rPr>
              <a:t>peněžních toků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ekonomiky, financí a controllingu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275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6726</TotalTime>
  <Words>931</Words>
  <Application>Microsoft Office PowerPoint</Application>
  <PresentationFormat>Předvádění na obrazovce (16:9)</PresentationFormat>
  <Paragraphs>183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Enriqueta</vt:lpstr>
      <vt:lpstr>Symbol</vt:lpstr>
      <vt:lpstr>Times New Roman</vt:lpstr>
      <vt:lpstr>SLU</vt:lpstr>
      <vt:lpstr>Informační podpora činnosti firmy</vt:lpstr>
      <vt:lpstr>Obsah prezentace</vt:lpstr>
      <vt:lpstr>Ekonomický IS</vt:lpstr>
      <vt:lpstr>Ekonomické IS I</vt:lpstr>
      <vt:lpstr>Prezentace aplikace PowerPoint</vt:lpstr>
      <vt:lpstr>Ekonomické IS II</vt:lpstr>
      <vt:lpstr>Účetnictví</vt:lpstr>
      <vt:lpstr>Výkaznictví</vt:lpstr>
      <vt:lpstr>Rozpočetnictví</vt:lpstr>
      <vt:lpstr>Aplikace Cash Flow management</vt:lpstr>
      <vt:lpstr>Total financial management</vt:lpstr>
      <vt:lpstr>Controlling - pohledy</vt:lpstr>
      <vt:lpstr>Controlling v IS</vt:lpstr>
      <vt:lpstr>Moduly controllingu</vt:lpstr>
      <vt:lpstr>Funkce controllingu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hal0006</cp:lastModifiedBy>
  <cp:revision>135</cp:revision>
  <dcterms:created xsi:type="dcterms:W3CDTF">2016-07-06T15:42:34Z</dcterms:created>
  <dcterms:modified xsi:type="dcterms:W3CDTF">2022-04-19T07:21:57Z</dcterms:modified>
</cp:coreProperties>
</file>