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84" r:id="rId2"/>
    <p:sldId id="385" r:id="rId3"/>
    <p:sldId id="386" r:id="rId4"/>
    <p:sldId id="388" r:id="rId5"/>
    <p:sldId id="392" r:id="rId6"/>
    <p:sldId id="389" r:id="rId7"/>
    <p:sldId id="390" r:id="rId8"/>
    <p:sldId id="394" r:id="rId9"/>
    <p:sldId id="393" r:id="rId10"/>
    <p:sldId id="395" r:id="rId11"/>
    <p:sldId id="396" r:id="rId12"/>
    <p:sldId id="397" r:id="rId13"/>
    <p:sldId id="401" r:id="rId14"/>
    <p:sldId id="406" r:id="rId15"/>
    <p:sldId id="402" r:id="rId16"/>
    <p:sldId id="403" r:id="rId17"/>
    <p:sldId id="404" r:id="rId18"/>
    <p:sldId id="405" r:id="rId19"/>
    <p:sldId id="407" r:id="rId20"/>
    <p:sldId id="408" r:id="rId21"/>
    <p:sldId id="409" r:id="rId22"/>
    <p:sldId id="410" r:id="rId23"/>
    <p:sldId id="411" r:id="rId24"/>
    <p:sldId id="412" r:id="rId25"/>
    <p:sldId id="413" r:id="rId26"/>
    <p:sldId id="415" r:id="rId27"/>
    <p:sldId id="416" r:id="rId28"/>
    <p:sldId id="417" r:id="rId29"/>
    <p:sldId id="418" r:id="rId30"/>
    <p:sldId id="419" r:id="rId31"/>
    <p:sldId id="420" r:id="rId32"/>
    <p:sldId id="421"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5" r:id="rId55"/>
    <p:sldId id="444" r:id="rId56"/>
    <p:sldId id="447" r:id="rId57"/>
    <p:sldId id="450"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03" d="100"/>
          <a:sy n="103" d="100"/>
        </p:scale>
        <p:origin x="81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10.03.2025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939902"/>
            <a:ext cx="3888432" cy="64807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3. přednáška</a:t>
            </a: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3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39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169348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350621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95721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73847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02857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201539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384284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87157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endParaRPr lang="cs-CZ" sz="1800" dirty="0"/>
          </a:p>
          <a:p>
            <a:pPr lvl="0" algn="just"/>
            <a:r>
              <a:rPr lang="cs-CZ" sz="1800" dirty="0"/>
              <a:t> </a:t>
            </a:r>
            <a:r>
              <a:rPr lang="cs-CZ" sz="1800" b="1" dirty="0"/>
              <a:t>Dimenze struktura </a:t>
            </a:r>
            <a:r>
              <a:rPr lang="cs-CZ" sz="1800" dirty="0"/>
              <a:t>(zaměření na úkol)</a:t>
            </a:r>
          </a:p>
          <a:p>
            <a:pPr lvl="0" algn="just"/>
            <a:r>
              <a:rPr lang="cs-CZ" sz="1800" b="1" dirty="0"/>
              <a:t>Dimenze úcta </a:t>
            </a:r>
            <a:r>
              <a:rPr lang="cs-CZ" sz="1800" dirty="0"/>
              <a:t>(zaměření na pracovníky) </a:t>
            </a:r>
          </a:p>
          <a:p>
            <a:pPr lvl="0" algn="just"/>
            <a:endParaRPr lang="cs-CZ" sz="1800" dirty="0"/>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12443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endParaRPr lang="cs-CZ" sz="1800" b="1" dirty="0"/>
          </a:p>
          <a:p>
            <a:pPr algn="just"/>
            <a:r>
              <a:rPr lang="cs-CZ" sz="1800" b="1" dirty="0" err="1"/>
              <a:t>Leadership</a:t>
            </a:r>
            <a:r>
              <a:rPr lang="cs-CZ" sz="1800" dirty="0"/>
              <a:t> 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220834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200870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29537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endParaRPr lang="cs-CZ" sz="1800" dirty="0"/>
          </a:p>
          <a:p>
            <a:pPr lvl="0" algn="just"/>
            <a:r>
              <a:rPr lang="cs-CZ" sz="1800" b="1" dirty="0"/>
              <a:t>Přístup orientovaný na pracovníky</a:t>
            </a:r>
            <a:endParaRPr lang="cs-CZ" sz="1800" dirty="0"/>
          </a:p>
          <a:p>
            <a:pPr lvl="0" algn="just"/>
            <a:r>
              <a:rPr lang="cs-CZ" sz="1800" b="1" dirty="0"/>
              <a:t>Přístup orientovaný na úkoly</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295761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231943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endParaRPr lang="cs-CZ" sz="1800" dirty="0"/>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endParaRPr lang="cs-CZ" sz="1800" dirty="0"/>
          </a:p>
          <a:p>
            <a:pPr lvl="0" algn="just"/>
            <a:r>
              <a:rPr lang="cs-CZ" sz="1800" dirty="0"/>
              <a:t>Obě veličiny, zaměření na zaměstnance a zaměření na výkon, jsou hodnoceny na škále od 1 do 9.</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55022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63438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395609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endParaRPr lang="cs-CZ" sz="1800" dirty="0"/>
          </a:p>
          <a:p>
            <a:pPr lvl="0" algn="just"/>
            <a:r>
              <a:rPr lang="cs-CZ" sz="1800" dirty="0"/>
              <a:t>Z pohledu stylu vedení byly určeny tyto styly vedení: orientace na úkol a orientace na budování vztahů. </a:t>
            </a:r>
          </a:p>
          <a:p>
            <a:pPr lvl="0" algn="just"/>
            <a:endParaRPr lang="cs-CZ" sz="1800" dirty="0"/>
          </a:p>
          <a:p>
            <a:pPr lvl="0" algn="just"/>
            <a:r>
              <a:rPr lang="cs-CZ" sz="1800" dirty="0"/>
              <a:t>Na základě rozsáhlých výzkumů byly určeny tyto </a:t>
            </a:r>
            <a:r>
              <a:rPr lang="cs-CZ" sz="1800" b="1" dirty="0"/>
              <a:t>klíčové situační faktory </a:t>
            </a:r>
            <a:r>
              <a:rPr lang="cs-CZ" sz="1800" dirty="0"/>
              <a:t>pro efektivní vedení: </a:t>
            </a:r>
          </a:p>
          <a:p>
            <a:pPr lvl="1" algn="just"/>
            <a:r>
              <a:rPr lang="cs-CZ" sz="1800" dirty="0"/>
              <a:t>vztahy mezi vedoucím a podřízenými (míra důvěry, úcty a respektu); </a:t>
            </a:r>
          </a:p>
          <a:p>
            <a:pPr lvl="1" algn="just"/>
            <a:r>
              <a:rPr lang="cs-CZ" sz="1800" dirty="0"/>
              <a:t>struktura úkolu (míra formalizace a strukturování úkolu); </a:t>
            </a:r>
          </a:p>
          <a:p>
            <a:pPr lvl="1" algn="just"/>
            <a:r>
              <a:rPr lang="cs-CZ" sz="1800" dirty="0"/>
              <a:t>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160587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229821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Fiedler tvrdí, že nejpříznivější situace se vyznačují dobrými vztahy mezi manažerem a pracovníky, jasně definovanými pracovními úkoly a silnou pravomocí. </a:t>
            </a:r>
          </a:p>
          <a:p>
            <a:pPr lvl="0" algn="just"/>
            <a:endParaRPr lang="cs-CZ" sz="1800" dirty="0"/>
          </a:p>
          <a:p>
            <a:pPr lvl="0" algn="just"/>
            <a:r>
              <a:rPr lang="cs-CZ" sz="1800" dirty="0"/>
              <a:t>Pokud jsou vztahy špatné, práce není strukturovaná a manažer nemá dostatečně silnou pravomoc, potom se jedná o nepříznivou situaci.</a:t>
            </a:r>
          </a:p>
          <a:p>
            <a:pPr lvl="0" algn="just"/>
            <a:endParaRPr lang="cs-CZ" sz="1800" dirty="0"/>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281126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2578785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357577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4908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2784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414049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106722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3556140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3722384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717435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47513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83704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752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r>
              <a:rPr lang="cs-CZ" sz="1800" dirty="0"/>
              <a:t>Matematicky 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a:t>
            </a:r>
          </a:p>
        </p:txBody>
      </p:sp>
    </p:spTree>
    <p:extLst>
      <p:ext uri="{BB962C8B-B14F-4D97-AF65-F5344CB8AC3E}">
        <p14:creationId xmlns:p14="http://schemas.microsoft.com/office/powerpoint/2010/main" val="3889237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1039896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3975174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1313358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2736581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964987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738007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1275306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542728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1995041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234987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773170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3778768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3284720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3057761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528001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1529183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172627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661068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545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Lídři 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302434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Při 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p>
          <a:p>
            <a:pPr algn="just"/>
            <a:endParaRPr lang="cs-CZ" sz="1800" dirty="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a:t>Přenechávají 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 neformální </a:t>
            </a:r>
            <a:r>
              <a:rPr lang="cs-CZ" dirty="0" err="1"/>
              <a:t>lídrovství</a:t>
            </a:r>
            <a:endParaRPr lang="cs-CZ" dirty="0"/>
          </a:p>
        </p:txBody>
      </p:sp>
    </p:spTree>
    <p:extLst>
      <p:ext uri="{BB962C8B-B14F-4D97-AF65-F5344CB8AC3E}">
        <p14:creationId xmlns:p14="http://schemas.microsoft.com/office/powerpoint/2010/main" val="9599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306625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167619563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3865</Words>
  <Application>Microsoft Office PowerPoint</Application>
  <PresentationFormat>Předvádění na obrazovce (16:9)</PresentationFormat>
  <Paragraphs>311</Paragraphs>
  <Slides>57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57</vt:i4>
      </vt:variant>
    </vt:vector>
  </HeadingPairs>
  <TitlesOfParts>
    <vt:vector size="62" baseType="lpstr">
      <vt:lpstr>Arial</vt:lpstr>
      <vt:lpstr>Calibri</vt:lpstr>
      <vt:lpstr>Enriqueta</vt:lpstr>
      <vt:lpstr>Times New Roman</vt:lpstr>
      <vt:lpstr>SLU</vt:lpstr>
      <vt:lpstr>Management a leadership</vt:lpstr>
      <vt:lpstr>Rozdíl mezi managementem a leadershipem</vt:lpstr>
      <vt:lpstr>Rozdíly mezi manažerem a lídrem</vt:lpstr>
      <vt:lpstr>Leadership </vt:lpstr>
      <vt:lpstr>Management a leadership</vt:lpstr>
      <vt:lpstr>Role lídra</vt:lpstr>
      <vt:lpstr>Formální – neformální lídrovství</vt:lpstr>
      <vt:lpstr>Kategorie teorií vůdcovství</vt:lpstr>
      <vt:lpstr>McGregorova Teorie XY</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III</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vt:lpstr>
      <vt:lpstr>Resonant leadership (70. léta 20. století)</vt:lpstr>
      <vt:lpstr>Resonant leadership</vt:lpstr>
      <vt:lpstr>Teorie leadershipu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186</cp:revision>
  <dcterms:created xsi:type="dcterms:W3CDTF">2016-07-06T15:42:34Z</dcterms:created>
  <dcterms:modified xsi:type="dcterms:W3CDTF">2025-03-10T09:42:49Z</dcterms:modified>
</cp:coreProperties>
</file>