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407" r:id="rId3"/>
    <p:sldId id="389" r:id="rId4"/>
    <p:sldId id="408" r:id="rId5"/>
    <p:sldId id="391" r:id="rId6"/>
    <p:sldId id="409" r:id="rId7"/>
    <p:sldId id="393" r:id="rId8"/>
    <p:sldId id="394" r:id="rId9"/>
    <p:sldId id="395" r:id="rId10"/>
    <p:sldId id="404" r:id="rId11"/>
    <p:sldId id="405" r:id="rId12"/>
    <p:sldId id="406" r:id="rId13"/>
    <p:sldId id="335" r:id="rId14"/>
    <p:sldId id="334" r:id="rId15"/>
    <p:sldId id="336" r:id="rId16"/>
    <p:sldId id="388" r:id="rId17"/>
    <p:sldId id="337" r:id="rId18"/>
    <p:sldId id="385" r:id="rId19"/>
    <p:sldId id="338" r:id="rId20"/>
    <p:sldId id="339" r:id="rId21"/>
    <p:sldId id="340" r:id="rId22"/>
    <p:sldId id="341" r:id="rId23"/>
    <p:sldId id="342" r:id="rId24"/>
    <p:sldId id="346" r:id="rId25"/>
    <p:sldId id="390" r:id="rId26"/>
    <p:sldId id="392" r:id="rId27"/>
    <p:sldId id="387" r:id="rId28"/>
    <p:sldId id="386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328592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organizace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219822"/>
            <a:ext cx="496855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podnikatelského prostředí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29323"/>
            <a:ext cx="3867894" cy="3867894"/>
          </a:xfrm>
          <a:prstGeom prst="rect">
            <a:avLst/>
          </a:prstGeom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4DF17F5-4E55-40F6-A120-08C94A87EA71}"/>
              </a:ext>
            </a:extLst>
          </p:cNvPr>
          <p:cNvCxnSpPr/>
          <p:nvPr/>
        </p:nvCxnSpPr>
        <p:spPr>
          <a:xfrm>
            <a:off x="4283968" y="2715766"/>
            <a:ext cx="20162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6FF3C315-69B6-43D4-8884-06D5E80C4721}"/>
              </a:ext>
            </a:extLst>
          </p:cNvPr>
          <p:cNvSpPr txBox="1"/>
          <p:nvPr/>
        </p:nvSpPr>
        <p:spPr>
          <a:xfrm>
            <a:off x="6300192" y="2499742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Interní prostředí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1DF868D1-286B-4966-BC4E-51E0FC7E4905}"/>
              </a:ext>
            </a:extLst>
          </p:cNvPr>
          <p:cNvCxnSpPr/>
          <p:nvPr/>
        </p:nvCxnSpPr>
        <p:spPr>
          <a:xfrm>
            <a:off x="5004048" y="1203598"/>
            <a:ext cx="18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D013863-FE17-4CBC-BFF3-49E075E7A48B}"/>
              </a:ext>
            </a:extLst>
          </p:cNvPr>
          <p:cNvCxnSpPr/>
          <p:nvPr/>
        </p:nvCxnSpPr>
        <p:spPr>
          <a:xfrm flipV="1">
            <a:off x="4788024" y="1203598"/>
            <a:ext cx="2016224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08FFFE1-05E6-448F-B7AB-2E6EA4FF00B8}"/>
              </a:ext>
            </a:extLst>
          </p:cNvPr>
          <p:cNvSpPr txBox="1"/>
          <p:nvPr/>
        </p:nvSpPr>
        <p:spPr>
          <a:xfrm>
            <a:off x="6804248" y="98757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Externí prostředí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B5505512-82AF-42CD-BC77-653B725FE0BC}"/>
              </a:ext>
            </a:extLst>
          </p:cNvPr>
          <p:cNvCxnSpPr>
            <a:cxnSpLocks/>
          </p:cNvCxnSpPr>
          <p:nvPr/>
        </p:nvCxnSpPr>
        <p:spPr>
          <a:xfrm flipH="1">
            <a:off x="2123728" y="1131590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A15EB839-B1AF-4D7C-A366-BBF46EB92489}"/>
              </a:ext>
            </a:extLst>
          </p:cNvPr>
          <p:cNvCxnSpPr>
            <a:cxnSpLocks/>
          </p:cNvCxnSpPr>
          <p:nvPr/>
        </p:nvCxnSpPr>
        <p:spPr>
          <a:xfrm flipH="1">
            <a:off x="1835696" y="1995686"/>
            <a:ext cx="1728192" cy="6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C831B63-6D38-4351-90C6-560F69AB77FA}"/>
              </a:ext>
            </a:extLst>
          </p:cNvPr>
          <p:cNvSpPr txBox="1"/>
          <p:nvPr/>
        </p:nvSpPr>
        <p:spPr>
          <a:xfrm>
            <a:off x="611560" y="843558"/>
            <a:ext cx="14401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Makroprostředí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Nepřímý vliv zainteresovaných skupin: vlády,  regulátoři, komunity apod.</a:t>
            </a:r>
          </a:p>
          <a:p>
            <a:pPr marL="285750" indent="-285750">
              <a:buFontTx/>
              <a:buChar char="-"/>
            </a:pPr>
            <a:endParaRPr lang="cs-CZ" sz="14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2F97650-E7EF-408B-8665-BD6A863F66E6}"/>
              </a:ext>
            </a:extLst>
          </p:cNvPr>
          <p:cNvSpPr txBox="1"/>
          <p:nvPr/>
        </p:nvSpPr>
        <p:spPr>
          <a:xfrm>
            <a:off x="395536" y="2561877"/>
            <a:ext cx="15584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Tržní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Přímý vliv zainteresovaných skupin: zákazníci, konkurence, akcionáři, dodavatelé atd.</a:t>
            </a:r>
          </a:p>
        </p:txBody>
      </p:sp>
    </p:spTree>
    <p:extLst>
      <p:ext uri="{BB962C8B-B14F-4D97-AF65-F5344CB8AC3E}">
        <p14:creationId xmlns:p14="http://schemas.microsoft.com/office/powerpoint/2010/main" val="3376368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podnikatelského prostředí</a:t>
            </a:r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0B63A38A-70C4-4E3C-9412-A47AE20D3567}"/>
              </a:ext>
            </a:extLst>
          </p:cNvPr>
          <p:cNvSpPr/>
          <p:nvPr/>
        </p:nvSpPr>
        <p:spPr>
          <a:xfrm>
            <a:off x="4410491" y="2245803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5986947-31B3-45A3-85DE-0381F0233C8B}"/>
              </a:ext>
            </a:extLst>
          </p:cNvPr>
          <p:cNvSpPr txBox="1"/>
          <p:nvPr/>
        </p:nvSpPr>
        <p:spPr>
          <a:xfrm>
            <a:off x="4410491" y="2415950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podnik</a:t>
            </a:r>
          </a:p>
        </p:txBody>
      </p:sp>
      <p:sp>
        <p:nvSpPr>
          <p:cNvPr id="6" name="Vývojový diagram: spojnice 5">
            <a:extLst>
              <a:ext uri="{FF2B5EF4-FFF2-40B4-BE49-F238E27FC236}">
                <a16:creationId xmlns:a16="http://schemas.microsoft.com/office/drawing/2014/main" id="{0CED4D51-0EA2-48F4-B005-2443F84215ED}"/>
              </a:ext>
            </a:extLst>
          </p:cNvPr>
          <p:cNvSpPr/>
          <p:nvPr/>
        </p:nvSpPr>
        <p:spPr>
          <a:xfrm>
            <a:off x="4067944" y="1927963"/>
            <a:ext cx="1314531" cy="1294048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ývojový diagram: spojnice 8">
            <a:extLst>
              <a:ext uri="{FF2B5EF4-FFF2-40B4-BE49-F238E27FC236}">
                <a16:creationId xmlns:a16="http://schemas.microsoft.com/office/drawing/2014/main" id="{AC99B50F-52B6-44D8-B098-3D1C5BA41B4C}"/>
              </a:ext>
            </a:extLst>
          </p:cNvPr>
          <p:cNvSpPr/>
          <p:nvPr/>
        </p:nvSpPr>
        <p:spPr>
          <a:xfrm>
            <a:off x="3779912" y="1712732"/>
            <a:ext cx="1881826" cy="1770298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ývojový diagram: spojnice 10">
            <a:extLst>
              <a:ext uri="{FF2B5EF4-FFF2-40B4-BE49-F238E27FC236}">
                <a16:creationId xmlns:a16="http://schemas.microsoft.com/office/drawing/2014/main" id="{356E9ECC-EB8D-4895-9FA8-DD5644BD5F08}"/>
              </a:ext>
            </a:extLst>
          </p:cNvPr>
          <p:cNvSpPr/>
          <p:nvPr/>
        </p:nvSpPr>
        <p:spPr>
          <a:xfrm>
            <a:off x="3525480" y="1341512"/>
            <a:ext cx="2453081" cy="2456656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ývojový diagram: spojnice 11">
            <a:extLst>
              <a:ext uri="{FF2B5EF4-FFF2-40B4-BE49-F238E27FC236}">
                <a16:creationId xmlns:a16="http://schemas.microsoft.com/office/drawing/2014/main" id="{8F05DD1B-86C5-4BB4-A10E-2DB29C71154E}"/>
              </a:ext>
            </a:extLst>
          </p:cNvPr>
          <p:cNvSpPr/>
          <p:nvPr/>
        </p:nvSpPr>
        <p:spPr>
          <a:xfrm>
            <a:off x="3059833" y="966615"/>
            <a:ext cx="3384376" cy="3333327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AE6D78E-0E45-4D2A-B48C-A41BEC1F5D25}"/>
              </a:ext>
            </a:extLst>
          </p:cNvPr>
          <p:cNvCxnSpPr/>
          <p:nvPr/>
        </p:nvCxnSpPr>
        <p:spPr>
          <a:xfrm>
            <a:off x="6084168" y="1779662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7A19ADE1-B55D-45E4-88B3-5FBD94F3B84F}"/>
              </a:ext>
            </a:extLst>
          </p:cNvPr>
          <p:cNvCxnSpPr/>
          <p:nvPr/>
        </p:nvCxnSpPr>
        <p:spPr>
          <a:xfrm>
            <a:off x="5796136" y="3075806"/>
            <a:ext cx="108012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22980013-5A21-4F1F-9A11-5B88B7051D78}"/>
              </a:ext>
            </a:extLst>
          </p:cNvPr>
          <p:cNvCxnSpPr>
            <a:cxnSpLocks/>
          </p:cNvCxnSpPr>
          <p:nvPr/>
        </p:nvCxnSpPr>
        <p:spPr>
          <a:xfrm flipH="1">
            <a:off x="2411760" y="2893875"/>
            <a:ext cx="15841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D4FB612-E500-4876-8994-B901D07AF04E}"/>
              </a:ext>
            </a:extLst>
          </p:cNvPr>
          <p:cNvSpPr txBox="1"/>
          <p:nvPr/>
        </p:nvSpPr>
        <p:spPr>
          <a:xfrm>
            <a:off x="7092280" y="156363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Celý svět</a:t>
            </a: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5C2A518-4376-4869-92D8-8582F793580D}"/>
              </a:ext>
            </a:extLst>
          </p:cNvPr>
          <p:cNvCxnSpPr>
            <a:cxnSpLocks/>
          </p:cNvCxnSpPr>
          <p:nvPr/>
        </p:nvCxnSpPr>
        <p:spPr>
          <a:xfrm flipH="1" flipV="1">
            <a:off x="2771800" y="1419623"/>
            <a:ext cx="1800200" cy="64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456E22DB-2713-411D-BFA4-BCFB740F2F57}"/>
              </a:ext>
            </a:extLst>
          </p:cNvPr>
          <p:cNvSpPr txBox="1"/>
          <p:nvPr/>
        </p:nvSpPr>
        <p:spPr>
          <a:xfrm>
            <a:off x="6948264" y="348303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Region světa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7CFD89B4-F5DF-4FD9-9816-4CAD45864F97}"/>
              </a:ext>
            </a:extLst>
          </p:cNvPr>
          <p:cNvSpPr txBox="1"/>
          <p:nvPr/>
        </p:nvSpPr>
        <p:spPr>
          <a:xfrm>
            <a:off x="323528" y="264375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Národní prostředí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F596031-B27C-4881-96EE-58196BC55243}"/>
              </a:ext>
            </a:extLst>
          </p:cNvPr>
          <p:cNvSpPr txBox="1"/>
          <p:nvPr/>
        </p:nvSpPr>
        <p:spPr>
          <a:xfrm>
            <a:off x="755576" y="105958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Místní komunita</a:t>
            </a:r>
          </a:p>
        </p:txBody>
      </p:sp>
    </p:spTree>
    <p:extLst>
      <p:ext uri="{BB962C8B-B14F-4D97-AF65-F5344CB8AC3E}">
        <p14:creationId xmlns:p14="http://schemas.microsoft.com/office/powerpoint/2010/main" val="1172047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Módní jevy (výkyvy)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Trend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 err="1"/>
              <a:t>Megatrendy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Změny v podnikatelském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358980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</a:p>
          <a:p>
            <a:pPr algn="just"/>
            <a:r>
              <a:rPr lang="cs-CZ" sz="1800" dirty="0"/>
              <a:t>Podniková kultura plní v organizaci důležité funkce, čímž současně ovlivňuje chování lidí uvnitř organizace, ale i chování organizace navenek, vůči svému konkurenčnímu prostředí. </a:t>
            </a:r>
          </a:p>
          <a:p>
            <a:pPr algn="just"/>
            <a:r>
              <a:rPr lang="cs-CZ" sz="1800" dirty="0"/>
              <a:t>Podniková kultura nepůsobí izolovaně. </a:t>
            </a:r>
          </a:p>
          <a:p>
            <a:pPr algn="just"/>
            <a:r>
              <a:rPr lang="cs-CZ" sz="1800" dirty="0"/>
              <a:t>Podle Lukášové a Nového (2004) působí podniková kultura ve vzájemných vztazích zejména s organizační strategií a organizační strukturou, přičemž právě strategie podniku je považována za faktor rozhodující o úspěchu nebo neúspěchu podnikatelské činnosti.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Management organizace a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Vymezení pojmu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1241610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Základní funkce podnikové kultury:</a:t>
            </a:r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Mezi další funkce podnikové kultury patří: </a:t>
            </a:r>
          </a:p>
          <a:p>
            <a:pPr lvl="0" algn="just"/>
            <a:r>
              <a:rPr lang="cs-CZ" sz="1800" dirty="0"/>
              <a:t>snižuje konflikty uvnitř podniku;</a:t>
            </a:r>
          </a:p>
          <a:p>
            <a:pPr lvl="0" algn="just"/>
            <a:r>
              <a:rPr lang="cs-CZ" sz="1800" dirty="0"/>
              <a:t>snižuje nejistotu zaměstnanců a ovlivňuje pracovní spokojenost a emocionální pohodu;</a:t>
            </a:r>
          </a:p>
          <a:p>
            <a:pPr lvl="0" algn="just"/>
            <a:r>
              <a:rPr lang="cs-CZ" sz="1800" dirty="0"/>
              <a:t>je zdrojem motivace;</a:t>
            </a:r>
          </a:p>
          <a:p>
            <a:pPr algn="just"/>
            <a:r>
              <a:rPr lang="cs-CZ" sz="1800" dirty="0"/>
              <a:t>je konkurenční výhodou.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7BC7396-7553-4237-9419-B1D736935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4024"/>
            <a:ext cx="6696799" cy="43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16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Za </a:t>
            </a:r>
            <a:r>
              <a:rPr lang="cs-CZ" sz="1800" b="1" dirty="0"/>
              <a:t>vnitřní prvky podnikové kultury </a:t>
            </a:r>
            <a:r>
              <a:rPr lang="cs-CZ" sz="1800" dirty="0"/>
              <a:t>jsou považovány symboly, hrdinové, rituály a hodnoty. K těmto prvkům se dále přidávají další prvky, a to základní předpoklady, normy, postoje a artefakty materiální i nemateriální povahy.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Vnější 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41CDA05-3223-40C7-8BFE-3F9C6886D6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77"/>
          <a:stretch/>
        </p:blipFill>
        <p:spPr>
          <a:xfrm>
            <a:off x="2483768" y="915567"/>
            <a:ext cx="4295832" cy="360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169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Harrison</a:t>
            </a:r>
            <a:r>
              <a:rPr lang="cs-CZ" sz="1800" dirty="0"/>
              <a:t> </a:t>
            </a:r>
            <a:r>
              <a:rPr lang="cs-CZ" sz="1800" b="1" dirty="0"/>
              <a:t>rozčlenil manažerskou kulturu na čtyři druhy</a:t>
            </a:r>
            <a:r>
              <a:rPr lang="cs-CZ" sz="1800" dirty="0"/>
              <a:t>, které jsou odlišně orientované. </a:t>
            </a:r>
          </a:p>
          <a:p>
            <a:pPr lvl="0" algn="just"/>
            <a:r>
              <a:rPr lang="cs-CZ" sz="1800" b="1" dirty="0"/>
              <a:t>Orientace na moc</a:t>
            </a:r>
            <a:r>
              <a:rPr lang="cs-CZ" sz="1800" dirty="0"/>
              <a:t> – je charakteristická soutěživostí a odborností. Zde je prvotním cílem podniku řídit své okolí a management nebo vedoucí či mistři mají za úkol udržet zaměstnance, za které mají odpovědnost, pod úplnou kontrolou. </a:t>
            </a:r>
          </a:p>
          <a:p>
            <a:pPr lvl="0" algn="just"/>
            <a:r>
              <a:rPr lang="cs-CZ" sz="1800" b="1" dirty="0"/>
              <a:t>Orientace na lidi</a:t>
            </a:r>
            <a:r>
              <a:rPr lang="cs-CZ" sz="1800" dirty="0"/>
              <a:t> – hlavním zaměřením orientace jsou lidi. Podniková kultura by měla pomáhat a sloužit těmto zaměstnancům.</a:t>
            </a:r>
          </a:p>
          <a:p>
            <a:pPr lvl="0" algn="just"/>
            <a:r>
              <a:rPr lang="cs-CZ" sz="1800" b="1" dirty="0"/>
              <a:t>Orientace na úkol</a:t>
            </a:r>
            <a:r>
              <a:rPr lang="cs-CZ" sz="1800" dirty="0"/>
              <a:t> – v této kultuře jsou nejdůležitější schopnosti pracovníků, kteří by měli pracovat na správných úkolech a tyto úkoly by jim měli být „ušity na míru”</a:t>
            </a:r>
          </a:p>
          <a:p>
            <a:pPr lvl="0" algn="just"/>
            <a:r>
              <a:rPr lang="cs-CZ" sz="1800" b="1" dirty="0"/>
              <a:t>Orientace na roli</a:t>
            </a:r>
            <a:r>
              <a:rPr lang="cs-CZ" sz="1800" dirty="0"/>
              <a:t>, zde se pozornost zaměřuje převážně na legálnost, legitimnost a byrokracii.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Harrisona</a:t>
            </a:r>
          </a:p>
        </p:txBody>
      </p:sp>
    </p:spTree>
    <p:extLst>
      <p:ext uri="{BB962C8B-B14F-4D97-AF65-F5344CB8AC3E}">
        <p14:creationId xmlns:p14="http://schemas.microsoft.com/office/powerpoint/2010/main" val="528862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Organizace 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Umělé 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</a:p>
          <a:p>
            <a:pPr lvl="1" algn="just"/>
            <a:r>
              <a:rPr lang="cs-CZ" sz="1800" b="1" dirty="0"/>
              <a:t>Zaměstnanecké organizace </a:t>
            </a:r>
            <a:r>
              <a:rPr lang="cs-CZ" sz="1800" dirty="0"/>
              <a:t>mohou mít charakter podnikatelský (podniky, ziskové organizace) nebo nepodnikatelský (neziskové organizace). Organizace můžeme také členit podle typu vlastnictví na státní (rozpočtové, příspěvkové, obecně prospěšné), družstevní, soukromé (podniky jednotlivců, obchodní společnosti) a společenské (politické strany, občanské iniciativy, odborové organizace, církve, zájmové organizace).</a:t>
            </a:r>
          </a:p>
          <a:p>
            <a:pPr lvl="1" algn="just"/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a organizace </a:t>
            </a:r>
          </a:p>
        </p:txBody>
      </p:sp>
    </p:spTree>
    <p:extLst>
      <p:ext uri="{BB962C8B-B14F-4D97-AF65-F5344CB8AC3E}">
        <p14:creationId xmlns:p14="http://schemas.microsoft.com/office/powerpoint/2010/main" val="3803630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dirty="0"/>
              <a:t>Handy, rozdělil kulturu obdobně jako Harrison. </a:t>
            </a:r>
          </a:p>
          <a:p>
            <a:pPr lvl="0" algn="just"/>
            <a:r>
              <a:rPr lang="cs-CZ" sz="1800" b="1" dirty="0"/>
              <a:t>Kultura moci </a:t>
            </a:r>
            <a:r>
              <a:rPr lang="cs-CZ" sz="1800" dirty="0"/>
              <a:t>– moc přichází z míst, kde se nacházejí lidé, kteří kontrolují a řídí společnost. Kultura moci se vyznačuje převážně soutěživostí, orientací na moc a důrazem na politikaření. </a:t>
            </a:r>
          </a:p>
          <a:p>
            <a:pPr lvl="0" algn="just"/>
            <a:r>
              <a:rPr lang="cs-CZ" sz="1800" b="1" dirty="0"/>
              <a:t>Kultura role</a:t>
            </a:r>
            <a:r>
              <a:rPr lang="cs-CZ" sz="1800" dirty="0"/>
              <a:t> – moc v této kultuře je propojena s funkcemi. Práce je řízena hlavně pravidly a procedurami. Není zde důležité, kdo působí na daném pracovním místě, ale naopak je důraz kladen na popis pracovního místa nebo popis role. </a:t>
            </a:r>
          </a:p>
          <a:p>
            <a:pPr lvl="0" algn="just"/>
            <a:r>
              <a:rPr lang="cs-CZ" sz="1800" b="1" dirty="0"/>
              <a:t>Kultura úkolu</a:t>
            </a:r>
            <a:r>
              <a:rPr lang="cs-CZ" sz="1800" dirty="0"/>
              <a:t> – vliv není založen na funkci či osobní moci, ale jako nejvýznamnější je odborná moc. Hlavním úkolem této kultury je zvolit vhodné pracovníky, na správné místo a dovolit jim pracovat a rozhodovat se dle vlastních zkušeností. </a:t>
            </a:r>
          </a:p>
          <a:p>
            <a:pPr lvl="0" algn="just"/>
            <a:r>
              <a:rPr lang="cs-CZ" sz="1800" b="1" dirty="0"/>
              <a:t>Kultura osoby/podpory</a:t>
            </a:r>
            <a:r>
              <a:rPr lang="cs-CZ" sz="1800" dirty="0"/>
              <a:t> – kultura věnuje veškerou svou pozornost jedinci.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Handyho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52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Handyho</a:t>
            </a:r>
            <a:endParaRPr lang="cs-CZ" dirty="0"/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1043608" y="851583"/>
            <a:ext cx="6588224" cy="36388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050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Tato typologie využívá dimenzi riziko (malé a velké) a dimenzi dynamika (pomalá a rychlá). Na základě těchto dvou dimenzí rozlišujeme tyto typy:</a:t>
            </a:r>
          </a:p>
          <a:p>
            <a:pPr lvl="0" algn="just"/>
            <a:r>
              <a:rPr lang="cs-CZ" sz="1600" b="1" dirty="0"/>
              <a:t>Kultura „všechno nebo nic“ (frajerů, drsných hochů)</a:t>
            </a:r>
            <a:r>
              <a:rPr lang="cs-CZ" sz="1600" b="1" i="1" dirty="0"/>
              <a:t> – </a:t>
            </a:r>
            <a:r>
              <a:rPr lang="cs-CZ" sz="1600" dirty="0"/>
              <a:t>pro podnik jsou typičtí individualisté, jejich velmi temperamentní a mladistvé jednání je hodnoceno pozitivně. </a:t>
            </a:r>
          </a:p>
          <a:p>
            <a:pPr lvl="0" algn="just"/>
            <a:r>
              <a:rPr lang="cs-CZ" sz="1600" b="1" dirty="0"/>
              <a:t>Kultura „chléb a hry“ (tvrdé práce) </a:t>
            </a:r>
            <a:r>
              <a:rPr lang="cs-CZ" sz="1600" b="1" i="1" dirty="0"/>
              <a:t>– </a:t>
            </a:r>
            <a:r>
              <a:rPr lang="cs-CZ" sz="1600" dirty="0"/>
              <a:t>podniky jsou silně extrovertně orientovány, přátelští a sympatičtí pracovníci jsou hodnoceni pozitivně. Spolupráce mezi pracovníky je týmová a nekomplikovaná, důraz je kladen na úspěch. </a:t>
            </a:r>
          </a:p>
          <a:p>
            <a:pPr lvl="0" algn="just"/>
            <a:r>
              <a:rPr lang="cs-CZ" sz="1600" b="1" dirty="0"/>
              <a:t>„Analyticko-projektová“ kultura (sázka na budoucnost)</a:t>
            </a:r>
            <a:r>
              <a:rPr lang="cs-CZ" sz="1600" dirty="0"/>
              <a:t> – podniky jsou orientovány na vědeckotechnickou racionalitu, jsou uplatňovány komplexní analýzy a dlouhodobé prognózy. </a:t>
            </a:r>
          </a:p>
          <a:p>
            <a:pPr lvl="0" algn="just"/>
            <a:r>
              <a:rPr lang="cs-CZ" sz="1600" b="1" dirty="0"/>
              <a:t>Procesní kultura (postupu)</a:t>
            </a:r>
            <a:r>
              <a:rPr lang="cs-CZ" sz="1600" dirty="0"/>
              <a:t> – všechny činnosti pracovníků v podniku jsou orientovány na proces, samotný cíl není příliš důležitý. Chyby se v podniku nedělají, vše je pečlivě kontrolováno.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</a:t>
            </a:r>
            <a:r>
              <a:rPr lang="cs-CZ" sz="2200" dirty="0"/>
              <a:t> podnikové kultury podle </a:t>
            </a:r>
            <a:r>
              <a:rPr lang="cs-CZ" sz="2200" dirty="0" err="1"/>
              <a:t>Deala</a:t>
            </a:r>
            <a:r>
              <a:rPr lang="cs-CZ" sz="2200" dirty="0"/>
              <a:t> a Kennedyho</a:t>
            </a:r>
          </a:p>
        </p:txBody>
      </p:sp>
    </p:spTree>
    <p:extLst>
      <p:ext uri="{BB962C8B-B14F-4D97-AF65-F5344CB8AC3E}">
        <p14:creationId xmlns:p14="http://schemas.microsoft.com/office/powerpoint/2010/main" val="3391341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Deala</a:t>
            </a:r>
            <a:r>
              <a:rPr lang="cs-CZ" dirty="0"/>
              <a:t> a Kennedyho</a:t>
            </a:r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56838"/>
            <a:ext cx="6056237" cy="392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95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400" dirty="0"/>
              <a:t>Sociabilita – stanovuje určitou míru přátelství mezi členy organizace. </a:t>
            </a:r>
          </a:p>
          <a:p>
            <a:pPr lvl="0" algn="just"/>
            <a:r>
              <a:rPr lang="cs-CZ" sz="2400" dirty="0"/>
              <a:t>Solidarita – soudržnost, která není citového původu, ale rozumového. </a:t>
            </a:r>
          </a:p>
          <a:p>
            <a:pPr marL="0" lvl="0" indent="0" algn="just">
              <a:buNone/>
            </a:pPr>
            <a:br>
              <a:rPr lang="cs-CZ" sz="2400" dirty="0"/>
            </a:br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Goffeeho</a:t>
            </a:r>
            <a:r>
              <a:rPr lang="cs-CZ" dirty="0"/>
              <a:t> a Jonese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71255E7-72E5-405F-8AC5-EE879CA268E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01048" y="2787771"/>
          <a:ext cx="6096000" cy="1625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15083215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11384277"/>
                    </a:ext>
                  </a:extLst>
                </a:gridCol>
              </a:tblGrid>
              <a:tr h="81277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Rodina (síťová)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Tým (pospolitá)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2432825"/>
                  </a:ext>
                </a:extLst>
              </a:tr>
              <a:tr h="81277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Jednotlivci (</a:t>
                      </a:r>
                      <a:r>
                        <a:rPr lang="cs-CZ" dirty="0" err="1"/>
                        <a:t>fragmentální</a:t>
                      </a:r>
                      <a:r>
                        <a:rPr lang="cs-CZ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Byrokracie (námezdní)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5947955"/>
                  </a:ext>
                </a:extLst>
              </a:tr>
            </a:tbl>
          </a:graphicData>
        </a:graphic>
      </p:graphicFrame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6D69B74E-3037-459A-9935-A624B0D787F6}"/>
              </a:ext>
            </a:extLst>
          </p:cNvPr>
          <p:cNvCxnSpPr/>
          <p:nvPr/>
        </p:nvCxnSpPr>
        <p:spPr>
          <a:xfrm>
            <a:off x="2483768" y="4443958"/>
            <a:ext cx="41764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66C6B586-25D1-49F3-8BA5-14F7FE3EE866}"/>
              </a:ext>
            </a:extLst>
          </p:cNvPr>
          <p:cNvSpPr txBox="1"/>
          <p:nvPr/>
        </p:nvSpPr>
        <p:spPr>
          <a:xfrm>
            <a:off x="3959932" y="4454831"/>
            <a:ext cx="1764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Míra solidarity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FAF51971-4DD0-450F-81B0-552EC621FF9E}"/>
              </a:ext>
            </a:extLst>
          </p:cNvPr>
          <p:cNvCxnSpPr/>
          <p:nvPr/>
        </p:nvCxnSpPr>
        <p:spPr>
          <a:xfrm flipV="1">
            <a:off x="899592" y="2787774"/>
            <a:ext cx="0" cy="1728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D2594827-26B6-4756-81A1-6AC569509445}"/>
              </a:ext>
            </a:extLst>
          </p:cNvPr>
          <p:cNvSpPr txBox="1"/>
          <p:nvPr/>
        </p:nvSpPr>
        <p:spPr>
          <a:xfrm>
            <a:off x="193780" y="2867734"/>
            <a:ext cx="677108" cy="132343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600" b="1" dirty="0"/>
              <a:t>Míra sociability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EFBAE0B-31FB-4291-9283-23BB9667A687}"/>
              </a:ext>
            </a:extLst>
          </p:cNvPr>
          <p:cNvSpPr txBox="1"/>
          <p:nvPr/>
        </p:nvSpPr>
        <p:spPr>
          <a:xfrm>
            <a:off x="1645904" y="4424213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1EC04F-22EE-4D03-ABF6-8E2D50E4D086}"/>
              </a:ext>
            </a:extLst>
          </p:cNvPr>
          <p:cNvSpPr txBox="1"/>
          <p:nvPr/>
        </p:nvSpPr>
        <p:spPr>
          <a:xfrm>
            <a:off x="251519" y="2768044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49AC5F1-C502-473F-9B84-DF0F7831370E}"/>
              </a:ext>
            </a:extLst>
          </p:cNvPr>
          <p:cNvSpPr txBox="1"/>
          <p:nvPr/>
        </p:nvSpPr>
        <p:spPr>
          <a:xfrm>
            <a:off x="251520" y="4304674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DF26D6C-E2C1-4A1C-97F8-F4F6FB17CB75}"/>
              </a:ext>
            </a:extLst>
          </p:cNvPr>
          <p:cNvSpPr txBox="1"/>
          <p:nvPr/>
        </p:nvSpPr>
        <p:spPr>
          <a:xfrm>
            <a:off x="6714569" y="4443958"/>
            <a:ext cx="81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</a:t>
            </a:r>
          </a:p>
        </p:txBody>
      </p:sp>
    </p:spTree>
    <p:extLst>
      <p:ext uri="{BB962C8B-B14F-4D97-AF65-F5344CB8AC3E}">
        <p14:creationId xmlns:p14="http://schemas.microsoft.com/office/powerpoint/2010/main" val="2849241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Determinanty manažerské kultury určují, zda manažerská kultura konkrétního podniku je silná nebo slabá.</a:t>
            </a:r>
          </a:p>
          <a:p>
            <a:pPr marL="0" indent="0" algn="just">
              <a:buNone/>
            </a:pPr>
            <a:r>
              <a:rPr lang="cs-CZ" sz="1800" dirty="0"/>
              <a:t>Silná manažerská kultura musí splňovat podle </a:t>
            </a:r>
            <a:r>
              <a:rPr lang="cs-CZ" sz="1800" dirty="0" err="1"/>
              <a:t>Bedrnové</a:t>
            </a:r>
            <a:r>
              <a:rPr lang="cs-CZ" sz="1800" dirty="0"/>
              <a:t> a Nového (2002) tři kritéria: </a:t>
            </a:r>
          </a:p>
          <a:p>
            <a:pPr lvl="0" algn="just"/>
            <a:r>
              <a:rPr lang="cs-CZ" sz="1800" b="1" dirty="0"/>
              <a:t>Pregnantnost</a:t>
            </a:r>
            <a:r>
              <a:rPr lang="cs-CZ" sz="1800" dirty="0"/>
              <a:t> – jednotlivé oblasti manažerské kultury musí přesně definovat všem pracovníkům, které aktivity jsou nutné, žádoucí, akceptovatelné, vyloučené a nepřijatelné. </a:t>
            </a:r>
          </a:p>
          <a:p>
            <a:pPr lvl="0" algn="just"/>
            <a:r>
              <a:rPr lang="cs-CZ" sz="1800" b="1" dirty="0"/>
              <a:t>Rozšířenost</a:t>
            </a:r>
            <a:r>
              <a:rPr lang="cs-CZ" sz="1800" dirty="0"/>
              <a:t> – manažerská kultura musí být dostatečně rozšířena v podniku, všichni pracovníci musí být dostatečně seznámeni s jednotlivými prvky manažerské kultury, a musí se s jejich existencí a vlivem setkávat v každé situaci, v každém okamžiku a na každém místě.</a:t>
            </a:r>
          </a:p>
          <a:p>
            <a:pPr algn="just"/>
            <a:r>
              <a:rPr lang="cs-CZ" sz="1800" b="1" dirty="0"/>
              <a:t>Zakotvenost</a:t>
            </a:r>
            <a:r>
              <a:rPr lang="cs-CZ" sz="1800" dirty="0"/>
              <a:t> – znamená míru identifikace jednotlivých podnikových hodnot, vzorů a norem jednání.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998711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Síla podnikové kultury se vyznačuje těmito znaky:</a:t>
            </a:r>
          </a:p>
          <a:p>
            <a:r>
              <a:rPr lang="cs-CZ" sz="1800" dirty="0"/>
              <a:t>zprostředkovává a usnadňuje jasný pohled na firmu, činí ho přehledný a snadno pochopitelný;</a:t>
            </a:r>
          </a:p>
          <a:p>
            <a:r>
              <a:rPr lang="cs-CZ" sz="1800" dirty="0"/>
              <a:t>vytváří podmínky pro jednoznačnou komunikaci;</a:t>
            </a:r>
          </a:p>
          <a:p>
            <a:r>
              <a:rPr lang="cs-CZ" sz="1800" dirty="0"/>
              <a:t>umožňuje rychlé rozhodování;</a:t>
            </a:r>
          </a:p>
          <a:p>
            <a:r>
              <a:rPr lang="cs-CZ" sz="1800" dirty="0"/>
              <a:t>urychluje implementaci nových plánů, projektů a programů, které mají všeobecnou podporu;</a:t>
            </a:r>
          </a:p>
          <a:p>
            <a:r>
              <a:rPr lang="cs-CZ" sz="1800" dirty="0"/>
              <a:t>snižuje potřebu kontroly zaměstnanců, kteří jsou identifikováni s firmou a existuje malá potřeba formální kontroly;</a:t>
            </a:r>
          </a:p>
          <a:p>
            <a:r>
              <a:rPr lang="cs-CZ" sz="1800" dirty="0"/>
              <a:t>zvyšuje motivaci a týmového ducha;</a:t>
            </a:r>
          </a:p>
          <a:p>
            <a:r>
              <a:rPr lang="cs-CZ" sz="1800" dirty="0"/>
              <a:t>zajišťuje stabilitu sociálního systému, tzn., že společně sdílené cíle a hodnoty redukují strach a přinášejí jistotu a sebedůvěru.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953538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Podniková kultura a noví zaměstnanci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B0AD34E-48B1-4F7F-9D7C-413877C86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00"/>
          <a:stretch/>
        </p:blipFill>
        <p:spPr>
          <a:xfrm>
            <a:off x="954360" y="877949"/>
            <a:ext cx="6858000" cy="372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850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Projevy podnikové kultury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E5017F0-35D2-4E25-BEE4-B54E33C7E2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201"/>
          <a:stretch/>
        </p:blipFill>
        <p:spPr>
          <a:xfrm>
            <a:off x="1043608" y="987574"/>
            <a:ext cx="685800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08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Typy organizací</a:t>
            </a:r>
          </a:p>
        </p:txBody>
      </p:sp>
    </p:spTree>
    <p:extLst>
      <p:ext uri="{BB962C8B-B14F-4D97-AF65-F5344CB8AC3E}">
        <p14:creationId xmlns:p14="http://schemas.microsoft.com/office/powerpoint/2010/main" val="237279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Organizaci můžeme ze systémového hlediska chápat jako uspořádaný systém tvořeny prvky, které jsou spojené navzájem určitými vazbami a jako celek vykazuje určité vlastnosti, chování.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 organizaci jako v systému probíhají dva základní typy transformačních procesů:</a:t>
            </a:r>
          </a:p>
          <a:p>
            <a:pPr algn="just"/>
            <a:r>
              <a:rPr lang="cs-CZ" sz="1800" b="1" dirty="0"/>
              <a:t>hmotně energetická transformace </a:t>
            </a:r>
            <a:r>
              <a:rPr lang="cs-CZ" sz="1800" dirty="0"/>
              <a:t>(přeměna surovin ve výstupy) – hmotně energetický proces je vztahován k obsahové stránce řízení „Co se řídí?“ Hmotně energetický proces, to je proces přeměny vstupů na výstupy, se navenek projevuje jako chování organizace.</a:t>
            </a:r>
          </a:p>
          <a:p>
            <a:pPr algn="just"/>
            <a:r>
              <a:rPr lang="cs-CZ" sz="1800" b="1" dirty="0"/>
              <a:t>informační transformace </a:t>
            </a:r>
            <a:r>
              <a:rPr lang="cs-CZ" sz="1800" dirty="0"/>
              <a:t>(získávání, zpracování informací a informační působení na rozhodování) – proces informační transformace se vztahuje k formě procesu řízení „Jak se řídí?“.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Organizace jako systém I</a:t>
            </a:r>
          </a:p>
        </p:txBody>
      </p:sp>
    </p:spTree>
    <p:extLst>
      <p:ext uri="{BB962C8B-B14F-4D97-AF65-F5344CB8AC3E}">
        <p14:creationId xmlns:p14="http://schemas.microsoft.com/office/powerpoint/2010/main" val="365155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Organizace má určitou strukturu, která je tvořena prvky, vztahy a vazbami uspořádané z pohledu účelu a naplnění požadovaných cílů. </a:t>
            </a:r>
          </a:p>
          <a:p>
            <a:pPr algn="just"/>
            <a:r>
              <a:rPr lang="cs-CZ" sz="1800" dirty="0"/>
              <a:t>Veškeré vazby mezi jednotlivými prvky v organizaci mají charakter toků informací, který je v současné době řešen v rámci informačních systémů organizací. </a:t>
            </a:r>
          </a:p>
          <a:p>
            <a:pPr algn="just"/>
            <a:r>
              <a:rPr lang="cs-CZ" sz="1800" dirty="0"/>
              <a:t>Jako každý systém, tak také v organizaci existují prvky vstupní a výstupní. </a:t>
            </a:r>
          </a:p>
          <a:p>
            <a:pPr algn="just"/>
            <a:r>
              <a:rPr lang="cs-CZ" sz="1800" dirty="0"/>
              <a:t>Vstupy představují zdroje potřebné k naplňování cílů organizaci. Na základě transformace vstupů ve vnitřním prostředí organizace jsou potom produkovány výstupy hmotné nebo nehmotné povahy. </a:t>
            </a:r>
          </a:p>
          <a:p>
            <a:pPr algn="just"/>
            <a:r>
              <a:rPr lang="cs-CZ" sz="1800" dirty="0"/>
              <a:t>Výstupy mohou být hmotné výrobky, poskytování služeb nebo práce, ale i třeba vnitropodnikové výkony.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Organizace jako systém II</a:t>
            </a:r>
          </a:p>
        </p:txBody>
      </p:sp>
    </p:spTree>
    <p:extLst>
      <p:ext uri="{BB962C8B-B14F-4D97-AF65-F5344CB8AC3E}">
        <p14:creationId xmlns:p14="http://schemas.microsoft.com/office/powerpoint/2010/main" val="370214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</a:p>
          <a:p>
            <a:pPr algn="just"/>
            <a:r>
              <a:rPr lang="cs-CZ" sz="1800" b="1" dirty="0"/>
              <a:t>Prvky 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</a:p>
          <a:p>
            <a:pPr algn="just"/>
            <a:r>
              <a:rPr lang="cs-CZ" sz="1800" b="1" dirty="0"/>
              <a:t>Řídící prvky</a:t>
            </a:r>
            <a:r>
              <a:rPr lang="cs-CZ" sz="1800" dirty="0"/>
              <a:t> představují samotný management organizace.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Prvky organizace</a:t>
            </a:r>
          </a:p>
        </p:txBody>
      </p:sp>
    </p:spTree>
    <p:extLst>
      <p:ext uri="{BB962C8B-B14F-4D97-AF65-F5344CB8AC3E}">
        <p14:creationId xmlns:p14="http://schemas.microsoft.com/office/powerpoint/2010/main" val="196247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Výrobní subsystém</a:t>
            </a:r>
            <a:r>
              <a:rPr lang="cs-CZ" sz="1800" dirty="0"/>
              <a:t> je spojen s hmotně energetickým procesem přeměny vstupů na výstupy, popřípadě poskytování služeb.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Subsystém 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Subsystém sociální</a:t>
            </a:r>
            <a:r>
              <a:rPr lang="cs-CZ" sz="1800" dirty="0"/>
              <a:t> je tvořen jednotlivci, sociálními skupinami a institucemi a vzájemnými vazbami mezi těmito prvky.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subsystémy</a:t>
            </a:r>
          </a:p>
        </p:txBody>
      </p:sp>
    </p:spTree>
    <p:extLst>
      <p:ext uri="{BB962C8B-B14F-4D97-AF65-F5344CB8AC3E}">
        <p14:creationId xmlns:p14="http://schemas.microsoft.com/office/powerpoint/2010/main" val="3131233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Vztahy v organizaci</a:t>
            </a:r>
            <a:r>
              <a:rPr lang="cs-CZ" sz="1800" dirty="0"/>
              <a:t> představují vztahy mezi vedoucím pracovníkem a podřízenými.  </a:t>
            </a:r>
          </a:p>
          <a:p>
            <a:pPr algn="just"/>
            <a:r>
              <a:rPr lang="cs-CZ" sz="1800" b="1" dirty="0"/>
              <a:t>Přímé 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</a:p>
          <a:p>
            <a:pPr algn="just"/>
            <a:r>
              <a:rPr lang="cs-CZ" sz="1800" b="1" dirty="0"/>
              <a:t>Skupinové vztahy</a:t>
            </a:r>
            <a:r>
              <a:rPr lang="cs-CZ" sz="1800" dirty="0"/>
              <a:t> představují vztahy nadřízeného a podřízeného v přítomnosti dalšího podřízeného pracovníka. </a:t>
            </a:r>
          </a:p>
          <a:p>
            <a:pPr algn="just"/>
            <a:r>
              <a:rPr lang="cs-CZ" sz="1800" b="1" dirty="0"/>
              <a:t>Vztahy 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Vztahy v organizaci</a:t>
            </a:r>
          </a:p>
        </p:txBody>
      </p:sp>
    </p:spTree>
    <p:extLst>
      <p:ext uri="{BB962C8B-B14F-4D97-AF65-F5344CB8AC3E}">
        <p14:creationId xmlns:p14="http://schemas.microsoft.com/office/powerpoint/2010/main" val="83093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Můžeme rozlišit čtyři základní vazby v organizaci:</a:t>
            </a:r>
          </a:p>
          <a:p>
            <a:pPr algn="just"/>
            <a:r>
              <a:rPr lang="cs-CZ" sz="1800" b="1" dirty="0"/>
              <a:t>Skupinová 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</a:p>
          <a:p>
            <a:pPr algn="just"/>
            <a:r>
              <a:rPr lang="cs-CZ" sz="1800" b="1" dirty="0"/>
              <a:t>Postupová 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</a:p>
          <a:p>
            <a:pPr algn="just"/>
            <a:r>
              <a:rPr lang="cs-CZ" sz="1800" b="1" dirty="0"/>
              <a:t>Vzájemná 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</a:p>
          <a:p>
            <a:pPr algn="just"/>
            <a:r>
              <a:rPr lang="cs-CZ" sz="1800" b="1" dirty="0"/>
              <a:t>Týmová vazba</a:t>
            </a:r>
            <a:r>
              <a:rPr lang="cs-CZ" sz="1800" dirty="0"/>
              <a:t> je založena na vytvoření speciálních pracovních týmů pro konkrétní úkol a po splnění úkolu jsou tyto týmy rozpuštěny.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Vazby v organizaci</a:t>
            </a:r>
          </a:p>
        </p:txBody>
      </p:sp>
    </p:spTree>
    <p:extLst>
      <p:ext uri="{BB962C8B-B14F-4D97-AF65-F5344CB8AC3E}">
        <p14:creationId xmlns:p14="http://schemas.microsoft.com/office/powerpoint/2010/main" val="245208088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3589</TotalTime>
  <Words>2166</Words>
  <Application>Microsoft Office PowerPoint</Application>
  <PresentationFormat>Předvádění na obrazovce (16:9)</PresentationFormat>
  <Paragraphs>175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Management a organizace</vt:lpstr>
      <vt:lpstr>Management a organizace </vt:lpstr>
      <vt:lpstr>Typy organizací</vt:lpstr>
      <vt:lpstr>Organizace jako systém I</vt:lpstr>
      <vt:lpstr>Organizace jako systém II</vt:lpstr>
      <vt:lpstr>Prvky organizace</vt:lpstr>
      <vt:lpstr>Organizační subsystémy</vt:lpstr>
      <vt:lpstr>Vztahy v organizaci</vt:lpstr>
      <vt:lpstr>Vazby v organizaci</vt:lpstr>
      <vt:lpstr>Struktura podnikatelského prostředí</vt:lpstr>
      <vt:lpstr>Struktura podnikatelského prostředí</vt:lpstr>
      <vt:lpstr>Změny v podnikatelském prostředí</vt:lpstr>
      <vt:lpstr>Management organizace a podniková kultura</vt:lpstr>
      <vt:lpstr>Vymezení pojmu podniková kultura</vt:lpstr>
      <vt:lpstr>Funkce podnikové kultury</vt:lpstr>
      <vt:lpstr>Funkce podnikové kultury</vt:lpstr>
      <vt:lpstr>Prvky podnikové kultury</vt:lpstr>
      <vt:lpstr>Prvky podnikové kultury</vt:lpstr>
      <vt:lpstr>Typologie podnikové kultury podle Harrisona</vt:lpstr>
      <vt:lpstr>Typologie podnikové kultury podle Handyho</vt:lpstr>
      <vt:lpstr>Typologie podnikové kultury podle Handyho</vt:lpstr>
      <vt:lpstr>Typologie podnikové kultury podle Deala a Kennedyho</vt:lpstr>
      <vt:lpstr>Typologie podnikové kultury podle Deala a Kennedyho</vt:lpstr>
      <vt:lpstr>Typologie podnikové kultury podle Goffeeho a Jonese</vt:lpstr>
      <vt:lpstr>Síla podnikové kultury</vt:lpstr>
      <vt:lpstr>Síla podnikové kultury</vt:lpstr>
      <vt:lpstr>Podniková kultura a noví zaměstnanci</vt:lpstr>
      <vt:lpstr>Projevy podnikové kultury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241</cp:revision>
  <dcterms:created xsi:type="dcterms:W3CDTF">2016-07-06T15:42:34Z</dcterms:created>
  <dcterms:modified xsi:type="dcterms:W3CDTF">2025-03-23T19:14:17Z</dcterms:modified>
</cp:coreProperties>
</file>