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21" r:id="rId3"/>
    <p:sldId id="348" r:id="rId4"/>
    <p:sldId id="373" r:id="rId5"/>
    <p:sldId id="374" r:id="rId6"/>
    <p:sldId id="350" r:id="rId7"/>
    <p:sldId id="351" r:id="rId8"/>
    <p:sldId id="366" r:id="rId9"/>
    <p:sldId id="369" r:id="rId10"/>
    <p:sldId id="370" r:id="rId11"/>
    <p:sldId id="352" r:id="rId12"/>
    <p:sldId id="386" r:id="rId13"/>
    <p:sldId id="387" r:id="rId14"/>
    <p:sldId id="371" r:id="rId15"/>
    <p:sldId id="355" r:id="rId16"/>
    <p:sldId id="356" r:id="rId17"/>
    <p:sldId id="358" r:id="rId18"/>
    <p:sldId id="359" r:id="rId19"/>
    <p:sldId id="360" r:id="rId20"/>
    <p:sldId id="361" r:id="rId21"/>
    <p:sldId id="362" r:id="rId22"/>
    <p:sldId id="363" r:id="rId23"/>
    <p:sldId id="365" r:id="rId24"/>
    <p:sldId id="375" r:id="rId25"/>
    <p:sldId id="376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14.04.2025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rozhodovacího stromu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68931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1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rozhodovací tabulky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917389"/>
            <a:ext cx="724036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2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Myšlenkové mapy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25525"/>
            <a:ext cx="6912768" cy="387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3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myšlenkové mapy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02508"/>
            <a:ext cx="6040909" cy="394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</a:p>
          <a:p>
            <a:pPr algn="just"/>
            <a:r>
              <a:rPr lang="cs-CZ" sz="1800" dirty="0"/>
              <a:t>Implementací se rozumí převedení přijatého rozhodnutí do reality. </a:t>
            </a:r>
          </a:p>
          <a:p>
            <a:pPr algn="just"/>
            <a:r>
              <a:rPr lang="cs-CZ" sz="1800" dirty="0"/>
              <a:t>Implementace a prosazování plánů vyžaduje více energie a času než její samotná formulace. </a:t>
            </a:r>
          </a:p>
          <a:p>
            <a:pPr algn="just"/>
            <a:endParaRPr lang="cs-CZ" sz="1800" b="1" dirty="0"/>
          </a:p>
          <a:p>
            <a:pPr algn="just"/>
            <a:r>
              <a:rPr lang="cs-CZ" sz="1800" b="1" dirty="0"/>
              <a:t>Ekonomické 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Implementace</a:t>
            </a:r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intervenčních oblastí – stanovení konkrétních aktivit a procesů v podniku dotčených implementací vybrané strategie.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Personální zajištění – výběr konkrétních osob zajišťujících implementaci strategii a stanovení osobní odpovědnosti jednotlivých osob.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Etapy procesu implementace – stanovení jednotlivých fází procesu implementace, včetně stanovení časového rámce jednotlivých etap.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Průběžná kontrola procesu implementace – stanovení kontrolních mechanismů sledujících průběh procesu implementace.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Plán implementace strategie</a:t>
            </a:r>
          </a:p>
        </p:txBody>
      </p:sp>
    </p:spTree>
    <p:extLst>
      <p:ext uri="{BB962C8B-B14F-4D97-AF65-F5344CB8AC3E}">
        <p14:creationId xmlns:p14="http://schemas.microsoft.com/office/powerpoint/2010/main" val="84381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71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400" dirty="0"/>
          </a:p>
          <a:p>
            <a:pPr algn="just"/>
            <a:r>
              <a:rPr lang="cs-CZ" sz="2400" dirty="0"/>
              <a:t>Vyšší nároky na čas </a:t>
            </a:r>
          </a:p>
          <a:p>
            <a:pPr algn="just"/>
            <a:r>
              <a:rPr lang="cs-CZ" sz="2400" dirty="0"/>
              <a:t>Zapojení většího počtu lidí</a:t>
            </a:r>
          </a:p>
          <a:p>
            <a:pPr algn="just"/>
            <a:r>
              <a:rPr lang="cs-CZ" sz="2400" dirty="0"/>
              <a:t>Nedostatečné dovednosti a znalosti manažerů potřebné pro implementaci strategie</a:t>
            </a:r>
          </a:p>
          <a:p>
            <a:pPr algn="just"/>
            <a:r>
              <a:rPr lang="cs-CZ" sz="2400" dirty="0"/>
              <a:t>Neexistence modelů poskytujících manažerům jasný návod nebo vodítko pro implementaci strategie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Důvody náročnosti implementace strategie </a:t>
            </a:r>
          </a:p>
        </p:txBody>
      </p:sp>
    </p:spTree>
    <p:extLst>
      <p:ext uri="{BB962C8B-B14F-4D97-AF65-F5344CB8AC3E}">
        <p14:creationId xmlns:p14="http://schemas.microsoft.com/office/powerpoint/2010/main" val="131257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90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Proces implementace probíhá v několika krocích a vyžaduje také řízení strategických změn. </a:t>
            </a:r>
          </a:p>
          <a:p>
            <a:endParaRPr lang="cs-CZ" sz="1800" dirty="0"/>
          </a:p>
          <a:p>
            <a:r>
              <a:rPr lang="cs-CZ" sz="1800" dirty="0"/>
              <a:t>Implementace strategie vychází z</a:t>
            </a:r>
          </a:p>
          <a:p>
            <a:pPr lvl="1"/>
            <a:r>
              <a:rPr lang="cs-CZ" sz="1800" dirty="0"/>
              <a:t>Teorie změny</a:t>
            </a:r>
          </a:p>
          <a:p>
            <a:pPr lvl="1"/>
            <a:r>
              <a:rPr lang="cs-CZ" sz="1800" dirty="0"/>
              <a:t>Principů řízení změny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Faktory ovlivňující způsob implementace strategie</a:t>
            </a:r>
          </a:p>
          <a:p>
            <a:pPr lvl="1"/>
            <a:r>
              <a:rPr lang="cs-CZ" sz="1800" dirty="0"/>
              <a:t>Typ  a velikost podniku</a:t>
            </a:r>
          </a:p>
          <a:p>
            <a:pPr lvl="1"/>
            <a:r>
              <a:rPr lang="cs-CZ" sz="1800" dirty="0"/>
              <a:t>Věk podniku</a:t>
            </a:r>
          </a:p>
          <a:p>
            <a:pPr lvl="1"/>
            <a:r>
              <a:rPr lang="cs-CZ" sz="1800" dirty="0"/>
              <a:t>Dostupné zdroje</a:t>
            </a:r>
          </a:p>
          <a:p>
            <a:pPr lvl="1"/>
            <a:r>
              <a:rPr lang="cs-CZ" sz="1800" dirty="0"/>
              <a:t>Věk a fáze vývoje trhu a další faktory.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Východiska a faktory ovlivňující implementaci strategii</a:t>
            </a:r>
          </a:p>
        </p:txBody>
      </p:sp>
    </p:spTree>
    <p:extLst>
      <p:ext uri="{BB962C8B-B14F-4D97-AF65-F5344CB8AC3E}">
        <p14:creationId xmlns:p14="http://schemas.microsoft.com/office/powerpoint/2010/main" val="494955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74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Obecný model řízení změny</a:t>
            </a:r>
          </a:p>
          <a:p>
            <a:pPr lvl="1" algn="just"/>
            <a:r>
              <a:rPr lang="cs-CZ" sz="1800" dirty="0"/>
              <a:t>Analytická fáze</a:t>
            </a:r>
          </a:p>
          <a:p>
            <a:pPr lvl="1" algn="just"/>
            <a:r>
              <a:rPr lang="cs-CZ" sz="1800" dirty="0"/>
              <a:t>Návrhová fáze</a:t>
            </a:r>
          </a:p>
          <a:p>
            <a:pPr lvl="1" algn="just"/>
            <a:r>
              <a:rPr lang="cs-CZ" sz="1800" dirty="0"/>
              <a:t>Realizační fáze</a:t>
            </a:r>
          </a:p>
          <a:p>
            <a:pPr lvl="1" algn="just"/>
            <a:r>
              <a:rPr lang="cs-CZ" sz="1800" dirty="0"/>
              <a:t>Hodnotová fáze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r>
              <a:rPr lang="cs-CZ" sz="1800" b="1" dirty="0" err="1"/>
              <a:t>Lewinův</a:t>
            </a:r>
            <a:r>
              <a:rPr lang="cs-CZ" sz="1800" b="1" dirty="0"/>
              <a:t> model řízení změny</a:t>
            </a:r>
          </a:p>
          <a:p>
            <a:pPr lvl="1" algn="just"/>
            <a:r>
              <a:rPr lang="cs-CZ" sz="1800" dirty="0"/>
              <a:t>Rozmrazení (</a:t>
            </a:r>
            <a:r>
              <a:rPr lang="cs-CZ" sz="1800" dirty="0" err="1"/>
              <a:t>unfreezing</a:t>
            </a:r>
            <a:r>
              <a:rPr lang="cs-CZ" sz="1800" dirty="0"/>
              <a:t>)</a:t>
            </a:r>
          </a:p>
          <a:p>
            <a:pPr lvl="1" algn="just"/>
            <a:r>
              <a:rPr lang="cs-CZ" sz="1800" dirty="0"/>
              <a:t>Provedení změny (přechod na novou úroveň)</a:t>
            </a:r>
          </a:p>
          <a:p>
            <a:pPr lvl="1" algn="just"/>
            <a:r>
              <a:rPr lang="cs-CZ" sz="1800" dirty="0"/>
              <a:t>Zamrazení (stabilizace - </a:t>
            </a:r>
            <a:r>
              <a:rPr lang="cs-CZ" sz="1800" dirty="0" err="1"/>
              <a:t>freezing</a:t>
            </a:r>
            <a:r>
              <a:rPr lang="cs-CZ" sz="1800" dirty="0"/>
              <a:t>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Model řízení změny – implementace </a:t>
            </a:r>
          </a:p>
        </p:txBody>
      </p:sp>
    </p:spTree>
    <p:extLst>
      <p:ext uri="{BB962C8B-B14F-4D97-AF65-F5344CB8AC3E}">
        <p14:creationId xmlns:p14="http://schemas.microsoft.com/office/powerpoint/2010/main" val="3404022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/>
              <a:t>Jednotlivec – kolektiv</a:t>
            </a:r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– pasivní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Postoj zaměstnanců ke změnám při implementaci</a:t>
            </a:r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</a:p>
          <a:p>
            <a:pPr lvl="0" algn="just"/>
            <a:r>
              <a:rPr lang="cs-CZ" sz="1800" dirty="0"/>
              <a:t>Jedná se v podstatě o aktivity, které probíhají neustále v různých fázích manažerských činností.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K průběžným manažerským funkcím patří:</a:t>
            </a:r>
          </a:p>
          <a:p>
            <a:pPr lvl="0" algn="just"/>
            <a:r>
              <a:rPr lang="cs-CZ" sz="1800" dirty="0"/>
              <a:t>analýza, </a:t>
            </a:r>
          </a:p>
          <a:p>
            <a:pPr lvl="0" algn="just"/>
            <a:r>
              <a:rPr lang="cs-CZ" sz="1800" dirty="0"/>
              <a:t>rozhodování, </a:t>
            </a:r>
          </a:p>
          <a:p>
            <a:pPr lvl="0" algn="just"/>
            <a:r>
              <a:rPr lang="cs-CZ" sz="1800" dirty="0"/>
              <a:t>implementace,</a:t>
            </a:r>
          </a:p>
          <a:p>
            <a:pPr lvl="0" algn="just"/>
            <a:r>
              <a:rPr lang="cs-CZ" sz="1800" dirty="0"/>
              <a:t>komunikace.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Podstata manažerských funkcí průběžných</a:t>
            </a:r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Překonání odporu ke změnám dle </a:t>
            </a:r>
            <a:r>
              <a:rPr lang="cs-CZ" dirty="0" err="1"/>
              <a:t>Kottera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0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Velitelský přístup </a:t>
            </a:r>
          </a:p>
          <a:p>
            <a:pPr algn="just"/>
            <a:r>
              <a:rPr lang="cs-CZ" sz="2400" dirty="0"/>
              <a:t>Organizační změna </a:t>
            </a:r>
          </a:p>
          <a:p>
            <a:pPr algn="just"/>
            <a:r>
              <a:rPr lang="cs-CZ" sz="2400" dirty="0"/>
              <a:t>Spolupráce</a:t>
            </a:r>
          </a:p>
          <a:p>
            <a:pPr algn="just"/>
            <a:r>
              <a:rPr lang="cs-CZ" sz="2400" dirty="0"/>
              <a:t>Kulturní přístup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Přístupy k implementaci </a:t>
            </a:r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Centrálním problémem v implementaci strategie bývá převést strategické záměry a cíle do určení těch faktorů, které jsou kritické pro dosažení těchto cílů a těch klíčových úkolů, které zajistí úspěch. Zásady pro KFÚ a klíčové úkoly: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Vytvořit seznam 6-8 KFÚ pro vybranou strategii.</a:t>
            </a:r>
          </a:p>
          <a:p>
            <a:pPr lvl="0" algn="just"/>
            <a:r>
              <a:rPr lang="cs-CZ" sz="1800" dirty="0"/>
              <a:t>Zkontrolovat seznam a ujistit se, že všechny KFÚ jsou skutečně nezbytné a seznam KFÚ je dostatečný pro úspěch.</a:t>
            </a:r>
          </a:p>
          <a:p>
            <a:pPr lvl="0" algn="just"/>
            <a:r>
              <a:rPr lang="cs-CZ" sz="1800" dirty="0"/>
              <a:t>Identifikovat klíčové úkoly, které jsou důležité pro zajištění každého KFÚ .</a:t>
            </a:r>
          </a:p>
          <a:p>
            <a:pPr lvl="0" algn="just"/>
            <a:r>
              <a:rPr lang="cs-CZ" sz="1800" dirty="0"/>
              <a:t>Určit zodpovědnost za každý klíčový úkol.</a:t>
            </a:r>
          </a:p>
          <a:p>
            <a:pPr lvl="0" algn="just"/>
            <a:r>
              <a:rPr lang="cs-CZ" sz="1800" dirty="0"/>
              <a:t>Nebát se ani symbolických úkolů (např. hodnocení dodavatelů).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Klíčové faktory úspěchu implementace</a:t>
            </a:r>
          </a:p>
        </p:txBody>
      </p:sp>
    </p:spTree>
    <p:extLst>
      <p:ext uri="{BB962C8B-B14F-4D97-AF65-F5344CB8AC3E}">
        <p14:creationId xmlns:p14="http://schemas.microsoft.com/office/powerpoint/2010/main" val="2964864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073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Vytvoření organizačních schopností a struktury pro pracovní úsilí </a:t>
            </a:r>
          </a:p>
          <a:p>
            <a:pPr lvl="0" algn="just"/>
            <a:r>
              <a:rPr lang="cs-CZ" sz="1800" dirty="0"/>
              <a:t>Přerozdělit zdroje tak, aby vyhovovaly rozpočtovým požadavkům nové strategie.</a:t>
            </a:r>
          </a:p>
          <a:p>
            <a:pPr lvl="0" algn="just"/>
            <a:r>
              <a:rPr lang="cs-CZ" sz="1800" dirty="0"/>
              <a:t>Vybudovat takové politiky a procedury, které podporují strategii.</a:t>
            </a:r>
          </a:p>
          <a:p>
            <a:pPr lvl="0" algn="just"/>
            <a:r>
              <a:rPr lang="cs-CZ" sz="18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8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800" dirty="0"/>
              <a:t>Implementovat motivační praktiky a iniciativy, které podporují úsilí o dobrou realizaci strategie a podporují angažovanost pracovníků.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Úkoly významné při implementaci</a:t>
            </a:r>
          </a:p>
        </p:txBody>
      </p:sp>
    </p:spTree>
    <p:extLst>
      <p:ext uri="{BB962C8B-B14F-4D97-AF65-F5344CB8AC3E}">
        <p14:creationId xmlns:p14="http://schemas.microsoft.com/office/powerpoint/2010/main" val="2175132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800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Komunikace</a:t>
            </a:r>
            <a:r>
              <a:rPr lang="cs-CZ" sz="2000" dirty="0"/>
              <a:t> je proces oboustranné výměny informací. Komunikace je proces dorozumívání mezi lidmi pomocí výměny informací, zpráv, hlášení, konverzací apod. Je součástí všech ostatních funkcí řízení.</a:t>
            </a:r>
          </a:p>
          <a:p>
            <a:pPr algn="just"/>
            <a:r>
              <a:rPr lang="cs-CZ" sz="2000" dirty="0"/>
              <a:t>Mezi nejznámější modely komunikace patří </a:t>
            </a:r>
            <a:r>
              <a:rPr lang="cs-CZ" sz="2000" dirty="0" err="1"/>
              <a:t>Laswellův</a:t>
            </a:r>
            <a:r>
              <a:rPr lang="cs-CZ" sz="2000" dirty="0"/>
              <a:t> komunikační model.</a:t>
            </a:r>
          </a:p>
          <a:p>
            <a:pPr algn="just"/>
            <a:endParaRPr lang="cs-CZ" sz="2000" dirty="0"/>
          </a:p>
          <a:p>
            <a:pPr marL="457200" lvl="1" indent="0" algn="just">
              <a:buNone/>
            </a:pPr>
            <a:r>
              <a:rPr lang="cs-CZ" sz="2000" dirty="0"/>
              <a:t> </a:t>
            </a:r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" t="30291" r="1973" b="15684"/>
          <a:stretch/>
        </p:blipFill>
        <p:spPr>
          <a:xfrm>
            <a:off x="1403648" y="2067694"/>
            <a:ext cx="5855301" cy="245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54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Průběh komunikace bývá ovlivněn tzv. </a:t>
            </a:r>
            <a:r>
              <a:rPr lang="cs-CZ" sz="1800" b="1" dirty="0"/>
              <a:t>komunikačními šumy </a:t>
            </a:r>
            <a:r>
              <a:rPr lang="cs-CZ" sz="1800" dirty="0"/>
              <a:t>(překlepy asistentky při přepisování rukopisu, poškození manuálu vytržením listů), kterými mohou být:</a:t>
            </a:r>
          </a:p>
          <a:p>
            <a:pPr lvl="1" algn="just"/>
            <a:r>
              <a:rPr lang="cs-CZ" sz="1800" dirty="0"/>
              <a:t>nedostatky na straně sdělovatele nebo příjemce sdělení (malá koncentrace, nechuť ke komunikaci, špatné logické souvislosti),</a:t>
            </a:r>
          </a:p>
          <a:p>
            <a:pPr lvl="1" algn="just"/>
            <a:r>
              <a:rPr lang="cs-CZ" sz="1800" dirty="0"/>
              <a:t>informací, způsobující zkreslení informací (různý význam stejných slov, nejednoznačná pozice sdělovatele a příjemce).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r>
              <a:rPr lang="cs-CZ" sz="1800" b="1" dirty="0"/>
              <a:t>Komunikační sdělení může mít formu</a:t>
            </a:r>
            <a:r>
              <a:rPr lang="cs-CZ" sz="1800" dirty="0"/>
              <a:t>: </a:t>
            </a:r>
          </a:p>
          <a:p>
            <a:pPr lvl="1" algn="just"/>
            <a:r>
              <a:rPr lang="cs-CZ" sz="1800" dirty="0"/>
              <a:t>verbální (diskuse, firemní porada, zprávy zaslané přes email, ICQ, intranet);</a:t>
            </a:r>
          </a:p>
          <a:p>
            <a:pPr lvl="1" algn="just"/>
            <a:r>
              <a:rPr lang="cs-CZ" sz="1800" dirty="0"/>
              <a:t>neverbální (mimika, gesta v průběhu diskuse, jednotné firemní odívání, firemní design, loga, výrobní značení).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Laswellův</a:t>
            </a:r>
            <a:r>
              <a:rPr lang="cs-CZ" dirty="0"/>
              <a:t> komunikační proces</a:t>
            </a:r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komunikace </a:t>
            </a:r>
            <a:r>
              <a:rPr lang="cs-CZ" sz="1800" dirty="0"/>
              <a:t>– osobní rozhovor, telefonický rozhovor, porady, konference, prezentace, konzultace.</a:t>
            </a:r>
          </a:p>
          <a:p>
            <a:pPr algn="just"/>
            <a:r>
              <a:rPr lang="cs-CZ" sz="1800" b="1" dirty="0"/>
              <a:t>Neverbální komunikace </a:t>
            </a:r>
            <a:r>
              <a:rPr lang="cs-CZ" sz="1800" dirty="0"/>
              <a:t>– posiluje verbální komunikaci, může posílit nebo zeslabit význam řečeného slova.</a:t>
            </a:r>
          </a:p>
          <a:p>
            <a:pPr algn="just"/>
            <a:r>
              <a:rPr lang="cs-CZ" sz="1800" b="1" dirty="0"/>
              <a:t>Formální (oficiální) komunikace </a:t>
            </a:r>
            <a:r>
              <a:rPr lang="cs-CZ" sz="1800" dirty="0"/>
              <a:t>– vychází z formální, oficiální organizační struktury podniku. Těmito kanály proudí informace vertikálním, horizontálním a diagonálním směrem.</a:t>
            </a:r>
          </a:p>
          <a:p>
            <a:pPr algn="just"/>
            <a:r>
              <a:rPr lang="cs-CZ" sz="1800" b="1" dirty="0"/>
              <a:t>Neformální (neoficiální) komunikace </a:t>
            </a:r>
            <a:r>
              <a:rPr lang="cs-CZ" sz="1800" dirty="0"/>
              <a:t>– je důsledkem neformální organizační struktury, nemá žádnou předem určenou strukturu. Jedná se o způsob rozšiřování informací, které nelze přenášet oficiálními kanály.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Formy komunikace</a:t>
            </a:r>
          </a:p>
        </p:txBody>
      </p:sp>
    </p:spTree>
    <p:extLst>
      <p:ext uri="{BB962C8B-B14F-4D97-AF65-F5344CB8AC3E}">
        <p14:creationId xmlns:p14="http://schemas.microsoft.com/office/powerpoint/2010/main" val="722652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2170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Pro zajištění komunikačních procesů uvnitř firmy jsou důležité především formy komunikace a komunikační kanály. Mezi </a:t>
            </a:r>
            <a:r>
              <a:rPr lang="cs-CZ" sz="2000" b="1" dirty="0"/>
              <a:t>nejrozšířenější formy komunikace</a:t>
            </a:r>
            <a:r>
              <a:rPr lang="cs-CZ" sz="2000" dirty="0"/>
              <a:t> patří: </a:t>
            </a:r>
          </a:p>
          <a:p>
            <a:pPr algn="just"/>
            <a:r>
              <a:rPr lang="cs-CZ" sz="2000" dirty="0"/>
              <a:t>ústní komunikace (rozmluva, porada, telefonát),</a:t>
            </a:r>
          </a:p>
          <a:p>
            <a:pPr algn="just"/>
            <a:r>
              <a:rPr lang="cs-CZ" sz="2000" dirty="0"/>
              <a:t>písemná komunikace (směrnice, pracovní řád, organizační schéma).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Interní komunikační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378465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Směry komunikace v podnicích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t="16863" r="2353" b="12549"/>
          <a:stretch/>
        </p:blipFill>
        <p:spPr>
          <a:xfrm>
            <a:off x="610259" y="843558"/>
            <a:ext cx="6911866" cy="37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40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Vertikální a horizontální komunikační toky ve firmách mohou být kombinovány do různých podob, nazývaných </a:t>
            </a:r>
            <a:r>
              <a:rPr lang="cs-CZ" sz="1800" b="1" dirty="0"/>
              <a:t>komunikační sítě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Komunikační sítě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5605"/>
            <a:ext cx="5955495" cy="364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0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implementace.</a:t>
            </a:r>
          </a:p>
          <a:p>
            <a:pPr algn="just"/>
            <a:r>
              <a:rPr lang="cs-CZ" sz="1800" dirty="0"/>
              <a:t>Je nutné zachovat pravidlo přiměřenosti zkoumání</a:t>
            </a:r>
          </a:p>
          <a:p>
            <a:pPr lvl="1" algn="just"/>
            <a:r>
              <a:rPr lang="cs-CZ" sz="1800" dirty="0"/>
              <a:t>Rozsah údajů</a:t>
            </a:r>
          </a:p>
          <a:p>
            <a:pPr lvl="1" algn="just"/>
            <a:r>
              <a:rPr lang="cs-CZ" sz="1800" dirty="0"/>
              <a:t>Přesnost údajů</a:t>
            </a:r>
          </a:p>
          <a:p>
            <a:pPr lvl="1" algn="just"/>
            <a:r>
              <a:rPr lang="cs-CZ" sz="1800" dirty="0"/>
              <a:t>Spolehlivost údajů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Analýza </a:t>
            </a:r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813690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1. odlišnost postojů, názorů, znalostí a zkušeností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jedinci mohou interpretovat tutéž komunikaci různým způsobem;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jedinci s výrazně odlišnými postoji, názory, znalosti a zkušenosti nejsou zárukou efektivní komunikace;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výsledkem je zkreslená komunikace.</a:t>
            </a:r>
          </a:p>
          <a:p>
            <a:pPr marL="0" indent="0" algn="just">
              <a:buNone/>
            </a:pPr>
            <a:r>
              <a:rPr lang="cs-CZ" sz="1600" i="1" dirty="0"/>
              <a:t>Příklad: Ošetřovatelky vidí problém výkonnosti nemocnice z úhlu svých postojů, názorů, znalostí a lékařského zkušeností. To může vyústit do interpretací, které se budou lišit od interpretací personálu.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2. hodnocení sdělení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příjemce vyhodnocuje sdělení dříve, než proběhne celá komunikace;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tento postup umožňuje příjemcova zkušenost s předchozí komunikací, nesouhlasem se sdělením apod. </a:t>
            </a:r>
          </a:p>
          <a:p>
            <a:pPr marL="0" indent="0" algn="just">
              <a:buNone/>
            </a:pPr>
            <a:r>
              <a:rPr lang="cs-CZ" sz="1600" i="1" dirty="0"/>
              <a:t>Příklad: Zaměstnanec může považovat hodnotící pohovor s nadřízeným za "mechanickou záležitost", protože cítí, že nadřízenému jde v této souvislosti více o splnění administrativního úkolu, než o pracovní výkon zaměstnance.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Bariéry podnikové komunikace</a:t>
            </a:r>
          </a:p>
        </p:txBody>
      </p:sp>
    </p:spTree>
    <p:extLst>
      <p:ext uri="{BB962C8B-B14F-4D97-AF65-F5344CB8AC3E}">
        <p14:creationId xmlns:p14="http://schemas.microsoft.com/office/powerpoint/2010/main" val="3593631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5486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3. selektivní vnímání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každý z nás si kreslí obraz světa svým vlastním způsobem;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příjemci informace chtějí slyšet pouze ty části, které souhlasí s jejich názorem;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informace, které jsou v rozporu s názorem, nejsou vzaty na vědomí, nebo jsou</a:t>
            </a:r>
            <a:br>
              <a:rPr lang="cs-CZ" sz="1800" dirty="0"/>
            </a:br>
            <a:r>
              <a:rPr lang="cs-CZ" sz="1800" dirty="0"/>
              <a:t>přeformulovány tak, aby potvrzovaly předem utvořené představy.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/>
              <a:t>Příklad: Do všech divizí společnosti dojde upozornění, že je nutné zvýšit produktivitu práce. Takové sdělení možná nebude mít žádoucí efekt, protože je v rozporu s realitou příjemců. Zaměstnanci je mohou ignorovat nebo jím být pobaveni v souvislosti s informacemi o tom, že produktivita v jejich podniku je nejvyšší v celém odvětví a i v ČR.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4. věrohodnost zdroje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věrohodnost zdroje souvisí s tím, jakou míru důvěry chová příjemce ke sdělovateli;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úroveň věrohodnosti přímo ovlivňuje to, jak příjemce vidí a reaguje na slova, myšlenky a činy komunikátora.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/>
              <a:t>Příklad: Odboroví předáci, kteří považují manažery za "vykořisťovatele", a manažeři,</a:t>
            </a:r>
            <a:br>
              <a:rPr lang="cs-CZ" sz="1600" i="1" dirty="0"/>
            </a:br>
            <a:r>
              <a:rPr lang="cs-CZ" sz="1600" i="1" dirty="0"/>
              <a:t>kteří považují odborové předáky za přirozené nepřátele, nebudou schopni vzájemné</a:t>
            </a:r>
            <a:br>
              <a:rPr lang="cs-CZ" sz="1600" i="1" dirty="0"/>
            </a:br>
            <a:r>
              <a:rPr lang="cs-CZ" sz="1600" i="1" dirty="0"/>
              <a:t>a upřímné komunikace.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Bariéry podnikové komunikace</a:t>
            </a:r>
          </a:p>
        </p:txBody>
      </p:sp>
    </p:spTree>
    <p:extLst>
      <p:ext uri="{BB962C8B-B14F-4D97-AF65-F5344CB8AC3E}">
        <p14:creationId xmlns:p14="http://schemas.microsoft.com/office/powerpoint/2010/main" val="906623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90639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5. sémantické problémy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komunikace je předávání informací a myšlenek prostřednictvím obvyklých a obecně</a:t>
            </a:r>
            <a:br>
              <a:rPr lang="cs-CZ" sz="1800" dirty="0"/>
            </a:br>
            <a:r>
              <a:rPr lang="cs-CZ" sz="1800" dirty="0"/>
              <a:t>známých symbolů;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můžeme pouze předat informaci ve formě slov;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tatáž slova mohou pro různé lidi znamenat zcela různé věci;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pochopení sdělení je záležitost příjemce a nikoliv slov.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/>
              <a:t>Příklad: Když vedení podniku oznámí, že pro rozvoj závodu je nezbytné zvýšit rozpočet,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/>
              <a:t>Má na mysli nezbytnost investic do nového technologického vybavení. Zaměstnanci to mohou chápat pouze jako nárůst mzdových prostředků.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Bariéry podnikové komunikace</a:t>
            </a:r>
          </a:p>
        </p:txBody>
      </p:sp>
    </p:spTree>
    <p:extLst>
      <p:ext uri="{BB962C8B-B14F-4D97-AF65-F5344CB8AC3E}">
        <p14:creationId xmlns:p14="http://schemas.microsoft.com/office/powerpoint/2010/main" val="3105128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Problémy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častou příčinou firemních problémů je nedostatek jasné, přímé a otevřené komunikace;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příkladem je sklon vyjadřovat souhlasný názor vůči nadřízeným (z obavy či domnělého taktu) nebo chválit i neuspokojivě udělanou práci podřízených;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nadměrně vstřícné jednání je téměř vždy chybou;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základním pravidlem taktu je hovořit o věcech, a nikoli o osobách.</a:t>
            </a:r>
          </a:p>
          <a:p>
            <a:pPr algn="just">
              <a:spcBef>
                <a:spcPts val="0"/>
              </a:spcBef>
            </a:pPr>
            <a:endParaRPr lang="cs-CZ" sz="1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Nejčastější důvody problematické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Neschopnost plně delegovat. Podřízení, kteří nemají dostatek pravomocí k tomu, aby</a:t>
            </a:r>
            <a:br>
              <a:rPr lang="cs-CZ" sz="1600" dirty="0"/>
            </a:br>
            <a:r>
              <a:rPr lang="cs-CZ" sz="1600" dirty="0"/>
              <a:t>problémy řešili sami, předávají je svým nadřízeným a čekají na jejich rozhodnutí.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Řízení založené na postupech než cílech. Záplava papírové i elektronické komunikace</a:t>
            </a:r>
            <a:br>
              <a:rPr lang="cs-CZ" sz="1600" dirty="0"/>
            </a:br>
            <a:r>
              <a:rPr lang="cs-CZ" sz="1600" dirty="0"/>
              <a:t>je důsledkem toho, že zaměstnanci jsou posuzováni podle toho, zda postupují podle</a:t>
            </a:r>
            <a:br>
              <a:rPr lang="cs-CZ" sz="1600" dirty="0"/>
            </a:br>
            <a:r>
              <a:rPr lang="cs-CZ" sz="1600" dirty="0"/>
              <a:t>direktiv. Výsledkem je bujení vnitřních sdělení a reportů.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Nedostatečné vytížení. K šíření interních sdělení sahají často zaměstnanci, kteří nejsou</a:t>
            </a:r>
            <a:br>
              <a:rPr lang="cs-CZ" sz="1600" dirty="0"/>
            </a:br>
            <a:r>
              <a:rPr lang="cs-CZ" sz="1600" dirty="0"/>
              <a:t>vytíženi, proto aby přesvědčili ostatní i sebe sama, že věci jsou v pohybu a že již něco</a:t>
            </a:r>
            <a:br>
              <a:rPr lang="cs-CZ" sz="1600" dirty="0"/>
            </a:br>
            <a:r>
              <a:rPr lang="cs-CZ" sz="1600" dirty="0"/>
              <a:t>důležitého vykonali.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Problémy vnitropodnikové komunikace</a:t>
            </a:r>
          </a:p>
        </p:txBody>
      </p:sp>
    </p:spTree>
    <p:extLst>
      <p:ext uri="{BB962C8B-B14F-4D97-AF65-F5344CB8AC3E}">
        <p14:creationId xmlns:p14="http://schemas.microsoft.com/office/powerpoint/2010/main" val="304402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analýz</a:t>
            </a:r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/>
              <a:t>Formulace vlastního problému</a:t>
            </a:r>
          </a:p>
          <a:p>
            <a:pPr algn="just"/>
            <a:r>
              <a:rPr lang="cs-CZ" sz="1800" dirty="0"/>
              <a:t>Stanovení požadavků na rozlišovací úroveň analýzy (aktuálnost, přesnost, spolehlivost...)</a:t>
            </a:r>
          </a:p>
          <a:p>
            <a:pPr algn="just"/>
            <a:r>
              <a:rPr lang="cs-CZ" sz="1800" dirty="0"/>
              <a:t>Vytvoření vhodného modelu pro řešení úkolu analýzy a stanovení způsobu jeho řešení</a:t>
            </a:r>
          </a:p>
          <a:p>
            <a:pPr algn="just"/>
            <a:r>
              <a:rPr lang="cs-CZ" sz="1800" dirty="0"/>
              <a:t>Realizace požadovaného rozboru, vyhodnocení výsledků a jejich ověření</a:t>
            </a:r>
          </a:p>
          <a:p>
            <a:pPr algn="just"/>
            <a:r>
              <a:rPr lang="cs-CZ" sz="1800" dirty="0"/>
              <a:t>Využití 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Základní logika provádění analýz</a:t>
            </a:r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</a:p>
          <a:p>
            <a:pPr algn="just"/>
            <a:r>
              <a:rPr lang="cs-CZ" sz="1800" dirty="0"/>
              <a:t>Volba mezi více variantami chování. Výběr určité varianty postupu.</a:t>
            </a:r>
          </a:p>
          <a:p>
            <a:pPr algn="just"/>
            <a:r>
              <a:rPr lang="cs-CZ" sz="1800" dirty="0"/>
              <a:t>Rozhodování je proces a je výsledkem myšlenkových procesů manažerů – </a:t>
            </a:r>
            <a:r>
              <a:rPr lang="cs-CZ" sz="1800" dirty="0" err="1"/>
              <a:t>rozhodovatel</a:t>
            </a:r>
            <a:r>
              <a:rPr lang="cs-CZ" sz="1800" dirty="0"/>
              <a:t> a řešitel. </a:t>
            </a:r>
          </a:p>
          <a:p>
            <a:pPr algn="just"/>
            <a:r>
              <a:rPr lang="cs-CZ" sz="1800" dirty="0"/>
              <a:t>Z toho vyplývá, že celý proces rozhodování i jeho výsledek závisí vždy do značné míry na profesním profilu a kvalifikační úrovni. Dále závisí na osobních vlastnostech a zájmech účastníků rozhodovacího procesu.</a:t>
            </a:r>
          </a:p>
          <a:p>
            <a:pPr algn="just"/>
            <a:r>
              <a:rPr lang="cs-CZ" sz="1800" dirty="0"/>
              <a:t>Rozhodování v podnikové praxi probíhá za jistoty, nejistoty nebo rizika.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Rozhodování </a:t>
            </a:r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nekonfliktní – konfliktní;</a:t>
            </a:r>
          </a:p>
          <a:p>
            <a:pPr lvl="0" algn="just"/>
            <a:r>
              <a:rPr lang="cs-CZ" sz="1800" dirty="0" err="1"/>
              <a:t>jednokriteriální</a:t>
            </a:r>
            <a:r>
              <a:rPr lang="cs-CZ" sz="1800" dirty="0"/>
              <a:t> – vícekriteriální;</a:t>
            </a:r>
          </a:p>
          <a:p>
            <a:pPr lvl="0" algn="just"/>
            <a:r>
              <a:rPr lang="cs-CZ" sz="1800" dirty="0"/>
              <a:t>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</a:t>
            </a:r>
          </a:p>
          <a:p>
            <a:pPr algn="just"/>
            <a:r>
              <a:rPr lang="cs-CZ" sz="1800" dirty="0"/>
              <a:t>za jistoty – nejistoty – rizika </a:t>
            </a:r>
          </a:p>
          <a:p>
            <a:pPr algn="just"/>
            <a:r>
              <a:rPr lang="cs-CZ" sz="1800" dirty="0"/>
              <a:t>individuální – kolektivní </a:t>
            </a:r>
          </a:p>
          <a:p>
            <a:pPr algn="just"/>
            <a:r>
              <a:rPr lang="cs-CZ" sz="1800" dirty="0"/>
              <a:t>strategické – taktické – operativní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Rozhodovací situace</a:t>
            </a:r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/>
              <a:t>Fáze rozhodovacího procesu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Identifikace a specifikace problému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Stanovení možností řešení (alternativ)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Zhodnocení možných alternativ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Výběr vhodné alternativy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Realizace rozhodnutí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Kontrola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Rozhodovací proces</a:t>
            </a:r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247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Empirické metod</a:t>
            </a:r>
            <a:r>
              <a:rPr lang="cs-CZ" sz="1800" dirty="0"/>
              <a:t>y</a:t>
            </a:r>
          </a:p>
          <a:p>
            <a:pPr lvl="1"/>
            <a:r>
              <a:rPr lang="cs-CZ" sz="1800" dirty="0"/>
              <a:t>Empiricko-intuitivní a empiricko-analytické</a:t>
            </a:r>
          </a:p>
          <a:p>
            <a:pPr lvl="1"/>
            <a:r>
              <a:rPr lang="cs-CZ" sz="1800" dirty="0"/>
              <a:t>Expertní metody – Brainstorming, Delfská metoda, metoda scénářů, metoda her, myšlenkové mapy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b="1" dirty="0"/>
              <a:t>Matematicko-statistické metody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b="1" dirty="0"/>
              <a:t>Heuristické metody</a:t>
            </a:r>
          </a:p>
          <a:p>
            <a:pPr lvl="1"/>
            <a:r>
              <a:rPr lang="cs-CZ" sz="1800" dirty="0"/>
              <a:t>Rozhodovací analýza</a:t>
            </a:r>
          </a:p>
          <a:p>
            <a:pPr lvl="1"/>
            <a:r>
              <a:rPr lang="cs-CZ" sz="1800" dirty="0"/>
              <a:t>Rozhodovací stromy</a:t>
            </a:r>
          </a:p>
          <a:p>
            <a:pPr lvl="1"/>
            <a:r>
              <a:rPr lang="cs-CZ" sz="1800" dirty="0"/>
              <a:t>Rozhodovací tabulky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Metody a techniky rozhodování</a:t>
            </a:r>
          </a:p>
        </p:txBody>
      </p:sp>
    </p:spTree>
    <p:extLst>
      <p:ext uri="{BB962C8B-B14F-4D97-AF65-F5344CB8AC3E}">
        <p14:creationId xmlns:p14="http://schemas.microsoft.com/office/powerpoint/2010/main" val="30555405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2135</Words>
  <Application>Microsoft Office PowerPoint</Application>
  <PresentationFormat>Předvádění na obrazovce (16:9)</PresentationFormat>
  <Paragraphs>260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</vt:lpstr>
      <vt:lpstr>Typologie analýz</vt:lpstr>
      <vt:lpstr>Základní logika provádění analýz</vt:lpstr>
      <vt:lpstr>Rozhodování </vt:lpstr>
      <vt:lpstr>Rozhodovací situace</vt:lpstr>
      <vt:lpstr>Rozhodovací proces</vt:lpstr>
      <vt:lpstr>Metody a techniky rozhodování</vt:lpstr>
      <vt:lpstr>Příklad rozhodovacího stromu</vt:lpstr>
      <vt:lpstr>Příklad rozhodovací tabulky</vt:lpstr>
      <vt:lpstr>Myšlenkové mapy</vt:lpstr>
      <vt:lpstr>Příklad myšlenkové mapy</vt:lpstr>
      <vt:lpstr>Implementace</vt:lpstr>
      <vt:lpstr>Plán implementace strategie</vt:lpstr>
      <vt:lpstr>Důvody náročnosti implementace strategie </vt:lpstr>
      <vt:lpstr>Východiska a faktory ovlivňující implementaci strategii</vt:lpstr>
      <vt:lpstr>Model řízení změny – implementace </vt:lpstr>
      <vt:lpstr>Postoj zaměstnanců ke změnám při implementaci</vt:lpstr>
      <vt:lpstr>Překonání odporu ke změnám dle Kottera</vt:lpstr>
      <vt:lpstr>Přístupy k implementaci </vt:lpstr>
      <vt:lpstr>Klíčové faktory úspěchu implementace</vt:lpstr>
      <vt:lpstr>Úkoly významné při implementaci</vt:lpstr>
      <vt:lpstr>Komunikace</vt:lpstr>
      <vt:lpstr>Laswellův komunikační proces</vt:lpstr>
      <vt:lpstr>Formy komunikace</vt:lpstr>
      <vt:lpstr>Interní komunikační systémy</vt:lpstr>
      <vt:lpstr>Směry komunikace v podnicích</vt:lpstr>
      <vt:lpstr>Komunikační sítě</vt:lpstr>
      <vt:lpstr>Bariéry podnikové komunikace</vt:lpstr>
      <vt:lpstr>Bariéry podnikové komunikace</vt:lpstr>
      <vt:lpstr>Bariéry podnikové komunikace</vt:lpstr>
      <vt:lpstr>Problémy vnitropodnikové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350</cp:revision>
  <dcterms:created xsi:type="dcterms:W3CDTF">2016-07-06T15:42:34Z</dcterms:created>
  <dcterms:modified xsi:type="dcterms:W3CDTF">2025-04-14T11:33:32Z</dcterms:modified>
</cp:coreProperties>
</file>