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62" r:id="rId5"/>
    <p:sldId id="264" r:id="rId6"/>
    <p:sldId id="267" r:id="rId7"/>
    <p:sldId id="268" r:id="rId8"/>
    <p:sldId id="271" r:id="rId9"/>
    <p:sldId id="269" r:id="rId10"/>
    <p:sldId id="270" r:id="rId11"/>
    <p:sldId id="265" r:id="rId12"/>
    <p:sldId id="263" r:id="rId13"/>
    <p:sldId id="26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 snapToGrid="0">
      <p:cViewPr varScale="1">
        <p:scale>
          <a:sx n="160" d="100"/>
          <a:sy n="160" d="100"/>
        </p:scale>
        <p:origin x="344" y="176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Sociální média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Daniel Kvíčala, Ph.D.</a:t>
            </a:r>
            <a:endParaRPr lang="cs-CZ" altLang="cs-CZ" sz="1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Úvodní seminář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Lidská tvář, snímek obrazovky, plakát&#10;&#10;Obsah vygenerovaný umělou inteligencí může být nesprávný.">
            <a:extLst>
              <a:ext uri="{FF2B5EF4-FFF2-40B4-BE49-F238E27FC236}">
                <a16:creationId xmlns:a16="http://schemas.microsoft.com/office/drawing/2014/main" id="{ECC5FD57-2EB4-CF64-AC2B-A002BF3BA5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7"/>
          <a:stretch/>
        </p:blipFill>
        <p:spPr>
          <a:xfrm>
            <a:off x="1048925" y="-106594"/>
            <a:ext cx="7046150" cy="525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 bude probíhat výuka?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6120680" cy="2858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b="1" dirty="0">
                <a:latin typeface="+mj-lt"/>
              </a:rPr>
              <a:t>Interaktivní forma – diskuse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Případové studie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Praktická cvičení + tipy k bakalářkám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Umělá inteligence jako rádce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Telefony a počítače jen při práci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Dřívější odchody po domluvě</a:t>
            </a:r>
          </a:p>
          <a:p>
            <a:pPr>
              <a:buFontTx/>
              <a:buChar char="-"/>
            </a:pPr>
            <a:r>
              <a:rPr lang="cs-CZ" altLang="cs-CZ" sz="2400" b="1" dirty="0">
                <a:latin typeface="+mj-lt"/>
                <a:cs typeface="Times New Roman" panose="02020603050405020304" pitchFamily="18" charset="0"/>
              </a:rPr>
              <a:t>Jídlo o přestávce</a:t>
            </a:r>
            <a:endParaRPr lang="cs-CZ" altLang="cs-CZ" sz="24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83689-B4F1-3C9D-FA69-589439195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DC0E03F9-2766-DD0F-DFDB-D49E940D8EF6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B7A987C9-F0F6-438A-1AED-4F45D12C3692}"/>
              </a:ext>
            </a:extLst>
          </p:cNvPr>
          <p:cNvSpPr txBox="1">
            <a:spLocks/>
          </p:cNvSpPr>
          <p:nvPr/>
        </p:nvSpPr>
        <p:spPr>
          <a:xfrm>
            <a:off x="2106903" y="1922916"/>
            <a:ext cx="5362241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cap="all" dirty="0">
                <a:solidFill>
                  <a:srgbClr val="307871"/>
                </a:solidFill>
              </a:rPr>
              <a:t>Jaké </a:t>
            </a:r>
            <a:r>
              <a:rPr lang="cs-CZ" sz="4000" b="1" cap="all" dirty="0" err="1">
                <a:solidFill>
                  <a:srgbClr val="307871"/>
                </a:solidFill>
              </a:rPr>
              <a:t>some</a:t>
            </a:r>
            <a:r>
              <a:rPr lang="cs-CZ" sz="4000" b="1" cap="all" dirty="0">
                <a:solidFill>
                  <a:srgbClr val="307871"/>
                </a:solidFill>
              </a:rPr>
              <a:t> používáte?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1B0DEE55-338B-3F74-5A99-F3FC284B97D5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2E21523A-59AB-C851-34C2-C2FA5CC631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D3F4C879-31EC-EDFD-5B8E-B2D0608EB1D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755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B9567-52B0-2128-0C14-82C6E0A18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37A2442E-95DC-AA22-4D19-DB549D67D917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5187926-E23D-5858-C11A-502EE481BBEB}"/>
              </a:ext>
            </a:extLst>
          </p:cNvPr>
          <p:cNvSpPr txBox="1">
            <a:spLocks/>
          </p:cNvSpPr>
          <p:nvPr/>
        </p:nvSpPr>
        <p:spPr>
          <a:xfrm>
            <a:off x="390417" y="2097576"/>
            <a:ext cx="9390580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cap="all" dirty="0">
                <a:solidFill>
                  <a:srgbClr val="307871"/>
                </a:solidFill>
              </a:rPr>
              <a:t>Kolik času trávíte na </a:t>
            </a:r>
            <a:r>
              <a:rPr lang="cs-CZ" sz="4000" b="1" cap="all" dirty="0" err="1">
                <a:solidFill>
                  <a:srgbClr val="307871"/>
                </a:solidFill>
              </a:rPr>
              <a:t>some</a:t>
            </a:r>
            <a:r>
              <a:rPr lang="cs-CZ" sz="4000" b="1" cap="all" dirty="0">
                <a:solidFill>
                  <a:srgbClr val="307871"/>
                </a:solidFill>
              </a:rPr>
              <a:t> denně?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2640712B-AECE-1FE2-A0E2-CA2C99C5CB6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7023A278-948E-0B42-CFF6-6A1D1AEECA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E89167A-8AB3-AB81-FA87-5F16919130B4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814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C46B-7D4D-987D-F726-243BD9824D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907C004E-6656-BA0D-DF85-CC8EC42F510D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8ADC05A8-5C1D-E052-E226-6F7D6B493D75}"/>
              </a:ext>
            </a:extLst>
          </p:cNvPr>
          <p:cNvSpPr txBox="1">
            <a:spLocks/>
          </p:cNvSpPr>
          <p:nvPr/>
        </p:nvSpPr>
        <p:spPr>
          <a:xfrm>
            <a:off x="611560" y="2138673"/>
            <a:ext cx="9390580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600" b="1" cap="all" dirty="0">
                <a:solidFill>
                  <a:srgbClr val="307871"/>
                </a:solidFill>
              </a:rPr>
              <a:t>Jakou roli mají </a:t>
            </a:r>
            <a:r>
              <a:rPr lang="cs-CZ" sz="3600" b="1" cap="all" dirty="0" err="1">
                <a:solidFill>
                  <a:srgbClr val="307871"/>
                </a:solidFill>
              </a:rPr>
              <a:t>some</a:t>
            </a:r>
            <a:r>
              <a:rPr lang="cs-CZ" sz="3600" b="1" cap="all" dirty="0">
                <a:solidFill>
                  <a:srgbClr val="307871"/>
                </a:solidFill>
              </a:rPr>
              <a:t> v marketingu?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82DA097-AD25-4366-2CB2-EEDE7FE028C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7E2DB074-601C-894D-B9C4-B04ECB1155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EB615E9-029E-7F41-300B-0D537ABAD88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F0AA3-30B6-8D92-A369-2CB1FA0F2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5A509DE7-2784-3455-8E3E-AE2CEF3523D6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CC8FA2F3-8C64-9051-8B80-73CDD47706B6}"/>
              </a:ext>
            </a:extLst>
          </p:cNvPr>
          <p:cNvSpPr txBox="1">
            <a:spLocks/>
          </p:cNvSpPr>
          <p:nvPr/>
        </p:nvSpPr>
        <p:spPr>
          <a:xfrm>
            <a:off x="611560" y="1922916"/>
            <a:ext cx="8285859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Jaké jsou výhody / nevýhody pro firmy?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B88F8D2F-8CEA-DD87-E23C-24A22A3227B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7B49313F-4E38-BC53-42F5-2667DD124B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89B2A1C5-9C6C-2960-1905-1CDA60395B73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564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4D81F-BDBE-256F-4E0A-F0AEA140A1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5565B9B-9DFB-3CF2-1747-8FCF26C8C67C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56A0D06-31A2-87D9-7781-514305194FD0}"/>
              </a:ext>
            </a:extLst>
          </p:cNvPr>
          <p:cNvSpPr txBox="1">
            <a:spLocks/>
          </p:cNvSpPr>
          <p:nvPr/>
        </p:nvSpPr>
        <p:spPr>
          <a:xfrm>
            <a:off x="611560" y="1922916"/>
            <a:ext cx="8285859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Jaké jsou výhody / nevýhody pro lidi?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823D4B5B-5916-1299-01C2-BE9E927F1E6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F220E774-28DB-85B4-B707-0BED4C5833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F5C716FE-E3D7-63A2-2E1F-D3D44DA37C3B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9963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60" y="1347614"/>
            <a:ext cx="4176464" cy="2706317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1500451" y="1944107"/>
            <a:ext cx="6143095" cy="183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cap="all" dirty="0">
                <a:solidFill>
                  <a:srgbClr val="307871"/>
                </a:solidFill>
              </a:rPr>
              <a:t>Jak </a:t>
            </a:r>
            <a:r>
              <a:rPr lang="cs-CZ" sz="4000" b="1" cap="all" dirty="0" err="1">
                <a:solidFill>
                  <a:srgbClr val="307871"/>
                </a:solidFill>
              </a:rPr>
              <a:t>some</a:t>
            </a:r>
            <a:r>
              <a:rPr lang="cs-CZ" sz="4000" b="1" cap="all" dirty="0">
                <a:solidFill>
                  <a:srgbClr val="307871"/>
                </a:solidFill>
              </a:rPr>
              <a:t> ovlivňují svět?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3791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486"/>
            <a:ext cx="9144000" cy="5143500"/>
          </a:xfrm>
          <a:prstGeom prst="rect">
            <a:avLst/>
          </a:prstGeom>
        </p:spPr>
      </p:pic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6"/>
            <a:ext cx="4998130" cy="280117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b="1" dirty="0"/>
              <a:t>Seminární práce 50 bodů</a:t>
            </a:r>
          </a:p>
          <a:p>
            <a:pPr>
              <a:buFontTx/>
              <a:buChar char="-"/>
            </a:pPr>
            <a:r>
              <a:rPr lang="cs-CZ" sz="2400" b="1" dirty="0"/>
              <a:t>Zkouška 50 bodů </a:t>
            </a:r>
          </a:p>
          <a:p>
            <a:pPr>
              <a:buFontTx/>
              <a:buChar char="-"/>
            </a:pPr>
            <a:r>
              <a:rPr lang="cs-CZ" sz="2400" b="1" dirty="0"/>
              <a:t>Úspěšný zápočet = 70 bodů</a:t>
            </a:r>
          </a:p>
          <a:p>
            <a:pPr>
              <a:buFontTx/>
              <a:buChar char="-"/>
            </a:pPr>
            <a:r>
              <a:rPr lang="cs-CZ" sz="2400" b="1"/>
              <a:t>Docházka 60 %</a:t>
            </a: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Podmínky absolvování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128</Words>
  <Application>Microsoft Macintosh PowerPoint</Application>
  <PresentationFormat>Předvádění na obrazovce (16:9)</PresentationFormat>
  <Paragraphs>31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Daniel Kvíčala</cp:lastModifiedBy>
  <cp:revision>68</cp:revision>
  <dcterms:created xsi:type="dcterms:W3CDTF">2016-07-06T15:42:34Z</dcterms:created>
  <dcterms:modified xsi:type="dcterms:W3CDTF">2025-02-17T13:24:13Z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