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4"/>
  </p:handoutMasterIdLst>
  <p:sldIdLst>
    <p:sldId id="262" r:id="rId5"/>
    <p:sldId id="272" r:id="rId6"/>
    <p:sldId id="280" r:id="rId7"/>
    <p:sldId id="281" r:id="rId8"/>
    <p:sldId id="284" r:id="rId9"/>
    <p:sldId id="282" r:id="rId10"/>
    <p:sldId id="285" r:id="rId11"/>
    <p:sldId id="286" r:id="rId12"/>
    <p:sldId id="266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58"/>
  </p:normalViewPr>
  <p:slideViewPr>
    <p:cSldViewPr snapToGrid="0">
      <p:cViewPr varScale="1">
        <p:scale>
          <a:sx n="160" d="100"/>
          <a:sy n="160" d="100"/>
        </p:scale>
        <p:origin x="344" y="176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17.03.2025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17.03.2025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163148" y="0"/>
            <a:ext cx="9307148" cy="5143500"/>
            <a:chOff x="-163148" y="0"/>
            <a:chExt cx="9307148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163148" y="4515966"/>
              <a:ext cx="2480595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705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12241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Sociální média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Ing. Daniel Kvíčala, Ph.D.</a:t>
            </a:r>
            <a:endParaRPr lang="cs-CZ" altLang="cs-CZ" sz="10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30089" y="3219822"/>
            <a:ext cx="367240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4. seminář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64B691-BC5E-B747-5DAC-9BF8C619DD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667B1B4F-F0FA-3B48-95BE-DA9C58640B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486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4921B2AB-CE17-549E-F9C6-ACE95D7C72E5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Týmový projekt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7C27F10-1232-A7BE-9CCB-8928F20E1D02}"/>
              </a:ext>
            </a:extLst>
          </p:cNvPr>
          <p:cNvSpPr txBox="1">
            <a:spLocks/>
          </p:cNvSpPr>
          <p:nvPr/>
        </p:nvSpPr>
        <p:spPr>
          <a:xfrm>
            <a:off x="611560" y="1347613"/>
            <a:ext cx="6120680" cy="3354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cs-CZ" altLang="cs-CZ" sz="2400" dirty="0">
                <a:latin typeface="+mj-lt"/>
                <a:cs typeface="Times New Roman" panose="02020603050405020304" pitchFamily="18" charset="0"/>
              </a:rPr>
              <a:t>Až 5 lidí v týmu – </a:t>
            </a:r>
            <a:r>
              <a:rPr lang="cs-CZ" altLang="cs-CZ" sz="2400" b="1" dirty="0">
                <a:latin typeface="+mj-lt"/>
                <a:cs typeface="Times New Roman" panose="02020603050405020304" pitchFamily="18" charset="0"/>
              </a:rPr>
              <a:t>Každý má svou roli</a:t>
            </a:r>
          </a:p>
          <a:p>
            <a:pPr>
              <a:buFontTx/>
              <a:buChar char="-"/>
            </a:pPr>
            <a:r>
              <a:rPr lang="cs-CZ" altLang="cs-CZ" sz="2400" dirty="0">
                <a:latin typeface="+mj-lt"/>
                <a:cs typeface="Times New Roman" panose="02020603050405020304" pitchFamily="18" charset="0"/>
              </a:rPr>
              <a:t>Firma</a:t>
            </a:r>
          </a:p>
          <a:p>
            <a:pPr>
              <a:buFontTx/>
              <a:buChar char="-"/>
            </a:pPr>
            <a:r>
              <a:rPr lang="cs-CZ" altLang="cs-CZ" sz="2400" dirty="0">
                <a:latin typeface="+mj-lt"/>
                <a:cs typeface="Times New Roman" panose="02020603050405020304" pitchFamily="18" charset="0"/>
              </a:rPr>
              <a:t>Konkurence</a:t>
            </a:r>
          </a:p>
          <a:p>
            <a:pPr>
              <a:buFontTx/>
              <a:buChar char="-"/>
            </a:pPr>
            <a:r>
              <a:rPr lang="cs-CZ" altLang="cs-CZ" sz="2400" dirty="0">
                <a:latin typeface="+mj-lt"/>
                <a:cs typeface="Times New Roman" panose="02020603050405020304" pitchFamily="18" charset="0"/>
              </a:rPr>
              <a:t>STP </a:t>
            </a:r>
          </a:p>
          <a:p>
            <a:pPr>
              <a:buFontTx/>
              <a:buChar char="-"/>
            </a:pPr>
            <a:r>
              <a:rPr lang="cs-CZ" altLang="cs-CZ" sz="2400" dirty="0">
                <a:latin typeface="+mj-lt"/>
                <a:cs typeface="Times New Roman" panose="02020603050405020304" pitchFamily="18" charset="0"/>
              </a:rPr>
              <a:t>Komunikace</a:t>
            </a:r>
          </a:p>
          <a:p>
            <a:pPr>
              <a:buFontTx/>
              <a:buChar char="-"/>
            </a:pPr>
            <a:r>
              <a:rPr lang="cs-CZ" altLang="cs-CZ" sz="2400" dirty="0" err="1">
                <a:latin typeface="+mj-lt"/>
                <a:cs typeface="Times New Roman" panose="02020603050405020304" pitchFamily="18" charset="0"/>
              </a:rPr>
              <a:t>Influenceři</a:t>
            </a:r>
            <a:endParaRPr lang="cs-CZ" altLang="cs-CZ" sz="2400" dirty="0">
              <a:latin typeface="+mj-lt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altLang="cs-CZ" sz="2400" dirty="0" err="1">
                <a:latin typeface="+mj-lt"/>
                <a:cs typeface="Times New Roman" panose="02020603050405020304" pitchFamily="18" charset="0"/>
              </a:rPr>
              <a:t>Community</a:t>
            </a:r>
            <a:r>
              <a:rPr lang="cs-CZ" altLang="cs-CZ" sz="2400" dirty="0">
                <a:latin typeface="+mj-lt"/>
                <a:cs typeface="Times New Roman" panose="02020603050405020304" pitchFamily="18" charset="0"/>
              </a:rPr>
              <a:t> management</a:t>
            </a:r>
          </a:p>
          <a:p>
            <a:pPr>
              <a:buFontTx/>
              <a:buChar char="-"/>
            </a:pPr>
            <a:endParaRPr lang="cs-CZ" altLang="cs-CZ" sz="2400" dirty="0">
              <a:latin typeface="+mj-lt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altLang="cs-CZ" sz="2400" dirty="0">
              <a:latin typeface="+mj-lt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altLang="cs-CZ" sz="2400" dirty="0">
              <a:latin typeface="+mj-lt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altLang="cs-CZ" sz="2400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A03B48E6-1DF2-5A23-5A6E-DF114CDF7A75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16A8EBD0-FC2C-755D-F580-A465BFECD467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FD10DDD5-F17A-3199-9FF9-6196B4ADC4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66D1F8F1-E29F-85D9-4F42-69061BED821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0547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0F2F1C-3FF3-CA0A-91D1-0109DD6361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9EAF57F0-D164-7FB5-0A25-7D16C44DC2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486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D3167316-1E7C-FCBD-CF19-B59051EE373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Týmový projekt - </a:t>
            </a:r>
            <a:r>
              <a:rPr lang="cs-CZ" sz="3200" b="1" cap="all" dirty="0" err="1">
                <a:solidFill>
                  <a:srgbClr val="307871"/>
                </a:solidFill>
              </a:rPr>
              <a:t>progress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D8D63EA2-F071-F521-8F30-177D228C8C56}"/>
              </a:ext>
            </a:extLst>
          </p:cNvPr>
          <p:cNvSpPr txBox="1">
            <a:spLocks/>
          </p:cNvSpPr>
          <p:nvPr/>
        </p:nvSpPr>
        <p:spPr>
          <a:xfrm>
            <a:off x="611560" y="1347613"/>
            <a:ext cx="6120680" cy="3354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cs-CZ" altLang="cs-CZ" sz="2400" dirty="0">
                <a:latin typeface="+mj-lt"/>
                <a:cs typeface="Times New Roman" panose="02020603050405020304" pitchFamily="18" charset="0"/>
              </a:rPr>
              <a:t>Každý má tým má firmu</a:t>
            </a:r>
          </a:p>
          <a:p>
            <a:pPr>
              <a:buFontTx/>
              <a:buChar char="-"/>
            </a:pPr>
            <a:r>
              <a:rPr lang="cs-CZ" altLang="cs-CZ" sz="2400" dirty="0">
                <a:latin typeface="+mj-lt"/>
                <a:cs typeface="Times New Roman" panose="02020603050405020304" pitchFamily="18" charset="0"/>
              </a:rPr>
              <a:t>Každý tým ví, co zajímá jeho zákazníky</a:t>
            </a:r>
          </a:p>
          <a:p>
            <a:pPr>
              <a:buFontTx/>
              <a:buChar char="-"/>
            </a:pPr>
            <a:endParaRPr lang="cs-CZ" altLang="cs-CZ" sz="2400" dirty="0">
              <a:latin typeface="+mj-lt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altLang="cs-CZ" sz="2400" dirty="0">
              <a:latin typeface="+mj-lt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altLang="cs-CZ" sz="2400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DEF3D805-D721-D2CE-5A7B-ADAA9501EC0F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B943096B-9F6C-D202-2802-627F048EC83D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44092238-FB3D-58D4-E354-E0DE0071597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8580F0B-BABF-901A-B3B4-61C304967E5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9562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7DE439-6F0B-B1ED-B6CD-B33187DBDF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2EFEC086-A0CD-8419-38DB-8893901B67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486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08F02D8B-13D1-F066-9A64-DF00E3A5750E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Segmentace zákazníků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4AD64ACA-4F89-E594-6B74-4EA0A7EED15D}"/>
              </a:ext>
            </a:extLst>
          </p:cNvPr>
          <p:cNvSpPr txBox="1">
            <a:spLocks/>
          </p:cNvSpPr>
          <p:nvPr/>
        </p:nvSpPr>
        <p:spPr>
          <a:xfrm>
            <a:off x="611560" y="1347613"/>
            <a:ext cx="6120680" cy="3354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cs-CZ" altLang="cs-CZ" sz="2400" dirty="0">
                <a:latin typeface="+mj-lt"/>
                <a:cs typeface="Times New Roman" panose="02020603050405020304" pitchFamily="18" charset="0"/>
              </a:rPr>
              <a:t>Skupiny, které se navzájem liší a mohou být potenciální zákazníci</a:t>
            </a:r>
          </a:p>
          <a:p>
            <a:pPr>
              <a:buFontTx/>
              <a:buChar char="-"/>
            </a:pPr>
            <a:r>
              <a:rPr lang="cs-CZ" altLang="cs-CZ" sz="2400" dirty="0">
                <a:latin typeface="+mj-lt"/>
                <a:cs typeface="Times New Roman" panose="02020603050405020304" pitchFamily="18" charset="0"/>
              </a:rPr>
              <a:t>Lidé, kteří mají potřebu spojenou s vaším produktem</a:t>
            </a:r>
          </a:p>
          <a:p>
            <a:pPr>
              <a:buFontTx/>
              <a:buChar char="-"/>
            </a:pPr>
            <a:r>
              <a:rPr lang="cs-CZ" altLang="cs-CZ" sz="2400" dirty="0">
                <a:latin typeface="+mj-lt"/>
                <a:cs typeface="Times New Roman" panose="02020603050405020304" pitchFamily="18" charset="0"/>
              </a:rPr>
              <a:t>Segmentační kritéria:</a:t>
            </a:r>
          </a:p>
          <a:p>
            <a:pPr lvl="1">
              <a:buFontTx/>
              <a:buChar char="-"/>
            </a:pPr>
            <a:r>
              <a:rPr lang="cs-CZ" altLang="cs-CZ" sz="2000" dirty="0">
                <a:latin typeface="+mj-lt"/>
                <a:cs typeface="Times New Roman" panose="02020603050405020304" pitchFamily="18" charset="0"/>
              </a:rPr>
              <a:t>Demografická (věk, vzdělání, příjem)</a:t>
            </a:r>
          </a:p>
          <a:p>
            <a:pPr lvl="1">
              <a:buFontTx/>
              <a:buChar char="-"/>
            </a:pPr>
            <a:r>
              <a:rPr lang="cs-CZ" altLang="cs-CZ" sz="2000" dirty="0" err="1">
                <a:latin typeface="+mj-lt"/>
                <a:cs typeface="Times New Roman" panose="02020603050405020304" pitchFamily="18" charset="0"/>
              </a:rPr>
              <a:t>Psychografická</a:t>
            </a:r>
            <a:r>
              <a:rPr lang="cs-CZ" altLang="cs-CZ" sz="2000" dirty="0">
                <a:latin typeface="+mj-lt"/>
                <a:cs typeface="Times New Roman" panose="02020603050405020304" pitchFamily="18" charset="0"/>
              </a:rPr>
              <a:t> (životní styl, zájmy, hodnoty)</a:t>
            </a:r>
          </a:p>
          <a:p>
            <a:pPr lvl="1">
              <a:buFontTx/>
              <a:buChar char="-"/>
            </a:pPr>
            <a:r>
              <a:rPr lang="cs-CZ" altLang="cs-CZ" sz="2000" dirty="0">
                <a:latin typeface="+mj-lt"/>
                <a:cs typeface="Times New Roman" panose="02020603050405020304" pitchFamily="18" charset="0"/>
              </a:rPr>
              <a:t>Behaviorální (často nakupují, reagují na slevy)</a:t>
            </a:r>
          </a:p>
          <a:p>
            <a:pPr lvl="1">
              <a:buFontTx/>
              <a:buChar char="-"/>
            </a:pPr>
            <a:endParaRPr lang="cs-CZ" altLang="cs-CZ" sz="20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dirty="0">
              <a:latin typeface="+mj-lt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altLang="cs-CZ" sz="2400" dirty="0">
              <a:latin typeface="+mj-lt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altLang="cs-CZ" sz="2400" dirty="0">
              <a:latin typeface="+mj-lt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altLang="cs-CZ" sz="2400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1652C5E8-3BF2-F026-CC0E-4455AAC498BE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3E6363A8-47F0-339A-64E7-3A42D0EFCFD7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E31661EB-056B-CE08-7F60-F6E2FA1CFDE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81E44DC4-5528-6C07-DC0B-638F0139A60E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978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65BC31-6177-3ED9-3608-DD1CB0972B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7064FE02-C5C0-7E16-2C54-3E97AD6778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486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774196E7-69F6-4579-DF74-472F4DB5519D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Segmentace zákazníků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5D7C384B-C09A-484F-0831-E1E6563A8474}"/>
              </a:ext>
            </a:extLst>
          </p:cNvPr>
          <p:cNvSpPr txBox="1">
            <a:spLocks/>
          </p:cNvSpPr>
          <p:nvPr/>
        </p:nvSpPr>
        <p:spPr>
          <a:xfrm>
            <a:off x="611560" y="1347613"/>
            <a:ext cx="6120680" cy="3354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cs-CZ" altLang="cs-CZ" sz="2400" dirty="0">
                <a:latin typeface="+mj-lt"/>
                <a:cs typeface="Times New Roman" panose="02020603050405020304" pitchFamily="18" charset="0"/>
              </a:rPr>
              <a:t>Skupiny, které se navzájem liší a mohou být potenciální zákazníci</a:t>
            </a:r>
          </a:p>
          <a:p>
            <a:pPr>
              <a:buFontTx/>
              <a:buChar char="-"/>
            </a:pPr>
            <a:r>
              <a:rPr lang="cs-CZ" altLang="cs-CZ" sz="2400" dirty="0">
                <a:latin typeface="+mj-lt"/>
                <a:cs typeface="Times New Roman" panose="02020603050405020304" pitchFamily="18" charset="0"/>
              </a:rPr>
              <a:t>Lidé, kteří mají potřebu spojenou s vaším produktem</a:t>
            </a:r>
          </a:p>
          <a:p>
            <a:pPr>
              <a:buFontTx/>
              <a:buChar char="-"/>
            </a:pPr>
            <a:r>
              <a:rPr lang="cs-CZ" altLang="cs-CZ" sz="2400" dirty="0">
                <a:latin typeface="+mj-lt"/>
                <a:cs typeface="Times New Roman" panose="02020603050405020304" pitchFamily="18" charset="0"/>
              </a:rPr>
              <a:t>Segmentační kritéria:</a:t>
            </a:r>
          </a:p>
          <a:p>
            <a:pPr lvl="1">
              <a:buFontTx/>
              <a:buChar char="-"/>
            </a:pPr>
            <a:r>
              <a:rPr lang="cs-CZ" altLang="cs-CZ" sz="2000" dirty="0">
                <a:latin typeface="+mj-lt"/>
                <a:cs typeface="Times New Roman" panose="02020603050405020304" pitchFamily="18" charset="0"/>
              </a:rPr>
              <a:t>Demografická (věk, vzdělání, příjem)</a:t>
            </a:r>
          </a:p>
          <a:p>
            <a:pPr lvl="1">
              <a:buFontTx/>
              <a:buChar char="-"/>
            </a:pPr>
            <a:r>
              <a:rPr lang="cs-CZ" altLang="cs-CZ" sz="2000" b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Psychografická</a:t>
            </a:r>
            <a:r>
              <a:rPr lang="cs-CZ" altLang="cs-CZ" sz="20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(životní styl, zájmy, hodnoty)</a:t>
            </a:r>
          </a:p>
          <a:p>
            <a:pPr lvl="1">
              <a:buFontTx/>
              <a:buChar char="-"/>
            </a:pPr>
            <a:r>
              <a:rPr lang="cs-CZ" altLang="cs-CZ" sz="2000" dirty="0">
                <a:latin typeface="+mj-lt"/>
                <a:cs typeface="Times New Roman" panose="02020603050405020304" pitchFamily="18" charset="0"/>
              </a:rPr>
              <a:t>Behaviorální (často nakupují, reagují na slevy)</a:t>
            </a:r>
          </a:p>
          <a:p>
            <a:pPr lvl="1">
              <a:buFontTx/>
              <a:buChar char="-"/>
            </a:pPr>
            <a:endParaRPr lang="cs-CZ" altLang="cs-CZ" sz="20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dirty="0">
              <a:latin typeface="+mj-lt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altLang="cs-CZ" sz="2400" dirty="0">
              <a:latin typeface="+mj-lt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altLang="cs-CZ" sz="2400" dirty="0">
              <a:latin typeface="+mj-lt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altLang="cs-CZ" sz="2400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2A1FF099-F084-16CD-7393-570037DE3406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F41F554-A402-31B7-C9CD-046021E39263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BFCF9799-0B38-9A41-F419-5995DB449C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3D444827-7348-5266-689C-59CDDC3D0675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6673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F47767-0E10-3A2C-5D75-B69A10CC65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6D0F339B-9EE0-E4D7-114D-29B73D06D8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486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1B3B7DAD-EE55-6D8F-BE06-420AC8AE4AC2}"/>
              </a:ext>
            </a:extLst>
          </p:cNvPr>
          <p:cNvSpPr txBox="1">
            <a:spLocks/>
          </p:cNvSpPr>
          <p:nvPr/>
        </p:nvSpPr>
        <p:spPr>
          <a:xfrm>
            <a:off x="675860" y="1768785"/>
            <a:ext cx="7792278" cy="135970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cap="all" dirty="0">
                <a:solidFill>
                  <a:srgbClr val="307871"/>
                </a:solidFill>
              </a:rPr>
              <a:t>Vytvořte 3 segmenty – </a:t>
            </a:r>
            <a:r>
              <a:rPr lang="cs-CZ" sz="3200" b="1" cap="all" dirty="0" err="1">
                <a:solidFill>
                  <a:srgbClr val="307871"/>
                </a:solidFill>
              </a:rPr>
              <a:t>psychografické</a:t>
            </a:r>
            <a:endParaRPr lang="cs-CZ" sz="3200" b="1" cap="all" dirty="0">
              <a:solidFill>
                <a:srgbClr val="307871"/>
              </a:solidFill>
            </a:endParaRPr>
          </a:p>
          <a:p>
            <a:r>
              <a:rPr lang="cs-CZ" sz="3200" b="1" cap="all" dirty="0">
                <a:solidFill>
                  <a:srgbClr val="307871"/>
                </a:solidFill>
              </a:rPr>
              <a:t>Jaký je jejich problém / potřeba?</a:t>
            </a:r>
          </a:p>
          <a:p>
            <a:r>
              <a:rPr lang="cs-CZ" sz="3200" b="1" cap="all" dirty="0">
                <a:solidFill>
                  <a:srgbClr val="307871"/>
                </a:solidFill>
              </a:rPr>
              <a:t>Jaká témata je zajímají?</a:t>
            </a:r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62F03951-F5EC-61C1-55D8-4CA41335809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282E702-258F-38AF-DF4C-1F627E71BE7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09D8D637-FCDD-2B21-CF70-D4833ACB4C92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6376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806A63-5679-B4C1-1BD7-8467BC50B0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9CDE3D59-166D-5DFC-6AE6-F1D63AEF91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454" y="3961116"/>
            <a:ext cx="2449545" cy="1377869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A18C86C7-4741-E2AD-5D37-CAD9090B758E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Příklad – Cestovní kancelář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39707BB3-904D-88B4-4B9F-FEA148968DBB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57AD2ECE-B83F-DDF9-8040-D08055F92F0C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AE5559CB-631F-360A-2FC6-389F0D624B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604E7EA7-AD2C-42AB-CFF2-999D46E620FE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1026" name="Picture 2" descr="Family icon. Simple solid style. Parents and child, father ...">
            <a:extLst>
              <a:ext uri="{FF2B5EF4-FFF2-40B4-BE49-F238E27FC236}">
                <a16:creationId xmlns:a16="http://schemas.microsoft.com/office/drawing/2014/main" id="{C9173193-6079-ACA6-CF8C-1C89EECC8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561" y="1362312"/>
            <a:ext cx="1148467" cy="1148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B67826A-EE37-A728-3E29-9A77945152A8}"/>
              </a:ext>
            </a:extLst>
          </p:cNvPr>
          <p:cNvSpPr txBox="1">
            <a:spLocks/>
          </p:cNvSpPr>
          <p:nvPr/>
        </p:nvSpPr>
        <p:spPr>
          <a:xfrm>
            <a:off x="478807" y="1703415"/>
            <a:ext cx="227234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Segment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329B2EEF-6753-E5B1-C1B3-14B5E8E7052E}"/>
              </a:ext>
            </a:extLst>
          </p:cNvPr>
          <p:cNvSpPr txBox="1">
            <a:spLocks/>
          </p:cNvSpPr>
          <p:nvPr/>
        </p:nvSpPr>
        <p:spPr>
          <a:xfrm>
            <a:off x="478806" y="2741502"/>
            <a:ext cx="4453233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Potřeba / Problém</a:t>
            </a:r>
          </a:p>
        </p:txBody>
      </p:sp>
      <p:pic>
        <p:nvPicPr>
          <p:cNvPr id="1028" name="Picture 4" descr="Health And Safety icon SVG Vector &amp; PNG Free Download | UXWing">
            <a:extLst>
              <a:ext uri="{FF2B5EF4-FFF2-40B4-BE49-F238E27FC236}">
                <a16:creationId xmlns:a16="http://schemas.microsoft.com/office/drawing/2014/main" id="{90B1B56F-E958-023B-C024-BAFE5AF5F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304" y="2631724"/>
            <a:ext cx="779091" cy="7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x - Free people icons">
            <a:extLst>
              <a:ext uri="{FF2B5EF4-FFF2-40B4-BE49-F238E27FC236}">
                <a16:creationId xmlns:a16="http://schemas.microsoft.com/office/drawing/2014/main" id="{73E8E614-5E24-16B8-BBC3-0016C948A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454" y="2581927"/>
            <a:ext cx="842635" cy="84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662B847B-8269-B76D-3771-4EE71F5D3441}"/>
              </a:ext>
            </a:extLst>
          </p:cNvPr>
          <p:cNvSpPr txBox="1">
            <a:spLocks/>
          </p:cNvSpPr>
          <p:nvPr/>
        </p:nvSpPr>
        <p:spPr>
          <a:xfrm>
            <a:off x="478805" y="3785595"/>
            <a:ext cx="4453233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TÉMATA</a:t>
            </a:r>
          </a:p>
        </p:txBody>
      </p:sp>
      <p:pic>
        <p:nvPicPr>
          <p:cNvPr id="1032" name="Picture 8" descr="22,200+ Road Trip Icon Stock Illustrations, Royalty-Free ...">
            <a:extLst>
              <a:ext uri="{FF2B5EF4-FFF2-40B4-BE49-F238E27FC236}">
                <a16:creationId xmlns:a16="http://schemas.microsoft.com/office/drawing/2014/main" id="{940A9BA8-FD54-68ED-5A90-0670C1CBC1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196" y="3695913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eal Food icon SVG Vector &amp; PNG Free Download | UXWing">
            <a:extLst>
              <a:ext uri="{FF2B5EF4-FFF2-40B4-BE49-F238E27FC236}">
                <a16:creationId xmlns:a16="http://schemas.microsoft.com/office/drawing/2014/main" id="{DB7D9F38-6D45-2936-86D4-6BE4DF8AE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940" y="3721647"/>
            <a:ext cx="668611" cy="66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astle - Free buildings icons">
            <a:extLst>
              <a:ext uri="{FF2B5EF4-FFF2-40B4-BE49-F238E27FC236}">
                <a16:creationId xmlns:a16="http://schemas.microsoft.com/office/drawing/2014/main" id="{DC90C878-216E-D3CC-4A74-82AE3E193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215" y="3688091"/>
            <a:ext cx="711145" cy="71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D8694510-7C23-45B0-3686-042D004A4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62024" y="3743279"/>
            <a:ext cx="753242" cy="753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ules Icon Vector Art, Icons, and Graphics for Free Download">
            <a:extLst>
              <a:ext uri="{FF2B5EF4-FFF2-40B4-BE49-F238E27FC236}">
                <a16:creationId xmlns:a16="http://schemas.microsoft.com/office/drawing/2014/main" id="{FCACD098-E237-E6B7-0A92-D7D07ED14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493" y="3643035"/>
            <a:ext cx="753243" cy="75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 descr="Rules Icon Vector Art, Icons, and Graphics for Free Download">
            <a:extLst>
              <a:ext uri="{FF2B5EF4-FFF2-40B4-BE49-F238E27FC236}">
                <a16:creationId xmlns:a16="http://schemas.microsoft.com/office/drawing/2014/main" id="{5527CE70-2A6E-9234-D598-57D7D7CA9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487" y="3700962"/>
            <a:ext cx="753243" cy="75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198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C5DD5C-6866-3C7B-FB55-E382B3F1E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DD352DC-4F5B-3402-B2A2-F98614FEF7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486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DA973D04-B651-924F-34CA-71169D5509B1}"/>
              </a:ext>
            </a:extLst>
          </p:cNvPr>
          <p:cNvSpPr txBox="1">
            <a:spLocks/>
          </p:cNvSpPr>
          <p:nvPr/>
        </p:nvSpPr>
        <p:spPr>
          <a:xfrm>
            <a:off x="675860" y="1768785"/>
            <a:ext cx="7792278" cy="13597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cap="all" dirty="0">
                <a:solidFill>
                  <a:srgbClr val="307871"/>
                </a:solidFill>
              </a:rPr>
              <a:t>Prezentace návrhů</a:t>
            </a:r>
          </a:p>
          <a:p>
            <a:r>
              <a:rPr lang="cs-CZ" sz="3200" b="1" cap="all" dirty="0">
                <a:solidFill>
                  <a:srgbClr val="FF0000"/>
                </a:solidFill>
              </a:rPr>
              <a:t>Nesplnění zadání = -5 bodů u SP</a:t>
            </a:r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BB3C3826-84D7-E609-0B98-74659A2CAE9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28691A76-40BC-9614-740E-4D86FA43C2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03F99968-9A7B-F19A-BFAF-A707655ABB0C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2248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Lidská tvář, snímek obrazovky, plakát&#10;&#10;Obsah vygenerovaný umělou inteligencí může být nesprávný.">
            <a:extLst>
              <a:ext uri="{FF2B5EF4-FFF2-40B4-BE49-F238E27FC236}">
                <a16:creationId xmlns:a16="http://schemas.microsoft.com/office/drawing/2014/main" id="{ECC5FD57-2EB4-CF64-AC2B-A002BF3BA5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27"/>
          <a:stretch/>
        </p:blipFill>
        <p:spPr>
          <a:xfrm>
            <a:off x="1048925" y="-106594"/>
            <a:ext cx="7046150" cy="525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1623DFD44D9694DB179A25939B4AF7B" ma:contentTypeVersion="15" ma:contentTypeDescription="Vytvoří nový dokument" ma:contentTypeScope="" ma:versionID="4c03369ef162b4819551cb1636e113a0">
  <xsd:schema xmlns:xsd="http://www.w3.org/2001/XMLSchema" xmlns:xs="http://www.w3.org/2001/XMLSchema" xmlns:p="http://schemas.microsoft.com/office/2006/metadata/properties" xmlns:ns2="869f6d21-e2a1-4499-937e-7cd117887e17" xmlns:ns3="648d1b4a-c446-40a4-8600-633a74140010" targetNamespace="http://schemas.microsoft.com/office/2006/metadata/properties" ma:root="true" ma:fieldsID="74b16deee54aa6a477a3150856fd2369" ns2:_="" ns3:_="">
    <xsd:import namespace="869f6d21-e2a1-4499-937e-7cd117887e17"/>
    <xsd:import namespace="648d1b4a-c446-40a4-8600-633a7414001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f6d21-e2a1-4499-937e-7cd117887e17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Značky obrázků" ma:readOnly="false" ma:fieldId="{5cf76f15-5ced-4ddc-b409-7134ff3c332f}" ma:taxonomyMulti="true" ma:sspId="bce56c0d-8add-4fe5-85a8-9b3e3d2b7a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8d1b4a-c446-40a4-8600-633a7414001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d1d8f85b-e74d-45d3-ba12-042c44b05bfd}" ma:internalName="TaxCatchAll" ma:showField="CatchAllData" ma:web="648d1b4a-c446-40a4-8600-633a741400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9f6d21-e2a1-4499-937e-7cd117887e17">
      <Terms xmlns="http://schemas.microsoft.com/office/infopath/2007/PartnerControls"/>
    </lcf76f155ced4ddcb4097134ff3c332f>
    <TaxCatchAll xmlns="648d1b4a-c446-40a4-8600-633a74140010" xsi:nil="true"/>
  </documentManagement>
</p:properties>
</file>

<file path=customXml/itemProps1.xml><?xml version="1.0" encoding="utf-8"?>
<ds:datastoreItem xmlns:ds="http://schemas.openxmlformats.org/officeDocument/2006/customXml" ds:itemID="{0847EE3C-3A83-476D-8D23-7355ACE30E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9f6d21-e2a1-4499-937e-7cd117887e17"/>
    <ds:schemaRef ds:uri="648d1b4a-c446-40a4-8600-633a741400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BF132D-32F7-4CCA-B33B-6E360CFDB6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3937F9-AC47-4E01-87E2-698E64500E49}">
  <ds:schemaRefs>
    <ds:schemaRef ds:uri="http://schemas.microsoft.com/office/2006/metadata/properties"/>
    <ds:schemaRef ds:uri="http://schemas.microsoft.com/office/infopath/2007/PartnerControls"/>
    <ds:schemaRef ds:uri="869f6d21-e2a1-4499-937e-7cd117887e17"/>
    <ds:schemaRef ds:uri="648d1b4a-c446-40a4-8600-633a7414001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211</Words>
  <Application>Microsoft Macintosh PowerPoint</Application>
  <PresentationFormat>Předvádění na obrazovce (16:9)</PresentationFormat>
  <Paragraphs>54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Daniel Kvíčala</cp:lastModifiedBy>
  <cp:revision>74</cp:revision>
  <dcterms:created xsi:type="dcterms:W3CDTF">2016-07-06T15:42:34Z</dcterms:created>
  <dcterms:modified xsi:type="dcterms:W3CDTF">2025-03-17T14:01:48Z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0x010100A1623DFD44D9694DB179A25939B4AF7B</vt:lpwstr>
  </property>
</Properties>
</file>