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62" r:id="rId5"/>
    <p:sldId id="263" r:id="rId6"/>
    <p:sldId id="264" r:id="rId7"/>
    <p:sldId id="272" r:id="rId8"/>
    <p:sldId id="273" r:id="rId9"/>
    <p:sldId id="265" r:id="rId10"/>
    <p:sldId id="274" r:id="rId11"/>
    <p:sldId id="275" r:id="rId12"/>
    <p:sldId id="277" r:id="rId13"/>
    <p:sldId id="278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76" r:id="rId26"/>
    <p:sldId id="279" r:id="rId27"/>
    <p:sldId id="280" r:id="rId28"/>
    <p:sldId id="266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228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Marková" userId="21c4bcf0dee3945e" providerId="LiveId" clId="{E242C25B-B056-496E-9F5B-2DB87D48939B}"/>
    <pc:docChg chg="custSel modSld">
      <pc:chgData name="Helena Marková" userId="21c4bcf0dee3945e" providerId="LiveId" clId="{E242C25B-B056-496E-9F5B-2DB87D48939B}" dt="2025-02-19T22:18:52.614" v="100" actId="20577"/>
      <pc:docMkLst>
        <pc:docMk/>
      </pc:docMkLst>
      <pc:sldChg chg="modSp mod">
        <pc:chgData name="Helena Marková" userId="21c4bcf0dee3945e" providerId="LiveId" clId="{E242C25B-B056-496E-9F5B-2DB87D48939B}" dt="2025-02-19T21:30:18.961" v="38" actId="255"/>
        <pc:sldMkLst>
          <pc:docMk/>
          <pc:sldMk cId="1084421202" sldId="272"/>
        </pc:sldMkLst>
        <pc:spChg chg="mod">
          <ac:chgData name="Helena Marková" userId="21c4bcf0dee3945e" providerId="LiveId" clId="{E242C25B-B056-496E-9F5B-2DB87D48939B}" dt="2025-02-19T21:30:18.961" v="38" actId="255"/>
          <ac:spMkLst>
            <pc:docMk/>
            <pc:sldMk cId="1084421202" sldId="272"/>
            <ac:spMk id="11" creationId="{B3E7D415-F789-40A2-B235-E95A0A59BE3C}"/>
          </ac:spMkLst>
        </pc:spChg>
      </pc:sldChg>
      <pc:sldChg chg="modSp mod">
        <pc:chgData name="Helena Marková" userId="21c4bcf0dee3945e" providerId="LiveId" clId="{E242C25B-B056-496E-9F5B-2DB87D48939B}" dt="2025-02-19T22:14:56.070" v="59" actId="255"/>
        <pc:sldMkLst>
          <pc:docMk/>
          <pc:sldMk cId="4212220342" sldId="299"/>
        </pc:sldMkLst>
        <pc:spChg chg="mod">
          <ac:chgData name="Helena Marková" userId="21c4bcf0dee3945e" providerId="LiveId" clId="{E242C25B-B056-496E-9F5B-2DB87D48939B}" dt="2025-02-19T22:14:56.070" v="59" actId="255"/>
          <ac:spMkLst>
            <pc:docMk/>
            <pc:sldMk cId="4212220342" sldId="299"/>
            <ac:spMk id="11" creationId="{B3E7D415-F789-40A2-B235-E95A0A59BE3C}"/>
          </ac:spMkLst>
        </pc:spChg>
      </pc:sldChg>
      <pc:sldChg chg="modSp mod">
        <pc:chgData name="Helena Marková" userId="21c4bcf0dee3945e" providerId="LiveId" clId="{E242C25B-B056-496E-9F5B-2DB87D48939B}" dt="2025-02-19T22:17:04.282" v="79" actId="20577"/>
        <pc:sldMkLst>
          <pc:docMk/>
          <pc:sldMk cId="2041055023" sldId="301"/>
        </pc:sldMkLst>
        <pc:spChg chg="mod">
          <ac:chgData name="Helena Marková" userId="21c4bcf0dee3945e" providerId="LiveId" clId="{E242C25B-B056-496E-9F5B-2DB87D48939B}" dt="2025-02-19T22:17:04.282" v="79" actId="20577"/>
          <ac:spMkLst>
            <pc:docMk/>
            <pc:sldMk cId="2041055023" sldId="301"/>
            <ac:spMk id="11" creationId="{B3E7D415-F789-40A2-B235-E95A0A59BE3C}"/>
          </ac:spMkLst>
        </pc:spChg>
      </pc:sldChg>
      <pc:sldChg chg="modSp mod">
        <pc:chgData name="Helena Marková" userId="21c4bcf0dee3945e" providerId="LiveId" clId="{E242C25B-B056-496E-9F5B-2DB87D48939B}" dt="2025-02-19T22:18:52.614" v="100" actId="20577"/>
        <pc:sldMkLst>
          <pc:docMk/>
          <pc:sldMk cId="2874748418" sldId="303"/>
        </pc:sldMkLst>
        <pc:spChg chg="mod">
          <ac:chgData name="Helena Marková" userId="21c4bcf0dee3945e" providerId="LiveId" clId="{E242C25B-B056-496E-9F5B-2DB87D48939B}" dt="2025-02-19T22:18:52.614" v="100" actId="20577"/>
          <ac:spMkLst>
            <pc:docMk/>
            <pc:sldMk cId="2874748418" sldId="303"/>
            <ac:spMk id="11" creationId="{B3E7D415-F789-40A2-B235-E95A0A59BE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8575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lidských zdrojů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11559" y="2421228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Pojetí, strategie a udržitelnost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přednáška 1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 descr="Obsah obrázku kruh, snímek obrazovky, symbol, kulečníková koule&#10;&#10;Obsah vygenerovaný umělou inteligencí může být nesprávný.">
            <a:extLst>
              <a:ext uri="{FF2B5EF4-FFF2-40B4-BE49-F238E27FC236}">
                <a16:creationId xmlns:a16="http://schemas.microsoft.com/office/drawing/2014/main" id="{90D73965-7FC4-2758-AF89-BA8BFD6B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385" y="4257363"/>
            <a:ext cx="1661723" cy="577746"/>
          </a:xfrm>
          <a:prstGeom prst="rect">
            <a:avLst/>
          </a:prstGeom>
        </p:spPr>
      </p:pic>
      <p:pic>
        <p:nvPicPr>
          <p:cNvPr id="5" name="Obrázek 4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76B4B5F-4849-2329-6127-5D0553E7C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11" y="3079621"/>
            <a:ext cx="5029825" cy="1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ukončení pracovního poměru </a:t>
            </a:r>
            <a:r>
              <a:rPr lang="cs-CZ" altLang="cs-CZ" sz="1400" dirty="0">
                <a:cs typeface="Times New Roman" panose="02020603050405020304" pitchFamily="18" charset="0"/>
              </a:rPr>
              <a:t>– druhy a způsoby ukončení, firemní kultura v rámci procesu, důchodová politika, </a:t>
            </a:r>
            <a:r>
              <a:rPr lang="cs-CZ" altLang="cs-CZ" sz="1400" dirty="0" err="1">
                <a:cs typeface="Times New Roman" panose="02020603050405020304" pitchFamily="18" charset="0"/>
              </a:rPr>
              <a:t>outplacement</a:t>
            </a:r>
            <a:r>
              <a:rPr lang="cs-CZ" altLang="cs-CZ" sz="1400" dirty="0">
                <a:cs typeface="Times New Roman" panose="02020603050405020304" pitchFamily="18" charset="0"/>
              </a:rPr>
              <a:t>, systémy podpor, práva a povinnosti zaměstnanců a zaměstnavatelů.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personální informační systémy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kompetence personalistů a vedoucích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celoživotní vzdělávání, komunikace, digitální kompetence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principy udržitelnosti </a:t>
            </a:r>
            <a:r>
              <a:rPr lang="cs-CZ" altLang="cs-CZ" sz="1400" dirty="0">
                <a:cs typeface="Times New Roman" panose="02020603050405020304" pitchFamily="18" charset="0"/>
              </a:rPr>
              <a:t>– rovný přístup, diverzita, inkluze, úloha kolektivního vyjednávání.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606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hlavní úkoly hr v organizaci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70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klíčové pojmy v ŘLZ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Strategické řízení a strategie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Talent management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Angažovanost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Výkon a efektivita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Loajalita a motivace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Nábor, adaptace a retenční strategie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43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význam řízení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Proč je ŘLZ klíčové pro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firemní strategie a cílů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na konkurenceschopnost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ŘLZ jako podpora inovací a kreativity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ŘLZ a adaptace na změny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06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role hr v organizace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Strategická role HR: tvorba firemní kultury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Operativní HR: denní personální procesy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Podpora komunikace mezi vedením a zaměstnanci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HR jako poradce vedení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Role HR při změnovém řízení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0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strategie řízení lidských zdrojů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Proč je strategie klíčová pro HR?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sladit strategii HR s obchodními cíli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Typy strategií: zaměření na výkon, inovace, firemní kulturu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leadershipu při implementaci strategií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Měření úspěšnosti HR strategií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4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typy organizačních struktur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Hierarchická struktura: výhody a nevýhody (</a:t>
            </a:r>
            <a:r>
              <a:rPr lang="cs-CZ" sz="1200" dirty="0"/>
              <a:t>Hierarchická struktura organizace je tradiční model řízení, kde existují jasně definované úrovně autority a odpovědnosti. V této struktuře jsou zaměstnanci rozděleni do různých vrstev podle úrovně moci a pravomocí – od vrcholového managementu až po běžné pracovníky.)</a:t>
            </a:r>
            <a:endParaRPr lang="cs-CZ" sz="12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Maticová struktura: flexibilita a spolupráce (</a:t>
            </a:r>
            <a:r>
              <a:rPr lang="cs-CZ" sz="1200" dirty="0"/>
              <a:t>Maticová struktura je organizační model, ve kterém jsou zaměstnanci přiřazeni k více než jedné nadřízené jednotce – obvykle mají </a:t>
            </a:r>
            <a:r>
              <a:rPr lang="cs-CZ" sz="1200" b="1" dirty="0"/>
              <a:t>funkčního manažera</a:t>
            </a:r>
            <a:r>
              <a:rPr lang="cs-CZ" sz="1200" dirty="0"/>
              <a:t> (např. v oblasti financí, marketingu, HR) a zároveň </a:t>
            </a:r>
            <a:r>
              <a:rPr lang="cs-CZ" sz="1200" b="1" dirty="0"/>
              <a:t>projektového manažera</a:t>
            </a:r>
            <a:r>
              <a:rPr lang="cs-CZ" sz="1200" dirty="0"/>
              <a:t> odpovědného za konkrétní projekt. Tento model kombinuje prvky hierarchické a projektově orientované struktury, což umožňuje efektivnější spolupráci mezi různými odděleními.)</a:t>
            </a:r>
            <a:endParaRPr lang="cs-CZ" sz="12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Plochá struktura: týmová práce a otevřenost (</a:t>
            </a:r>
            <a:r>
              <a:rPr lang="cs-CZ" sz="1200" dirty="0"/>
              <a:t>Plochá organizační struktura se vyznačuje </a:t>
            </a:r>
            <a:r>
              <a:rPr lang="cs-CZ" sz="1200" b="1" dirty="0"/>
              <a:t>minimálním počtem hierarchických úrovní</a:t>
            </a:r>
            <a:r>
              <a:rPr lang="cs-CZ" sz="1200" dirty="0"/>
              <a:t> a větší autonomií zaměstnanců. V této struktuře jsou </a:t>
            </a:r>
            <a:r>
              <a:rPr lang="cs-CZ" sz="1200" b="1" dirty="0"/>
              <a:t>vedoucí role omezené</a:t>
            </a:r>
            <a:r>
              <a:rPr lang="cs-CZ" sz="1200" dirty="0"/>
              <a:t> a rozhodování je často decentralizované. Ploché organizace se spoléhají na </a:t>
            </a:r>
            <a:r>
              <a:rPr lang="cs-CZ" sz="1200" b="1" dirty="0"/>
              <a:t>silnou týmovou spolupráci</a:t>
            </a:r>
            <a:r>
              <a:rPr lang="cs-CZ" sz="1200" dirty="0"/>
              <a:t>, komunikaci a sdílení odpovědnosti mezi zaměstnanci.)</a:t>
            </a:r>
            <a:endParaRPr lang="cs-CZ" sz="12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Síťová struktura: moderní přístupy v digitální době (</a:t>
            </a:r>
            <a:r>
              <a:rPr lang="cs-CZ" sz="1200" dirty="0"/>
              <a:t>Síťová organizační struktura je </a:t>
            </a:r>
            <a:r>
              <a:rPr lang="cs-CZ" sz="1200" b="1" dirty="0"/>
              <a:t>vysoce flexibilní model</a:t>
            </a:r>
            <a:r>
              <a:rPr lang="cs-CZ" sz="1200" dirty="0"/>
              <a:t>, který využívá </a:t>
            </a:r>
            <a:r>
              <a:rPr lang="cs-CZ" sz="1200" b="1" dirty="0"/>
              <a:t>externí partnery, dodavatele a spolupráci s jinými organizacemi</a:t>
            </a:r>
            <a:r>
              <a:rPr lang="cs-CZ" sz="1200" dirty="0"/>
              <a:t> k dosažení strategických cílů. Místo centralizované kontroly se spoléhá na </a:t>
            </a:r>
            <a:r>
              <a:rPr lang="cs-CZ" sz="1200" b="1" dirty="0"/>
              <a:t>digitální technologie, decentralizaci a propojení různých částí organizace</a:t>
            </a:r>
            <a:r>
              <a:rPr lang="cs-CZ" sz="1200" dirty="0"/>
              <a:t>.)</a:t>
            </a:r>
            <a:endParaRPr lang="cs-CZ" sz="12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Jak struktura ovlivňuje řízení lidí</a:t>
            </a:r>
            <a:endParaRPr lang="cs-CZ" altLang="cs-CZ" sz="12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22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organizační struktura a ŘLZ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Jak HR přizpůsobuje přístupy různým strukturám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Výhody a nevýhody decentralizace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Důležitost koordinace a komunikace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HR při transformaci organizačních struktur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Přechod na agilní modely řízení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3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trendy v řízení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Digitalizace a automatizace HR procesů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Data-</a:t>
            </a:r>
            <a:r>
              <a:rPr lang="cs-CZ" sz="1400" b="1" dirty="0" err="1">
                <a:latin typeface="+mj-lt"/>
              </a:rPr>
              <a:t>driven</a:t>
            </a:r>
            <a:r>
              <a:rPr lang="cs-CZ" sz="1400" b="1" dirty="0">
                <a:latin typeface="+mj-lt"/>
              </a:rPr>
              <a:t> HR: využití analytiky (</a:t>
            </a:r>
            <a:r>
              <a:rPr lang="cs-CZ" sz="1400" b="1" dirty="0" err="1">
                <a:latin typeface="+mj-lt"/>
              </a:rPr>
              <a:t>případovka</a:t>
            </a:r>
            <a:r>
              <a:rPr lang="cs-CZ" sz="1400" b="1" dirty="0">
                <a:latin typeface="+mj-lt"/>
              </a:rPr>
              <a:t> Google)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Hybridní a flexibilní pracovní modely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Generační rozdíly v přístupu k práci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ŘLZ v globálním prostředí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05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význam leadershipu v hr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lídrů při implementaci HR strategií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leadershipu na firemní kulturu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Inspirace a motivace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HR podporuje rozvoj leadershipu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Leadership a řízení změn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1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příklady z praxe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Úspěšné HR strategie v předních firmách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organizace využívají inovace v HR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Případové studie: nábor, retenční strategie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firemní kultury při adaptaci na změny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Inspirace z českého i </a:t>
            </a:r>
            <a:r>
              <a:rPr lang="cs-CZ" sz="1400" b="1">
                <a:latin typeface="+mj-lt"/>
              </a:rPr>
              <a:t>globálního trhu (KION !!!)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74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/>
              <a:t>pojetí a význam řízení lidských zdrojů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cs typeface="Times New Roman" panose="02020603050405020304" pitchFamily="18" charset="0"/>
              </a:rPr>
              <a:t>úkoly a strategie v řízení lidských zdrojů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cs typeface="Times New Roman" panose="02020603050405020304" pitchFamily="18" charset="0"/>
              </a:rPr>
              <a:t>organizační struktury</a:t>
            </a:r>
          </a:p>
          <a:p>
            <a:pPr>
              <a:buBlip>
                <a:blip r:embed="rId3"/>
              </a:buBlip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cs typeface="Times New Roman" panose="02020603050405020304" pitchFamily="18" charset="0"/>
              </a:rPr>
              <a:t>cíl přednášky: pochopit základní koncepty řízení lidských zdrojů</a:t>
            </a:r>
          </a:p>
          <a:p>
            <a:pPr>
              <a:buBlip>
                <a:blip r:embed="rId3"/>
              </a:buBlip>
            </a:pP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obsah přednášky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shrnutí přednášky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ŘLZ pro organizaci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Hlavní úkoly a strategie HR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Důležitost organizačních struktur a jejich vliv na HR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leadershipu v řízení lidských zdrojů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66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diskuze a otázky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Jaké hodnoty by měla firemní kultura zdůrazňovat?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může HR přizpůsobit své strategie měnícím se podmínkám?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Jakou roli hraje organizační struktura při efektivním řízení lidí?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6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ARMSTRONG, M.,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Armstrong's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Handbook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Practice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Kogan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Page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 ISBN 9780749498276.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 M. a S. TAYLOR, 2015.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Praha:  Grada. ISBN 978-80-247-5258-7.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3rd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SAGE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Publications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Ltd., London. ISBN 978-1-5264 9900-4.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DESSLER, G.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Management. 2024.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Pearson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Limited. 17th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ISBN-978-1-292-44987-6.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DICKMANN, M., BREWSTER, C. a SPARROW, P.,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International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Contemporary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 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Issues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Europe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2016. New York: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Routledge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3rd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ISBN 978-1-138-77603-6.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HORVÁTH, P., BLÁHA, J. a ČOPÍKOVÁ, A.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Nové trendy.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Management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Press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, ISBN 978-807261-430-1.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URBANCOVÁ, H. a VRABCOVÁ, P. 2023.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Strategický management lidských zdrojů: moderní trendy v HR.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Grada. ISBN 978-80-271-683-9.</a:t>
            </a:r>
          </a:p>
          <a:p>
            <a:pPr algn="just"/>
            <a:r>
              <a:rPr lang="cs-CZ" sz="1100" dirty="0">
                <a:latin typeface="+mj-lt"/>
                <a:ea typeface="Times New Roman" panose="02020603050405020304" pitchFamily="18" charset="0"/>
              </a:rPr>
              <a:t>Distanční studijní opora Řízení lidských zdrojů.</a:t>
            </a:r>
            <a:endParaRPr lang="cs-CZ" sz="11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Zákoník práce (Zákon č. 262/2006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Hlavní právní předpis upravující pracovněprávní vztahy mezi zaměstnavatelem a zaměstnancem.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úpravu pracovních smluv, pracovních podmínek, pracovní doby, dovolené, bezpečnosti práce, náhrad škod a dalších záležitostí týkajících se zaměstnanců.</a:t>
            </a:r>
          </a:p>
          <a:p>
            <a:pPr marL="0" indent="0">
              <a:buNone/>
            </a:pPr>
            <a:r>
              <a:rPr lang="cs-CZ" sz="1400" b="1" dirty="0"/>
              <a:t>Občanský zákoník (Zákon č. 89/2012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Zahrnuje obecné právní normy, které mohou být využívány v pracovněprávních vztazích, například při náhradě škody nebo ochraně osobních údajů.</a:t>
            </a:r>
          </a:p>
          <a:p>
            <a:pPr marL="0" indent="0">
              <a:buNone/>
            </a:pPr>
            <a:r>
              <a:rPr lang="cs-CZ" sz="1400" b="1" dirty="0"/>
              <a:t>Zákon o zaměstnanosti (Zákon č. 435/2004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Reguluje oblasti spojené s trhem práce, podmínky zaměstnávání a služby zaměstnanosti.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také úpravu podpory v nezaměstnanosti a další aspekty související se zaměstnáním a jeho ztrátou.</a:t>
            </a:r>
          </a:p>
          <a:p>
            <a:pPr marL="0" indent="0">
              <a:buNone/>
            </a:pPr>
            <a:r>
              <a:rPr lang="cs-CZ" sz="1400" b="1" dirty="0"/>
              <a:t>Zákon o ochraně osobních údajů (Zákon č. 110/2019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spolu s nařízením GDPR (Nařízení Evropského parlamentu a Rady (EU) 2016/679) upravuje pravidla zpracování a ochrany osobních údajů zaměstnanců.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0932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legislativní dokumenty upravující oblast hr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3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 o inspekci práce (Zákon č. 251/2005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zajišťuje výkon státního dozoru nad dodržováním pracovněprávních předpisů, zejména pokud jde o podmínky zaměstnávání, bezpečnost a ochranu zdraví při práci.</a:t>
            </a:r>
          </a:p>
          <a:p>
            <a:pPr marL="0" indent="0">
              <a:buNone/>
            </a:pPr>
            <a:r>
              <a:rPr lang="cs-CZ" sz="1400" b="1" dirty="0"/>
              <a:t>Nařízení vlády a vyhlášky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Doplňují zákony a upravují konkrétní detaily, jako jsou minimální mzda, bezpečnostní normy či ochrana zdraví při práci.</a:t>
            </a:r>
          </a:p>
          <a:p>
            <a:pPr marL="0" indent="0">
              <a:buNone/>
            </a:pPr>
            <a:r>
              <a:rPr lang="cs-CZ" sz="1400" b="1" dirty="0"/>
              <a:t>Zákon o kolektivním vyjednávání (Zákon č. 2/1991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Upravuje proces kolektivního vyjednávání mezi zaměstnavateli a odbory a otázky související s kolektivními smlouvami.</a:t>
            </a:r>
          </a:p>
          <a:p>
            <a:pPr marL="0" indent="0">
              <a:buNone/>
            </a:pPr>
            <a:r>
              <a:rPr lang="cs-CZ" sz="1400" b="1" dirty="0"/>
              <a:t>Antidiskriminační zákon (Zákon č. 198/2009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Zakazuje diskriminaci na pracovišti z důvodu pohlaví, věku, rasy, náboženského vyznání, zdravotního stavu nebo jiných chráněných charakteristik.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36191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legislativní dokumenty upravující oblast hr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62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Podmínky absolvování předmětu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736428"/>
            <a:ext cx="8280920" cy="1635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Způsob výuky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výkladové přednášky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diskuze na dané téma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přednášky expertů z praxe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průběžné zpracování semestrálního projektu v seminářích, aktivní účast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závěrečná prezentace výstupu z projektu v rámci semináře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přednáška (2 vyučovací hodiny) + seminář (1 vyučovací hodina)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hodnocení: 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30% semestrální projekt, 10% aktivní účast na semináři, 60% závěrečný test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komunikace s vyučujícím: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konzultační hodiny, e-mail, Teams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Definice řízení lidských zdrojů (ŘLZ)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Co je ŘLZ: základní principy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Historický vývoj HR od administrativy ke strategii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Rozdíl mezi „hard“ a „soft“ HR přístupem</a:t>
            </a: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HARD - </a:t>
            </a:r>
            <a:r>
              <a:rPr lang="cs-CZ" sz="1100" dirty="0"/>
              <a:t>zaměřuje se především na strategické řízení lidských zdrojů, kde jsou zaměstnanci vnímáni především jako „zdroje“ – měřitelná a řiditelná aktiva organizace. Tento přístup klade důraz na plánování, kontrolu, efektivitu a dosažení krátkodobých i dlouhodobých cílů společnosti prostřednictvím přesně definovaných ukazatelů výkonu, měření nákladů a návratnosti investic.</a:t>
            </a:r>
            <a:endParaRPr lang="cs-CZ" sz="1100" b="1" dirty="0">
              <a:latin typeface="+mj-lt"/>
            </a:endParaRP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SOFT </a:t>
            </a:r>
            <a:r>
              <a:rPr lang="cs-CZ" sz="1100" b="1" dirty="0">
                <a:latin typeface="+mj-lt"/>
              </a:rPr>
              <a:t>- </a:t>
            </a:r>
            <a:r>
              <a:rPr lang="cs-CZ" sz="1100" dirty="0"/>
              <a:t>zaměřuje především na strategické řízení lidských zdrojů, kde jsou zaměstnanci vnímáni především jako „zdroje“ – měřitelná a </a:t>
            </a:r>
            <a:r>
              <a:rPr lang="cs-CZ" sz="1100" dirty="0" err="1"/>
              <a:t>říditelná</a:t>
            </a:r>
            <a:r>
              <a:rPr lang="cs-CZ" sz="1100" dirty="0"/>
              <a:t> aktiva organizace. Tento přístup klade důraz na plánování, kontrolu, efektivitu a dosažení krátkodobých i dlouhodobých cílů společnosti prostřednictvím přesně definovaných ukazatelů výkonu, měření nákladů a návratnosti investic.</a:t>
            </a:r>
            <a:endParaRPr lang="cs-CZ" sz="11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Strategické HR: zaměření na lidi jako klíčový zdroj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HR oddělení ve firmě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2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802292" y="1635646"/>
            <a:ext cx="3874163" cy="24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administrativní a provozní aspekty správy zaměstnanců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zaměření na praktické a operativní úkoly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reaktivní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zajištění základních potřeb zaměstnanců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59" y="1635647"/>
            <a:ext cx="3445667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širší a strategičtější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dlouhodobé plánování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profesionálové mají širší roli -  strategické partnerství s vedením společnosti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zaměstnanec je strategický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oj, který je třeba rozvíjet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personalistika vs. řízení lidských zdrojů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Grafický objekt 2" descr="Žárovka se souvislou výplní">
            <a:extLst>
              <a:ext uri="{FF2B5EF4-FFF2-40B4-BE49-F238E27FC236}">
                <a16:creationId xmlns:a16="http://schemas.microsoft.com/office/drawing/2014/main" id="{C9582C6E-512F-4256-90BB-96B7055F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892" y="3406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Před průmyslovou revolucí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Práce s lidmi nebyla organizovanou funkcí. Zemědělství a řemesla, často formou rodinných podniků, bez existence formální správy.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Průmyslová revoluce (18. až 19.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Potřeba řídit větší počty pracovníků. Specializace pracovníků. Nutnost stanovit a řídit pracovní dobu, odměnu za práci a pracovní podmínky.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historie personalistiky – preindustriální  a industriální éra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64986240-357C-4E6A-9314-A0510082B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25" y="1272793"/>
            <a:ext cx="2507279" cy="19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910840" cy="31163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Vědecké řízení (začátek 20.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Frederick Taylor – zaměření na zvyšování efektivity prostřednictvím standardizace a specializace, kontrola a optimalizace procesů.</a:t>
            </a: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Human</a:t>
            </a:r>
            <a:r>
              <a:rPr lang="cs-CZ" altLang="cs-CZ" sz="1400" b="1" dirty="0">
                <a:cs typeface="Times New Roman" panose="02020603050405020304" pitchFamily="18" charset="0"/>
              </a:rPr>
              <a:t> Relations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Movement</a:t>
            </a:r>
            <a:r>
              <a:rPr lang="cs-CZ" altLang="cs-CZ" sz="1400" b="1" dirty="0">
                <a:cs typeface="Times New Roman" panose="02020603050405020304" pitchFamily="18" charset="0"/>
              </a:rPr>
              <a:t> (30.-50.léta 20.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Reakce na mechanický přístup. Důraz na psychologické a sociální aspekty práce. Významná postava: Elton Mayo.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historie personalistiky –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20. století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60. až 80. léta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Profesionalizace, první strategie ŘLZ a personalistika získala strategičtější roli v organizacích.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Digitalizace a globalizace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Vstup nových technologií, automatizace rutinních činností. Flexibilita práce. Udržitelné přístupy: diverzita, inkluze. Nutnost práce s talenty.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Budoucnost personalistiky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	</a:t>
            </a:r>
            <a:r>
              <a:rPr lang="cs-CZ" altLang="cs-CZ" sz="1400" dirty="0">
                <a:cs typeface="Times New Roman" panose="02020603050405020304" pitchFamily="18" charset="0"/>
              </a:rPr>
              <a:t>Zamyslete se nad výzvami, které musí řešit s	manažeři a které nás čekají v budoucnu.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moderní </a:t>
            </a:r>
            <a:r>
              <a:rPr lang="cs-CZ" sz="3200" b="1" cap="all" dirty="0" err="1">
                <a:solidFill>
                  <a:srgbClr val="307871"/>
                </a:solidFill>
              </a:rPr>
              <a:t>řlz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Grafický objekt 7" descr="Hodnocení zákazníka se souvislou výplní">
            <a:extLst>
              <a:ext uri="{FF2B5EF4-FFF2-40B4-BE49-F238E27FC236}">
                <a16:creationId xmlns:a16="http://schemas.microsoft.com/office/drawing/2014/main" id="{81BB17F4-93E7-4083-9440-37B77313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52" y="3355555"/>
            <a:ext cx="914400" cy="9144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25D750-C561-4C5E-854A-6D560D86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74" y="1347614"/>
            <a:ext cx="277392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3"/>
            <a:ext cx="7523213" cy="31238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Vychází z potřeb strategického řízení lidských zdrojů a vyplývají z klíčových oblastí: 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nábor a výběr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vytváření a analýza pracovních míst, zajištění odpovídajících pracovních podmínek, vč. založení pracovního poměru, správa smluv a dodržování legislativy, změny stávajících pracovních poměrů a dohod.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pracovní podmínky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-  pracovní doba a pracovní režimy, BOZP a implementace programů pro zajištění bezpečnosti, pracovní cesty a náhrady cestovních výdajů, dovolená, překážky v práci. 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vzdělávání a rozvoj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identifikace vzdělávacích potřeby, rozvojové potřeby a motivace zaměstnance k realizaci rozvojových aktivit, způsoby realizace vzdělávání z pohledu zaměstnavatele.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hodnocení a odměňování pracovníků </a:t>
            </a:r>
            <a:r>
              <a:rPr lang="cs-CZ" altLang="cs-CZ" sz="1400" dirty="0">
                <a:cs typeface="Times New Roman" panose="02020603050405020304" pitchFamily="18" charset="0"/>
              </a:rPr>
              <a:t>– význam pro motivaci zaměstnanců, postupy při hodnocení, metody odměňování, správa benefitů, rozdíly v odměňování v podnikatelské a nepodnikatelské sféře, využití digitálních nástrojů a systémů.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879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hlavní úkoly hr v organizaci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716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9A9D91184F124BBC056FE70CE4DFA9" ma:contentTypeVersion="8" ma:contentTypeDescription="Vytvoří nový dokument" ma:contentTypeScope="" ma:versionID="6cd6180065da8935f5ffffdb05084a6d">
  <xsd:schema xmlns:xsd="http://www.w3.org/2001/XMLSchema" xmlns:xs="http://www.w3.org/2001/XMLSchema" xmlns:p="http://schemas.microsoft.com/office/2006/metadata/properties" xmlns:ns2="9ca12918-d314-4413-b5b7-584a54177208" targetNamespace="http://schemas.microsoft.com/office/2006/metadata/properties" ma:root="true" ma:fieldsID="7f3d64f9162e9ee842a9a8e6ae9c2335" ns2:_="">
    <xsd:import namespace="9ca12918-d314-4413-b5b7-584a54177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12918-d314-4413-b5b7-584a54177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3.xml><?xml version="1.0" encoding="utf-8"?>
<ds:datastoreItem xmlns:ds="http://schemas.openxmlformats.org/officeDocument/2006/customXml" ds:itemID="{FE7FA9BC-F617-4C0F-B3AD-DE4C59B26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12918-d314-4413-b5b7-584a54177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1852</Words>
  <Application>Microsoft Office PowerPoint</Application>
  <PresentationFormat>Předvádění na obrazovce (16:9)</PresentationFormat>
  <Paragraphs>192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101</cp:revision>
  <dcterms:created xsi:type="dcterms:W3CDTF">2016-07-06T15:42:34Z</dcterms:created>
  <dcterms:modified xsi:type="dcterms:W3CDTF">2025-02-19T22:18:53Z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0x0101007C9A9D91184F124BBC056FE70CE4DFA9</vt:lpwstr>
  </property>
</Properties>
</file>