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99" r:id="rId2"/>
    <p:sldId id="269" r:id="rId3"/>
    <p:sldId id="259" r:id="rId4"/>
    <p:sldId id="260" r:id="rId5"/>
    <p:sldId id="275" r:id="rId6"/>
    <p:sldId id="274" r:id="rId7"/>
    <p:sldId id="276" r:id="rId8"/>
    <p:sldId id="263" r:id="rId9"/>
    <p:sldId id="285" r:id="rId10"/>
    <p:sldId id="264" r:id="rId11"/>
    <p:sldId id="295" r:id="rId12"/>
    <p:sldId id="296" r:id="rId13"/>
    <p:sldId id="265" r:id="rId14"/>
    <p:sldId id="287" r:id="rId15"/>
    <p:sldId id="294" r:id="rId16"/>
    <p:sldId id="297" r:id="rId17"/>
    <p:sldId id="298" r:id="rId18"/>
    <p:sldId id="266" r:id="rId19"/>
    <p:sldId id="288" r:id="rId20"/>
    <p:sldId id="293" r:id="rId21"/>
    <p:sldId id="289" r:id="rId22"/>
    <p:sldId id="279" r:id="rId23"/>
    <p:sldId id="290" r:id="rId24"/>
    <p:sldId id="291" r:id="rId25"/>
    <p:sldId id="30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3333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9767" autoAdjust="0"/>
  </p:normalViewPr>
  <p:slideViewPr>
    <p:cSldViewPr>
      <p:cViewPr varScale="1">
        <p:scale>
          <a:sx n="100" d="100"/>
          <a:sy n="100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AA16E4-890C-4059-8E84-BDAD47659B82}" type="datetimeFigureOut">
              <a:rPr lang="cs-CZ"/>
              <a:pPr>
                <a:defRPr/>
              </a:pPr>
              <a:t>14.03.2019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CA6979-8A8F-48A3-AFB8-029633964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9333E8-EC86-475A-8EF6-824F709123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828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F88BD5-967E-4E45-A821-34A738FC56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063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503CAC-3C3E-4773-AF9F-E8A41FFE27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7903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nline obrázek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0589B4-6B3E-4524-A2FB-94A0B37B66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150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FAF2E1-C2D9-431D-98E1-49B4A6F6FA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026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B60AD3-956E-47DE-A47C-E40547768C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835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8ACC1E-5D66-42F2-80A7-B427C054F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121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1C7442-3571-480F-8051-8909F25354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46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9EC927-A7B4-4A51-92E1-2607A2D2B1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810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74F84-AE0A-4333-BFDE-363DE0143D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58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F0BE3E-CE82-4D98-822B-6B4934389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98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239F5-E59B-42BD-88FA-C50E173299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56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u="none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 smtClean="0"/>
            </a:lvl1pPr>
          </a:lstStyle>
          <a:p>
            <a:pPr>
              <a:defRPr/>
            </a:pPr>
            <a:fld id="{AF2286D5-E226-4D47-9884-356A3A8424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4508500"/>
            <a:ext cx="8429625" cy="15875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500" b="1" i="1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 b="1" smtClean="0"/>
              <a:t>Personální plánování</a:t>
            </a:r>
            <a:endParaRPr lang="cs-CZ" altLang="cs-CZ" sz="3500" b="1" smtClean="0"/>
          </a:p>
        </p:txBody>
      </p:sp>
      <p:sp>
        <p:nvSpPr>
          <p:cNvPr id="4" name="Obdélník 3"/>
          <p:cNvSpPr/>
          <p:nvPr/>
        </p:nvSpPr>
        <p:spPr>
          <a:xfrm>
            <a:off x="0" y="2214563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15364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203200"/>
            <a:ext cx="39370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/>
              <a:t> </a:t>
            </a:r>
            <a:r>
              <a:rPr lang="cs-CZ" altLang="cs-CZ" sz="3600" smtClean="0"/>
              <a:t>3) Proces personálního plánování v podniku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Stejně jako v případě plánování jiných oblastí je pro personální plánování rozhodující </a:t>
            </a:r>
            <a:r>
              <a:rPr lang="cs-CZ" altLang="cs-CZ" sz="2800" u="sng" smtClean="0"/>
              <a:t>předvídání, prognóza</a:t>
            </a:r>
            <a:r>
              <a:rPr lang="cs-CZ" altLang="cs-CZ" sz="2800" smtClean="0"/>
              <a:t>. V tomto případě jde především o prognózu potřeby pracovních sil v organizaci a prognózu zdrojů pracovních sil, z nichž je možné zmíněnou potřebu pokrýt.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Kvalita plánování tedy závisí na kvalitě prognóz. Kvalita prognóz závisí na kvalitě a hloubce odpovídajících analýz, které ovšem nelze provádět bez pečlivého a detailního zjišťování informací.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/>
              <a:t/>
            </a:r>
            <a:br>
              <a:rPr lang="cs-CZ" altLang="cs-CZ" b="1" smtClean="0"/>
            </a:br>
            <a:endParaRPr lang="cs-CZ" altLang="cs-CZ" sz="36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u="sng" smtClean="0"/>
              <a:t>Páteří každého plánovacího procesu je tedy posloupnost</a:t>
            </a:r>
            <a:r>
              <a:rPr lang="cs-CZ" altLang="cs-CZ" sz="2800" smtClean="0"/>
              <a:t>: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INFORMACE _____ANALÝZA_____   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PROGNÓZA_______PLÁN.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Prvním krokem každého plánování je formulování strategických cílů organizace a jim odpovídajících strategických plánů. Na jejich základě se formulují cíle strategického personálního řízení, které se vkládají do strategických personálních plánů.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Cíle strategického personálního řízení v organizaci se pak konkretizují ve strategii formování její pracovní síly.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cs-CZ" altLang="cs-CZ" sz="2800" smtClean="0"/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Součástí každého procesu plánování potřeby pracovníků i jejího pokrytí je </a:t>
            </a:r>
            <a:r>
              <a:rPr lang="cs-CZ" altLang="cs-CZ" sz="2800" b="1" u="sng" smtClean="0"/>
              <a:t>periodická kontrola a vyhodnocování plánů</a:t>
            </a:r>
            <a:r>
              <a:rPr lang="cs-CZ" altLang="cs-CZ" sz="2800" smtClean="0"/>
              <a:t> z hlediska nových poznatků a nových úkolů, které před organizací vyvstaly.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Plánování v tržních podmínkách musí poskytovat dostatečný prostor pro pružnou reakci na požadavky trhu, musí brát v úvahu požadavek připravenosti na změny. Proto běžnou součástí plánování je úprava plánů, pokud ji vedení organizace považuje za nezbytnou.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/>
              <a:t/>
            </a:r>
            <a:br>
              <a:rPr lang="cs-CZ" altLang="cs-CZ" b="1" smtClean="0"/>
            </a:br>
            <a:r>
              <a:rPr lang="cs-CZ" altLang="cs-CZ" b="1" smtClean="0"/>
              <a:t> </a:t>
            </a:r>
            <a:r>
              <a:rPr lang="cs-CZ" altLang="cs-CZ" sz="3200" smtClean="0"/>
              <a:t>4) Předpovídání potřeby lidských zdrojů a jejich nabídky z vnitřních i vnějších zdrojů</a:t>
            </a:r>
            <a:r>
              <a:rPr lang="cs-CZ" altLang="cs-CZ" b="1" smtClean="0"/>
              <a:t> 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814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K odhadům perspektivní potřeby pracovníků lze použít různé metody, které lze rozdělit na </a:t>
            </a:r>
            <a:r>
              <a:rPr lang="cs-CZ" altLang="cs-CZ" sz="2800" b="1" u="sng" smtClean="0"/>
              <a:t>metody intuitivní a kvantitativní.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smtClean="0"/>
              <a:t>Intuitivní metody </a:t>
            </a:r>
            <a:r>
              <a:rPr lang="cs-CZ" altLang="cs-CZ" sz="2800" smtClean="0"/>
              <a:t>jsou založené na důkladné znalosti vazby mezi úkoly organizace, technikou a pracovní silou a vyžadují tedy značné zkušenosti od pracovníků, kteří ji provádějí.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Zařadit sem můžeme: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A) </a:t>
            </a:r>
            <a:r>
              <a:rPr lang="cs-CZ" altLang="cs-CZ" sz="2800" u="sng" smtClean="0"/>
              <a:t>Delfská metoda</a:t>
            </a:r>
            <a:r>
              <a:rPr lang="cs-CZ" altLang="cs-CZ" sz="2800" smtClean="0"/>
              <a:t> – expertní metoda, která spočívá v tom, že skupina expertů se snaží dosáhnout vzájemné shody názorů na budoucí vývoj všech možných faktorů, které by mohly ovlivnit budoucí potřebu pracovních sil v dané organizaci.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B) </a:t>
            </a:r>
            <a:r>
              <a:rPr lang="cs-CZ" altLang="cs-CZ" sz="2800" u="sng" smtClean="0"/>
              <a:t>Kaskádová metoda </a:t>
            </a:r>
            <a:r>
              <a:rPr lang="cs-CZ" altLang="cs-CZ" sz="2800" smtClean="0"/>
              <a:t>– přináší nejen odhad perspektivní potřeby pracovních sil, ale i odhad pokrytí této potřeby z vnitřních zdrojů. Vedoucí pracovník na nejnižším stupni organizační úrovni (např. mistr) dělá na základě vlastních zkušeností odhad potřeby pracovních sil a odhad pokrytí této potřeby z vnitřních zdrojů.</a:t>
            </a:r>
            <a:endParaRPr lang="cs-CZ" altLang="cs-CZ" sz="2800" u="sng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C)</a:t>
            </a:r>
            <a:r>
              <a:rPr lang="cs-CZ" altLang="cs-CZ" u="sng" smtClean="0"/>
              <a:t> Metoda manažerských odhadů</a:t>
            </a:r>
            <a:r>
              <a:rPr lang="cs-CZ" altLang="cs-CZ" smtClean="0"/>
              <a:t> – jsou do ní zapojeni všichni vedoucí pracovníci organizace. Manažeři na základě svých znalostí a zkušeností odhadují velikost a strukturu budoucí potřeby pracovníků.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b="1" smtClean="0"/>
              <a:t>Kvantitativní metody </a:t>
            </a:r>
            <a:r>
              <a:rPr lang="cs-CZ" altLang="cs-CZ" smtClean="0"/>
              <a:t>používají matematický či statistický metodologický aparát a vyžadují tedy zpravidla množství dat (např. metody založené na analýze vývojových trendů, korelaci a regresi apod.).</a:t>
            </a:r>
            <a:endParaRPr lang="cs-CZ" altLang="cs-CZ" b="1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7772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Organizace pokrývá svou potřebu pracovníků jednak z </a:t>
            </a:r>
            <a:r>
              <a:rPr lang="cs-CZ" altLang="cs-CZ" sz="2600" u="sng" dirty="0" smtClean="0"/>
              <a:t>vnitřních zdrojů</a:t>
            </a:r>
            <a:r>
              <a:rPr lang="cs-CZ" altLang="cs-CZ" sz="2600" dirty="0" smtClean="0"/>
              <a:t>, jednak z </a:t>
            </a:r>
            <a:r>
              <a:rPr lang="cs-CZ" altLang="cs-CZ" sz="2600" u="sng" dirty="0" smtClean="0"/>
              <a:t>vnějších zdrojů. </a:t>
            </a:r>
            <a:r>
              <a:rPr lang="cs-CZ" altLang="cs-CZ" sz="2600" dirty="0" smtClean="0"/>
              <a:t>Vzhledem k délce období, na které se v podmínkách tržní ekonomiky plánuje potřeba pracovníků, lze říci, že v úvahách o perspektivním pokrytí této potřeby hrají rozhodující roli </a:t>
            </a:r>
            <a:r>
              <a:rPr lang="cs-CZ" altLang="cs-CZ" sz="2600" b="1" dirty="0" smtClean="0"/>
              <a:t>vnitřní zdroje.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Pro odhad pokrytí potřeby pracovníků z vnitřních zdrojů se používá (bilanční metoda-intuitivní metoda, metoda založená na </a:t>
            </a:r>
            <a:r>
              <a:rPr lang="cs-CZ" altLang="cs-CZ" sz="2600" dirty="0" err="1" smtClean="0"/>
              <a:t>markovovoské</a:t>
            </a:r>
            <a:r>
              <a:rPr lang="cs-CZ" altLang="cs-CZ" sz="2600" dirty="0" smtClean="0"/>
              <a:t> analýze – kvantitativní metoda).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Východiskem pro odhad perspektivních zdrojů pracovních sil je dokonalá znalost současného  počtu a současné struktury pracovních zdrojů v organizaci i mimo ni, znalost zákonitosti pohybu.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908720"/>
            <a:ext cx="7776864" cy="5256584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dirty="0" smtClean="0"/>
              <a:t>Pokud jde o odhady </a:t>
            </a:r>
            <a:r>
              <a:rPr lang="cs-CZ" altLang="cs-CZ" b="1" dirty="0" smtClean="0"/>
              <a:t>vnějších zdrojů</a:t>
            </a:r>
            <a:r>
              <a:rPr lang="cs-CZ" altLang="cs-CZ" dirty="0" smtClean="0"/>
              <a:t> pracovních sil, pak lze použít řadu </a:t>
            </a:r>
            <a:r>
              <a:rPr lang="cs-CZ" altLang="cs-CZ" i="1" dirty="0" smtClean="0"/>
              <a:t>demografických metod </a:t>
            </a:r>
            <a:r>
              <a:rPr lang="cs-CZ" altLang="cs-CZ" dirty="0" smtClean="0"/>
              <a:t>(populační projekce, prognózy), popř. používat již </a:t>
            </a:r>
            <a:r>
              <a:rPr lang="cs-CZ" altLang="cs-CZ" i="1" dirty="0" smtClean="0"/>
              <a:t>hotové výsledky projekcí či prognóz</a:t>
            </a:r>
            <a:r>
              <a:rPr lang="cs-CZ" altLang="cs-CZ" dirty="0" smtClean="0"/>
              <a:t> zpracovaných institucemi státní statistiky či institucemi trhu práce.</a:t>
            </a:r>
            <a:endParaRPr lang="cs-CZ" altLang="cs-CZ" i="1" dirty="0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600" b="1" smtClean="0"/>
              <a:t> </a:t>
            </a:r>
            <a:r>
              <a:rPr lang="cs-CZ" altLang="cs-CZ" sz="3600" smtClean="0"/>
              <a:t>5) Plánování dílčích personálních činností</a:t>
            </a:r>
            <a:r>
              <a:rPr lang="cs-CZ" altLang="cs-CZ" sz="3600" b="1" smtClean="0"/>
              <a:t> </a:t>
            </a:r>
            <a:br>
              <a:rPr lang="cs-CZ" altLang="cs-CZ" sz="3600" b="1" smtClean="0"/>
            </a:br>
            <a:endParaRPr lang="cs-CZ" altLang="cs-CZ" sz="3600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Tyto plány jsou odvozeny z obecnějších strategií formování pracovní síly podniku a z detailnějších analýz faktorů poptávky po pracovních silách a jejich nabídky.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Plány činností by měly být zpracovány především pro tyto oblasti: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u="sng" smtClean="0"/>
              <a:t>A) Plán zabezpečování lidských zdrojů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smtClean="0"/>
              <a:t>    Tento plán se zabývá přístupy k získávání pracovníků z vnitřních zdrojů organizace i z vnějších zdrojů a tím, jak přilákat vysoce kvalitní uchazeče (snaha se stát atraktivním zaměstnavatelem).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600" b="1" u="sng" smtClean="0"/>
              <a:t>B) Plán flexibility </a:t>
            </a:r>
            <a:r>
              <a:rPr lang="cs-CZ" altLang="cs-CZ" sz="2600" smtClean="0"/>
              <a:t>( využívání pracovníků na částečný úvazek, sdílení pracovního místa, práce doma a distanční práce apod.)</a:t>
            </a:r>
            <a:endParaRPr lang="cs-CZ" altLang="cs-CZ" sz="2600" b="1" u="sng" smtClean="0"/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600" b="1" smtClean="0"/>
              <a:t>  </a:t>
            </a:r>
            <a:r>
              <a:rPr lang="cs-CZ" altLang="cs-CZ" sz="2600" smtClean="0"/>
              <a:t>   Cílem plánu flexibility by mělo být,  zabezpečit větší flexibilitu v činnosti, zlepšit využívání dovedností a schopností pracovníků, zvýšit produktivitu, snížit náklady spojené se zaměstnáváním lidí.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600" b="1" u="sng" smtClean="0"/>
              <a:t>C) Plány vzdělávání pracovníků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600" smtClean="0"/>
              <a:t>    Musejí odpovědět na otázku, jaká je perspektivní potřeba vzdělávání a formování pracovních schopností pracovníků organizace, jaké oblasti vzdělávání a jaké skupiny pracovníků jsou z hlediska vzdělávání prioritní,  jaké metody a formy vzdělávání je třeba použít atd.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82588"/>
            <a:ext cx="7772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4000" smtClean="0"/>
              <a:t>Osnova: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400" b="1" smtClean="0"/>
              <a:t>1</a:t>
            </a:r>
            <a:r>
              <a:rPr lang="cs-CZ" altLang="cs-CZ" sz="2800" smtClean="0"/>
              <a:t>) Definice a cíle plánování lidských zdrojů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2) Postavení personálního plánování v plánování činnosti organizace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3) Proces personálního plánování v podniku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4) Předpovídání potřeby lidských zdrojů a jejich nabídky z vnitřních i vnějších zdrojů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5) Plánování dílčích personálních činností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cs-CZ" altLang="cs-CZ" sz="2800" smtClean="0"/>
              <a:t>6) Subjekty plánování lidských zdrojů a jejich úkoly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cs-CZ" altLang="cs-CZ" sz="2400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80728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u="sng" dirty="0" smtClean="0"/>
              <a:t>D) Plány rozmisťování pracovníků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dirty="0" smtClean="0"/>
              <a:t>    Snaží se odpovědět na následující otázky např. Které pracovníky a kdy pověřovat odpovědnějšími úkoly? Jak zabezpečit rozmisťování pracovníků v souladu s jejich schopnostmi, pracovním chováním? Atd.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u="sng" dirty="0" smtClean="0"/>
              <a:t>E) Plán snižování počtu pracovníků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dirty="0" smtClean="0"/>
              <a:t>	Plán snižování počtu pracovníků by měl být založen na časovém plánu snižování a na prognózách, do jaké míry lze tohoto cíle dosáhnout pomocí přirozených ztrát nebo stimulování dobrovolných odchodů nadbytečných pracovníků.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3340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z="2800" i="1" u="sng" smtClean="0"/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smtClean="0"/>
              <a:t>F) </a:t>
            </a:r>
            <a:r>
              <a:rPr lang="cs-CZ" altLang="cs-CZ" sz="2800" b="1" u="sng" smtClean="0"/>
              <a:t>Plány odměňování a produktivity práce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smtClean="0"/>
              <a:t>	Mají za úkol rozpoznat a určit, co je třeba udělat, aby systém odměňování dostatečně přitahoval pracovníky do organizace, stabilizoval je a stimuloval k žádoucímu pracovnímu výkonu.  Musejí odpovědět na otázky, jaké jsou hranice odměňování, jak odměňovat klíčové pracovníky organizace, do jaké míry vázat odměňování těchto pracovníků na výkon apod.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>6) Subjekty plánování lidských zdrojů a jejich úkoly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z="4000" smtClean="0"/>
              <a:t/>
            </a:r>
            <a:br>
              <a:rPr lang="cs-CZ" altLang="cs-CZ" sz="4000" smtClean="0"/>
            </a:b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3600" smtClean="0"/>
              <a:t>     </a:t>
            </a:r>
            <a:br>
              <a:rPr lang="cs-CZ" altLang="cs-CZ" sz="3600" smtClean="0"/>
            </a:br>
            <a:endParaRPr lang="cs-CZ" altLang="cs-CZ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i="1" smtClean="0"/>
              <a:t>Vrcholové vedení</a:t>
            </a:r>
            <a:r>
              <a:rPr lang="cs-CZ" altLang="cs-CZ" sz="2800" smtClean="0"/>
              <a:t> – formuluje obecně a hlavní cíle činnosti organizace, udává rámec, z něhož musejí vycházet perspektivní odhady potřeby pracovníků jak z hlediska počtu, tak z hlediska struktury.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i="1" smtClean="0"/>
              <a:t>Další úrovně vedení</a:t>
            </a:r>
            <a:r>
              <a:rPr lang="cs-CZ" altLang="cs-CZ" sz="2800" smtClean="0"/>
              <a:t> – vycházejíce z přidělených úkolů, musejí klást otázku, kde tyto pracovníky vzít. Musejí mít alespoň obecný přehled o stavu, pohybu a využívání pracovníků v organizaci.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i="1" smtClean="0"/>
              <a:t>Linioví manažeři, vedoucí pracovníci nejmenších pracovních skupin</a:t>
            </a:r>
            <a:r>
              <a:rPr lang="cs-CZ" altLang="cs-CZ" sz="2800" smtClean="0"/>
              <a:t> – tedy skupin, které bezprostředně plní rozhodující pracovní úkoly organizace.</a:t>
            </a:r>
            <a:endParaRPr lang="cs-CZ" altLang="cs-CZ" sz="2800" b="1" i="1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836712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i="1" dirty="0" smtClean="0"/>
              <a:t>Personální útvar -  </a:t>
            </a:r>
            <a:r>
              <a:rPr lang="cs-CZ" altLang="cs-CZ" sz="2800" dirty="0" smtClean="0"/>
              <a:t>hraje úlohu koordinátora a organizátora plánovacího procesu a slouží jako zdroj informací nezbytných pro efektivní účast vedoucích pracovníků v procesu plánování potřeby pracovních sil a pokrytí této potřeby.</a:t>
            </a:r>
            <a:endParaRPr lang="cs-CZ" altLang="cs-CZ" sz="2800" b="1" i="1" dirty="0" smtClean="0"/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b="1" i="1" dirty="0" smtClean="0"/>
              <a:t>	a) </a:t>
            </a:r>
            <a:r>
              <a:rPr lang="cs-CZ" altLang="cs-CZ" sz="2800" dirty="0" smtClean="0"/>
              <a:t>By měl upozorňovat management na silné a slabé stránky lidských zdrojů organizace, a na příležitosti a hrozby, které to představuje, aby to management mohl vzít v úvahu při vytváření podnikových plánů.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b="1" i="1" dirty="0" smtClean="0"/>
              <a:t>	b) </a:t>
            </a:r>
            <a:r>
              <a:rPr lang="cs-CZ" altLang="cs-CZ" sz="2800" dirty="0" smtClean="0"/>
              <a:t>Zajišťuje také jednotnou úpravu dokumentů a dbá na to, aby tyto dokumenty byly úplné jak z hlediska požadované struktury, tak z hlediska obsahu.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z="2800" b="1" i="1" dirty="0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b="1" i="1" dirty="0" smtClean="0"/>
              <a:t> c) </a:t>
            </a:r>
            <a:r>
              <a:rPr lang="cs-CZ" altLang="cs-CZ" sz="2800" dirty="0" smtClean="0"/>
              <a:t>Zpracovává konečnou verzi personálních plánů, včetně plánů personálních činností,  kontroluje jejich plnění a v případě potřeby iniciovat změny těchto plánů, dále pak uchovává všechny dokumenty související s personálním plánováním.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z="2800" dirty="0" smtClean="0"/>
              <a:t> d) Protože vedoucí pracovníci nemají často potřebné znalosti a dovednosti z oblasti personálního řízení, musí je personální útvar metodologicky vést, radit jim, usměrňovat a kontrolovat je, popřípadě interpretovat jejich představy a stanoviska, racionalizovat a zreálňovat je s ohledem na okolnosti, které vedoucí pracovníci nemohou znát, popř. se v nich ne zcela orientují.</a:t>
            </a:r>
            <a:endParaRPr lang="cs-CZ" altLang="cs-CZ" sz="2800" b="1" dirty="0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2614613"/>
            <a:ext cx="3065463" cy="3330575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50" y="1341438"/>
            <a:ext cx="6215063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cs-CZ" sz="3000" u="none" kern="0" dirty="0">
                <a:solidFill>
                  <a:schemeClr val="bg2"/>
                </a:solidFill>
                <a:latin typeface="+mn-lt"/>
              </a:rPr>
              <a:t>	</a:t>
            </a:r>
            <a:r>
              <a:rPr lang="cs-CZ" sz="3500" u="none" kern="0" dirty="0">
                <a:latin typeface="+mn-lt"/>
              </a:rPr>
              <a:t>Děkuji vám za pozornost</a:t>
            </a:r>
            <a:r>
              <a:rPr lang="cs-CZ" sz="3500" kern="0" dirty="0">
                <a:latin typeface="+mn-lt"/>
              </a:rPr>
              <a:t> a</a:t>
            </a:r>
            <a:r>
              <a:rPr lang="cs-CZ" sz="3500" u="none" kern="0" dirty="0">
                <a:latin typeface="+mn-lt"/>
              </a:rPr>
              <a:t/>
            </a:r>
            <a:br>
              <a:rPr lang="cs-CZ" sz="3500" u="none" kern="0" dirty="0">
                <a:latin typeface="+mn-lt"/>
              </a:rPr>
            </a:br>
            <a:r>
              <a:rPr lang="cs-CZ" sz="3500" u="none" kern="0" dirty="0">
                <a:latin typeface="+mn-lt"/>
              </a:rPr>
              <a:t>přeji příjemný zbytek dne. </a:t>
            </a:r>
            <a:r>
              <a:rPr lang="cs-CZ" sz="3500" u="none" kern="0" dirty="0">
                <a:latin typeface="+mn-lt"/>
                <a:sym typeface="Wingdings" pitchFamily="2" charset="2"/>
              </a:rPr>
              <a:t></a:t>
            </a:r>
            <a:endParaRPr lang="cs-CZ" sz="3500" u="none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7772400" cy="157504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1) Definice a cíle plánování lidských zdrojů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sz="36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34888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b="1" i="1" u="sng" dirty="0" smtClean="0"/>
              <a:t>Personální plánování</a:t>
            </a:r>
            <a:r>
              <a:rPr lang="cs-CZ" altLang="cs-CZ" sz="2800" dirty="0" smtClean="0"/>
              <a:t> (plánování lidských zdrojů, plánování pracovníků) slouží k realizace cílů organizace tím, že předvídá vývoj, stanovuje cíle a realizuje opatření směřující k současnému a perspektivnímu zajištění úkolů organizace adekvátní pracovní silou.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Je to proces zabezpečování toho, že budou rozpoznány potřeby organizace v oblasti lidských zdrojů a že budou zpracovány plány směřující k uspokojení těchto potřeb.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z="2800" dirty="0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 Zaměřuje se na kvantitativní i kvalitativní stránku potřeby lidských zdrojů a znamená to, že musí odpovídat na dvě základní otázky: a) Kolik lidí?</a:t>
            </a:r>
          </a:p>
          <a:p>
            <a:pPr lvl="2"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lang="cs-CZ" altLang="cs-CZ" smtClean="0"/>
              <a:t>          </a:t>
            </a:r>
            <a:r>
              <a:rPr lang="cs-CZ" altLang="cs-CZ" sz="3200" smtClean="0"/>
              <a:t>b) Jaké lidi?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Jeho smyslem je tedy zajišťovat perspektivní plnění všech hlavních úkolů personálního řízení, a tím přispívat k prosperitě a konkurenceschopnosti organizace.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b="1" i="1" u="sng" smtClean="0"/>
              <a:t>Cíle plánování lidských zdrojů </a:t>
            </a:r>
            <a:r>
              <a:rPr lang="cs-CZ" altLang="cs-CZ" smtClean="0"/>
              <a:t>budou do značné míry záviset na jejich podmínkách, ale obecně řečeno – typickými cíli asi bude: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A) získat a udržet si takové počty lidí, které organizace potřebuje a kteří by zároveň měli požadované dovednosti, zkušenosti a schopnosti,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B) předcházet problémům souvisejícím s potenciálním přebytkem nebo nedostatkem lidí,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None/>
            </a:pPr>
            <a:endParaRPr lang="cs-CZ" altLang="cs-CZ" b="1" i="1" u="sng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3300" smtClean="0"/>
              <a:t>C) formovat dobře vycvičenou a flexibilní pracovní sílu a tak přispívat k schopnosti organizace adaptovat se na nejisté a měnící se prostředí,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3300" smtClean="0"/>
              <a:t>D) snižovat závislost organizace na získávání pracovníků z vnějších zdrojů v případech, kdy nabídka pracovních sil s kvalifikací, která je pro organizaci klíčová, je nedostatečná, a to pomocí formulování strategie stabilizace a strategie rozvoje pracovníků,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E) zlepšit využití pracovníků zaváděním flexibilnějších systémů práce.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>2) Postavení personálního plánování v plánování činnosti organizace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Personální plánování je </a:t>
            </a:r>
            <a:r>
              <a:rPr lang="cs-CZ" altLang="cs-CZ" sz="2800" b="1" i="1" u="sng" smtClean="0"/>
              <a:t>plánováním odvozeným. </a:t>
            </a:r>
            <a:r>
              <a:rPr lang="cs-CZ" altLang="cs-CZ" sz="2800" smtClean="0"/>
              <a:t>Znamená to, že primární je plánování výrobních cílů či jiných cílů týkajících se činnosti organizace, plánování technického rozvoje, prodeje výrobků či služeb.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z="2800" smtClean="0"/>
              <a:t>Plánování je nejdůležitějším nástrojem  řízení organizace a protože člověk je nejdůležitějším faktorem jejího fungování, je personální plánování – těžištěm všech plánovacích aktivit v organizaci.</a:t>
            </a:r>
            <a:endParaRPr lang="cs-CZ" altLang="cs-CZ" sz="2800" b="1" i="1" u="sng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Aby bylo personální plánování efektivní, je třeba dodržovat následující zásady: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smtClean="0"/>
              <a:t>A) </a:t>
            </a:r>
            <a:r>
              <a:rPr lang="cs-CZ" altLang="cs-CZ" i="1" u="sng" smtClean="0"/>
              <a:t>Znát a respektovat strategii organizace</a:t>
            </a:r>
            <a:r>
              <a:rPr lang="cs-CZ" altLang="cs-CZ" smtClean="0"/>
              <a:t>. Ti, co vytvářejí personální plány, by měli důkladně znát strategické plány organizace</a:t>
            </a:r>
            <a:r>
              <a:rPr lang="cs-CZ" altLang="cs-CZ" i="1" smtClean="0"/>
              <a:t>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i="1" smtClean="0"/>
              <a:t>B) </a:t>
            </a:r>
            <a:r>
              <a:rPr lang="cs-CZ" altLang="cs-CZ" i="1" u="sng" smtClean="0"/>
              <a:t>Cyklus plánování činnosti organizace a cyklus personálního plánování by měly být časově sladěny</a:t>
            </a:r>
            <a:r>
              <a:rPr lang="cs-CZ" altLang="cs-CZ" i="1" smtClean="0"/>
              <a:t>.</a:t>
            </a:r>
          </a:p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cs-CZ" altLang="cs-CZ" i="1" smtClean="0"/>
              <a:t>C) Personální plánování by mělo být celoorganizační záležitostí.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Designs\Příroda.pot</Template>
  <TotalTime>892</TotalTime>
  <Words>1531</Words>
  <Application>Microsoft Office PowerPoint</Application>
  <PresentationFormat>Předvádění na obrazovce (4:3)</PresentationFormat>
  <Paragraphs>102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Times New Roman</vt:lpstr>
      <vt:lpstr>Arial</vt:lpstr>
      <vt:lpstr>Wingdings</vt:lpstr>
      <vt:lpstr>Calibri</vt:lpstr>
      <vt:lpstr>Vzletný</vt:lpstr>
      <vt:lpstr>Prezentace aplikace PowerPoint</vt:lpstr>
      <vt:lpstr>Osnova:</vt:lpstr>
      <vt:lpstr>1) Definice a cíle plánování lidských zdrojů </vt:lpstr>
      <vt:lpstr>Prezentace aplikace PowerPoint</vt:lpstr>
      <vt:lpstr>Prezentace aplikace PowerPoint</vt:lpstr>
      <vt:lpstr>Prezentace aplikace PowerPoint</vt:lpstr>
      <vt:lpstr>Prezentace aplikace PowerPoint</vt:lpstr>
      <vt:lpstr>2) Postavení personálního plánování v plánování činnosti organizace</vt:lpstr>
      <vt:lpstr>Prezentace aplikace PowerPoint</vt:lpstr>
      <vt:lpstr> 3) Proces personálního plánování v podniku</vt:lpstr>
      <vt:lpstr> </vt:lpstr>
      <vt:lpstr>Prezentace aplikace PowerPoint</vt:lpstr>
      <vt:lpstr>  4) Předpovídání potřeby lidských zdrojů a jejich nabídky z vnitřních i vnějších zdrojů  </vt:lpstr>
      <vt:lpstr>Prezentace aplikace PowerPoint</vt:lpstr>
      <vt:lpstr>Prezentace aplikace PowerPoint</vt:lpstr>
      <vt:lpstr>Prezentace aplikace PowerPoint</vt:lpstr>
      <vt:lpstr>Prezentace aplikace PowerPoint</vt:lpstr>
      <vt:lpstr>  5) Plánování dílčích personálních činností  </vt:lpstr>
      <vt:lpstr>Prezentace aplikace PowerPoint</vt:lpstr>
      <vt:lpstr>Prezentace aplikace PowerPoint</vt:lpstr>
      <vt:lpstr>Prezentace aplikace PowerPoint</vt:lpstr>
      <vt:lpstr>    6) Subjekty plánování lidských zdrojů a jejich úkoly    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Zdeněk Franěk</cp:lastModifiedBy>
  <cp:revision>20</cp:revision>
  <cp:lastPrinted>1601-01-01T00:00:00Z</cp:lastPrinted>
  <dcterms:created xsi:type="dcterms:W3CDTF">2005-09-23T13:42:26Z</dcterms:created>
  <dcterms:modified xsi:type="dcterms:W3CDTF">2019-03-14T10:05:26Z</dcterms:modified>
</cp:coreProperties>
</file>