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sldIdLst>
    <p:sldId id="256" r:id="rId2"/>
    <p:sldId id="269" r:id="rId3"/>
    <p:sldId id="277" r:id="rId4"/>
    <p:sldId id="359" r:id="rId5"/>
    <p:sldId id="361" r:id="rId6"/>
    <p:sldId id="329" r:id="rId7"/>
    <p:sldId id="341" r:id="rId8"/>
    <p:sldId id="328" r:id="rId9"/>
    <p:sldId id="333" r:id="rId10"/>
    <p:sldId id="360" r:id="rId11"/>
    <p:sldId id="362" r:id="rId12"/>
    <p:sldId id="334" r:id="rId13"/>
    <p:sldId id="413" r:id="rId14"/>
    <p:sldId id="335" r:id="rId15"/>
    <p:sldId id="436" r:id="rId16"/>
    <p:sldId id="378" r:id="rId17"/>
    <p:sldId id="336" r:id="rId18"/>
    <p:sldId id="332" r:id="rId19"/>
    <p:sldId id="363" r:id="rId20"/>
    <p:sldId id="393" r:id="rId21"/>
    <p:sldId id="432" r:id="rId22"/>
    <p:sldId id="433" r:id="rId23"/>
    <p:sldId id="394" r:id="rId24"/>
    <p:sldId id="434" r:id="rId25"/>
    <p:sldId id="435" r:id="rId26"/>
    <p:sldId id="379" r:id="rId27"/>
    <p:sldId id="338" r:id="rId28"/>
    <p:sldId id="364" r:id="rId29"/>
    <p:sldId id="438" r:id="rId30"/>
    <p:sldId id="439" r:id="rId31"/>
    <p:sldId id="366" r:id="rId32"/>
    <p:sldId id="36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75" r:id="rId41"/>
    <p:sldId id="367" r:id="rId42"/>
    <p:sldId id="273" r:id="rId43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1AF433A1-72C0-430F-AC5C-64D7DD6D4B49}"/>
    <pc:docChg chg="undo custSel addSld delSld modSld sldOrd">
      <pc:chgData name="Helena Marková" userId="8ac8855c-4e0e-44ec-b242-4f56ba3c791e" providerId="ADAL" clId="{1AF433A1-72C0-430F-AC5C-64D7DD6D4B49}" dt="2024-04-17T04:39:39.401" v="1784" actId="2696"/>
      <pc:docMkLst>
        <pc:docMk/>
      </pc:docMkLst>
      <pc:sldChg chg="delSp">
        <pc:chgData name="Helena Marková" userId="8ac8855c-4e0e-44ec-b242-4f56ba3c791e" providerId="ADAL" clId="{1AF433A1-72C0-430F-AC5C-64D7DD6D4B49}" dt="2024-04-17T03:45:32.660" v="622"/>
        <pc:sldMkLst>
          <pc:docMk/>
          <pc:sldMk cId="0" sldId="334"/>
        </pc:sldMkLst>
        <pc:picChg chg="del">
          <ac:chgData name="Helena Marková" userId="8ac8855c-4e0e-44ec-b242-4f56ba3c791e" providerId="ADAL" clId="{1AF433A1-72C0-430F-AC5C-64D7DD6D4B49}" dt="2024-04-17T03:45:32.660" v="622"/>
          <ac:picMkLst>
            <pc:docMk/>
            <pc:sldMk cId="0" sldId="334"/>
            <ac:picMk id="2" creationId="{39CF92F2-D72E-4E80-96D5-A5B62DE077BC}"/>
          </ac:picMkLst>
        </pc:picChg>
      </pc:sldChg>
      <pc:sldChg chg="modSp mod modAnim">
        <pc:chgData name="Helena Marková" userId="8ac8855c-4e0e-44ec-b242-4f56ba3c791e" providerId="ADAL" clId="{1AF433A1-72C0-430F-AC5C-64D7DD6D4B49}" dt="2024-04-17T04:35:53.161" v="1764" actId="5793"/>
        <pc:sldMkLst>
          <pc:docMk/>
          <pc:sldMk cId="0" sldId="364"/>
        </pc:sldMkLst>
        <pc:spChg chg="mod">
          <ac:chgData name="Helena Marková" userId="8ac8855c-4e0e-44ec-b242-4f56ba3c791e" providerId="ADAL" clId="{1AF433A1-72C0-430F-AC5C-64D7DD6D4B49}" dt="2024-04-17T04:35:35.036" v="1744" actId="6549"/>
          <ac:spMkLst>
            <pc:docMk/>
            <pc:sldMk cId="0" sldId="364"/>
            <ac:spMk id="2" creationId="{00000000-0000-0000-0000-000000000000}"/>
          </ac:spMkLst>
        </pc:spChg>
        <pc:spChg chg="mod">
          <ac:chgData name="Helena Marková" userId="8ac8855c-4e0e-44ec-b242-4f56ba3c791e" providerId="ADAL" clId="{1AF433A1-72C0-430F-AC5C-64D7DD6D4B49}" dt="2024-04-17T04:35:53.161" v="1764" actId="5793"/>
          <ac:spMkLst>
            <pc:docMk/>
            <pc:sldMk cId="0" sldId="364"/>
            <ac:spMk id="31749" creationId="{00000000-0000-0000-0000-000000000000}"/>
          </ac:spMkLst>
        </pc:spChg>
      </pc:sldChg>
      <pc:sldChg chg="del">
        <pc:chgData name="Helena Marková" userId="8ac8855c-4e0e-44ec-b242-4f56ba3c791e" providerId="ADAL" clId="{1AF433A1-72C0-430F-AC5C-64D7DD6D4B49}" dt="2024-04-17T04:39:39.401" v="1784" actId="2696"/>
        <pc:sldMkLst>
          <pc:docMk/>
          <pc:sldMk cId="0" sldId="365"/>
        </pc:sldMkLst>
      </pc:sldChg>
      <pc:sldChg chg="addSp modSp add mod modAnim">
        <pc:chgData name="Helena Marková" userId="8ac8855c-4e0e-44ec-b242-4f56ba3c791e" providerId="ADAL" clId="{1AF433A1-72C0-430F-AC5C-64D7DD6D4B49}" dt="2024-04-17T04:27:17.759" v="1578" actId="20577"/>
        <pc:sldMkLst>
          <pc:docMk/>
          <pc:sldMk cId="1669629903" sldId="378"/>
        </pc:sldMkLst>
        <pc:spChg chg="mod">
          <ac:chgData name="Helena Marková" userId="8ac8855c-4e0e-44ec-b242-4f56ba3c791e" providerId="ADAL" clId="{1AF433A1-72C0-430F-AC5C-64D7DD6D4B49}" dt="2024-04-17T04:26:32.091" v="1486" actId="20577"/>
          <ac:spMkLst>
            <pc:docMk/>
            <pc:sldMk cId="1669629903" sldId="378"/>
            <ac:spMk id="2" creationId="{00000000-0000-0000-0000-000000000000}"/>
          </ac:spMkLst>
        </pc:spChg>
        <pc:spChg chg="mod">
          <ac:chgData name="Helena Marková" userId="8ac8855c-4e0e-44ec-b242-4f56ba3c791e" providerId="ADAL" clId="{1AF433A1-72C0-430F-AC5C-64D7DD6D4B49}" dt="2024-04-17T04:27:17.759" v="1578" actId="20577"/>
          <ac:spMkLst>
            <pc:docMk/>
            <pc:sldMk cId="1669629903" sldId="378"/>
            <ac:spMk id="31749" creationId="{00000000-0000-0000-0000-000000000000}"/>
          </ac:spMkLst>
        </pc:spChg>
        <pc:picChg chg="add mod">
          <ac:chgData name="Helena Marková" userId="8ac8855c-4e0e-44ec-b242-4f56ba3c791e" providerId="ADAL" clId="{1AF433A1-72C0-430F-AC5C-64D7DD6D4B49}" dt="2024-04-17T04:26:45.462" v="1489" actId="1076"/>
          <ac:picMkLst>
            <pc:docMk/>
            <pc:sldMk cId="1669629903" sldId="378"/>
            <ac:picMk id="5" creationId="{36B98B71-A601-4221-93F8-2576C15726C1}"/>
          </ac:picMkLst>
        </pc:picChg>
      </pc:sldChg>
      <pc:sldChg chg="addSp modSp add mod modAnim">
        <pc:chgData name="Helena Marková" userId="8ac8855c-4e0e-44ec-b242-4f56ba3c791e" providerId="ADAL" clId="{1AF433A1-72C0-430F-AC5C-64D7DD6D4B49}" dt="2024-04-17T04:21:33.858" v="1469" actId="20577"/>
        <pc:sldMkLst>
          <pc:docMk/>
          <pc:sldMk cId="3332862248" sldId="379"/>
        </pc:sldMkLst>
        <pc:spChg chg="mod">
          <ac:chgData name="Helena Marková" userId="8ac8855c-4e0e-44ec-b242-4f56ba3c791e" providerId="ADAL" clId="{1AF433A1-72C0-430F-AC5C-64D7DD6D4B49}" dt="2024-04-17T04:21:33.858" v="1469" actId="20577"/>
          <ac:spMkLst>
            <pc:docMk/>
            <pc:sldMk cId="3332862248" sldId="379"/>
            <ac:spMk id="31749" creationId="{00000000-0000-0000-0000-000000000000}"/>
          </ac:spMkLst>
        </pc:spChg>
        <pc:picChg chg="add mod">
          <ac:chgData name="Helena Marková" userId="8ac8855c-4e0e-44ec-b242-4f56ba3c791e" providerId="ADAL" clId="{1AF433A1-72C0-430F-AC5C-64D7DD6D4B49}" dt="2024-04-17T04:21:07.834" v="1390" actId="1076"/>
          <ac:picMkLst>
            <pc:docMk/>
            <pc:sldMk cId="3332862248" sldId="379"/>
            <ac:picMk id="2" creationId="{7F30F200-9B59-45BA-A860-4DE48375ABCE}"/>
          </ac:picMkLst>
        </pc:picChg>
      </pc:sldChg>
      <pc:sldChg chg="modSp del mod">
        <pc:chgData name="Helena Marková" userId="8ac8855c-4e0e-44ec-b242-4f56ba3c791e" providerId="ADAL" clId="{1AF433A1-72C0-430F-AC5C-64D7DD6D4B49}" dt="2024-04-17T04:04:43.068" v="1340"/>
        <pc:sldMkLst>
          <pc:docMk/>
          <pc:sldMk cId="2364371405" sldId="393"/>
        </pc:sldMkLst>
        <pc:spChg chg="mod">
          <ac:chgData name="Helena Marková" userId="8ac8855c-4e0e-44ec-b242-4f56ba3c791e" providerId="ADAL" clId="{1AF433A1-72C0-430F-AC5C-64D7DD6D4B49}" dt="2024-04-17T03:58:49.895" v="905" actId="20577"/>
          <ac:spMkLst>
            <pc:docMk/>
            <pc:sldMk cId="2364371405" sldId="393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AF433A1-72C0-430F-AC5C-64D7DD6D4B49}" dt="2024-04-17T04:04:43.068" v="1340"/>
          <ac:spMkLst>
            <pc:docMk/>
            <pc:sldMk cId="2364371405" sldId="393"/>
            <ac:spMk id="44035" creationId="{00000000-0000-0000-0000-000000000000}"/>
          </ac:spMkLst>
        </pc:spChg>
      </pc:sldChg>
      <pc:sldChg chg="modSp del mod">
        <pc:chgData name="Helena Marková" userId="8ac8855c-4e0e-44ec-b242-4f56ba3c791e" providerId="ADAL" clId="{1AF433A1-72C0-430F-AC5C-64D7DD6D4B49}" dt="2024-04-17T04:22:39.239" v="1475" actId="255"/>
        <pc:sldMkLst>
          <pc:docMk/>
          <pc:sldMk cId="2553631087" sldId="394"/>
        </pc:sldMkLst>
        <pc:spChg chg="mod">
          <ac:chgData name="Helena Marková" userId="8ac8855c-4e0e-44ec-b242-4f56ba3c791e" providerId="ADAL" clId="{1AF433A1-72C0-430F-AC5C-64D7DD6D4B49}" dt="2024-04-17T04:22:39.239" v="1475" actId="255"/>
          <ac:spMkLst>
            <pc:docMk/>
            <pc:sldMk cId="2553631087" sldId="394"/>
            <ac:spMk id="44035" creationId="{00000000-0000-0000-0000-000000000000}"/>
          </ac:spMkLst>
        </pc:spChg>
      </pc:sldChg>
      <pc:sldChg chg="modSp del mod">
        <pc:chgData name="Helena Marková" userId="8ac8855c-4e0e-44ec-b242-4f56ba3c791e" providerId="ADAL" clId="{1AF433A1-72C0-430F-AC5C-64D7DD6D4B49}" dt="2024-04-17T03:47:18.620" v="853" actId="6549"/>
        <pc:sldMkLst>
          <pc:docMk/>
          <pc:sldMk cId="2922394526" sldId="413"/>
        </pc:sldMkLst>
        <pc:spChg chg="mod">
          <ac:chgData name="Helena Marková" userId="8ac8855c-4e0e-44ec-b242-4f56ba3c791e" providerId="ADAL" clId="{1AF433A1-72C0-430F-AC5C-64D7DD6D4B49}" dt="2024-04-17T03:45:48.877" v="658" actId="20577"/>
          <ac:spMkLst>
            <pc:docMk/>
            <pc:sldMk cId="2922394526" sldId="413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AF433A1-72C0-430F-AC5C-64D7DD6D4B49}" dt="2024-04-17T03:47:18.620" v="853" actId="6549"/>
          <ac:spMkLst>
            <pc:docMk/>
            <pc:sldMk cId="2922394526" sldId="413"/>
            <ac:spMk id="44035" creationId="{00000000-0000-0000-0000-000000000000}"/>
          </ac:spMkLst>
        </pc:spChg>
      </pc:sldChg>
      <pc:sldChg chg="modSp del mod">
        <pc:chgData name="Helena Marková" userId="8ac8855c-4e0e-44ec-b242-4f56ba3c791e" providerId="ADAL" clId="{1AF433A1-72C0-430F-AC5C-64D7DD6D4B49}" dt="2024-04-17T04:07:35.007" v="1347"/>
        <pc:sldMkLst>
          <pc:docMk/>
          <pc:sldMk cId="4085647312" sldId="432"/>
        </pc:sldMkLst>
        <pc:spChg chg="mod">
          <ac:chgData name="Helena Marková" userId="8ac8855c-4e0e-44ec-b242-4f56ba3c791e" providerId="ADAL" clId="{1AF433A1-72C0-430F-AC5C-64D7DD6D4B49}" dt="2024-04-17T04:07:35.007" v="1347"/>
          <ac:spMkLst>
            <pc:docMk/>
            <pc:sldMk cId="4085647312" sldId="432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AF433A1-72C0-430F-AC5C-64D7DD6D4B49}" dt="2024-04-17T04:06:03.639" v="1345"/>
          <ac:spMkLst>
            <pc:docMk/>
            <pc:sldMk cId="4085647312" sldId="432"/>
            <ac:spMk id="44035" creationId="{00000000-0000-0000-0000-000000000000}"/>
          </ac:spMkLst>
        </pc:spChg>
      </pc:sldChg>
      <pc:sldChg chg="modSp del mod">
        <pc:chgData name="Helena Marková" userId="8ac8855c-4e0e-44ec-b242-4f56ba3c791e" providerId="ADAL" clId="{1AF433A1-72C0-430F-AC5C-64D7DD6D4B49}" dt="2024-04-17T04:08:41.603" v="1357" actId="20577"/>
        <pc:sldMkLst>
          <pc:docMk/>
          <pc:sldMk cId="1498214041" sldId="433"/>
        </pc:sldMkLst>
        <pc:spChg chg="mod">
          <ac:chgData name="Helena Marková" userId="8ac8855c-4e0e-44ec-b242-4f56ba3c791e" providerId="ADAL" clId="{1AF433A1-72C0-430F-AC5C-64D7DD6D4B49}" dt="2024-04-17T04:07:44.509" v="1349"/>
          <ac:spMkLst>
            <pc:docMk/>
            <pc:sldMk cId="1498214041" sldId="433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AF433A1-72C0-430F-AC5C-64D7DD6D4B49}" dt="2024-04-17T04:08:41.603" v="1357" actId="20577"/>
          <ac:spMkLst>
            <pc:docMk/>
            <pc:sldMk cId="1498214041" sldId="433"/>
            <ac:spMk id="44035" creationId="{00000000-0000-0000-0000-000000000000}"/>
          </ac:spMkLst>
        </pc:spChg>
      </pc:sldChg>
      <pc:sldChg chg="modSp del mod">
        <pc:chgData name="Helena Marková" userId="8ac8855c-4e0e-44ec-b242-4f56ba3c791e" providerId="ADAL" clId="{1AF433A1-72C0-430F-AC5C-64D7DD6D4B49}" dt="2024-04-17T04:22:16.887" v="1470" actId="21"/>
        <pc:sldMkLst>
          <pc:docMk/>
          <pc:sldMk cId="1710868468" sldId="434"/>
        </pc:sldMkLst>
        <pc:spChg chg="mod">
          <ac:chgData name="Helena Marková" userId="8ac8855c-4e0e-44ec-b242-4f56ba3c791e" providerId="ADAL" clId="{1AF433A1-72C0-430F-AC5C-64D7DD6D4B49}" dt="2024-04-17T04:22:16.887" v="1470" actId="21"/>
          <ac:spMkLst>
            <pc:docMk/>
            <pc:sldMk cId="1710868468" sldId="434"/>
            <ac:spMk id="44035" creationId="{00000000-0000-0000-0000-000000000000}"/>
          </ac:spMkLst>
        </pc:spChg>
      </pc:sldChg>
      <pc:sldChg chg="modSp del mod">
        <pc:chgData name="Helena Marková" userId="8ac8855c-4e0e-44ec-b242-4f56ba3c791e" providerId="ADAL" clId="{1AF433A1-72C0-430F-AC5C-64D7DD6D4B49}" dt="2024-04-17T04:32:07.763" v="1683" actId="113"/>
        <pc:sldMkLst>
          <pc:docMk/>
          <pc:sldMk cId="1566646826" sldId="435"/>
        </pc:sldMkLst>
        <pc:spChg chg="mod">
          <ac:chgData name="Helena Marková" userId="8ac8855c-4e0e-44ec-b242-4f56ba3c791e" providerId="ADAL" clId="{1AF433A1-72C0-430F-AC5C-64D7DD6D4B49}" dt="2024-04-17T04:32:07.763" v="1683" actId="113"/>
          <ac:spMkLst>
            <pc:docMk/>
            <pc:sldMk cId="1566646826" sldId="435"/>
            <ac:spMk id="44035" creationId="{00000000-0000-0000-0000-000000000000}"/>
          </ac:spMkLst>
        </pc:spChg>
      </pc:sldChg>
      <pc:sldChg chg="modSp add mod ord">
        <pc:chgData name="Helena Marková" userId="8ac8855c-4e0e-44ec-b242-4f56ba3c791e" providerId="ADAL" clId="{1AF433A1-72C0-430F-AC5C-64D7DD6D4B49}" dt="2024-04-17T04:27:55.896" v="1626"/>
        <pc:sldMkLst>
          <pc:docMk/>
          <pc:sldMk cId="589572197" sldId="436"/>
        </pc:sldMkLst>
        <pc:spChg chg="mod">
          <ac:chgData name="Helena Marková" userId="8ac8855c-4e0e-44ec-b242-4f56ba3c791e" providerId="ADAL" clId="{1AF433A1-72C0-430F-AC5C-64D7DD6D4B49}" dt="2024-04-17T04:27:50.813" v="1624" actId="20577"/>
          <ac:spMkLst>
            <pc:docMk/>
            <pc:sldMk cId="589572197" sldId="436"/>
            <ac:spMk id="2" creationId="{00000000-0000-0000-0000-000000000000}"/>
          </ac:spMkLst>
        </pc:spChg>
      </pc:sldChg>
      <pc:sldChg chg="add del">
        <pc:chgData name="Helena Marková" userId="8ac8855c-4e0e-44ec-b242-4f56ba3c791e" providerId="ADAL" clId="{1AF433A1-72C0-430F-AC5C-64D7DD6D4B49}" dt="2024-04-17T04:39:31.498" v="1783" actId="2696"/>
        <pc:sldMkLst>
          <pc:docMk/>
          <pc:sldMk cId="1975102285" sldId="437"/>
        </pc:sldMkLst>
      </pc:sldChg>
      <pc:sldChg chg="addSp delSp modSp add modAnim">
        <pc:chgData name="Helena Marková" userId="8ac8855c-4e0e-44ec-b242-4f56ba3c791e" providerId="ADAL" clId="{1AF433A1-72C0-430F-AC5C-64D7DD6D4B49}" dt="2024-04-17T04:37:28.401" v="1773" actId="20577"/>
        <pc:sldMkLst>
          <pc:docMk/>
          <pc:sldMk cId="3747733267" sldId="438"/>
        </pc:sldMkLst>
        <pc:spChg chg="add del">
          <ac:chgData name="Helena Marková" userId="8ac8855c-4e0e-44ec-b242-4f56ba3c791e" providerId="ADAL" clId="{1AF433A1-72C0-430F-AC5C-64D7DD6D4B49}" dt="2024-04-17T04:36:25.191" v="1768"/>
          <ac:spMkLst>
            <pc:docMk/>
            <pc:sldMk cId="3747733267" sldId="438"/>
            <ac:spMk id="3" creationId="{31B9C20D-94CE-472A-9DA6-AB850EF7D6CC}"/>
          </ac:spMkLst>
        </pc:spChg>
        <pc:spChg chg="mod">
          <ac:chgData name="Helena Marková" userId="8ac8855c-4e0e-44ec-b242-4f56ba3c791e" providerId="ADAL" clId="{1AF433A1-72C0-430F-AC5C-64D7DD6D4B49}" dt="2024-04-17T04:37:28.401" v="1773" actId="20577"/>
          <ac:spMkLst>
            <pc:docMk/>
            <pc:sldMk cId="3747733267" sldId="438"/>
            <ac:spMk id="31749" creationId="{00000000-0000-0000-0000-000000000000}"/>
          </ac:spMkLst>
        </pc:spChg>
      </pc:sldChg>
      <pc:sldChg chg="modSp add modAnim">
        <pc:chgData name="Helena Marková" userId="8ac8855c-4e0e-44ec-b242-4f56ba3c791e" providerId="ADAL" clId="{1AF433A1-72C0-430F-AC5C-64D7DD6D4B49}" dt="2024-04-17T04:38:33.687" v="1782" actId="20577"/>
        <pc:sldMkLst>
          <pc:docMk/>
          <pc:sldMk cId="2861050948" sldId="439"/>
        </pc:sldMkLst>
        <pc:spChg chg="mod">
          <ac:chgData name="Helena Marková" userId="8ac8855c-4e0e-44ec-b242-4f56ba3c791e" providerId="ADAL" clId="{1AF433A1-72C0-430F-AC5C-64D7DD6D4B49}" dt="2024-04-17T04:38:33.687" v="1782" actId="20577"/>
          <ac:spMkLst>
            <pc:docMk/>
            <pc:sldMk cId="2861050948" sldId="439"/>
            <ac:spMk id="3174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16.04.2024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1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292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jVaPYXLSlI" TargetMode="External"/><Relationship Id="rId2" Type="http://schemas.openxmlformats.org/officeDocument/2006/relationships/hyperlink" Target="https://www.youtube.com/watch?v=W4v_k78XgwQ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365625"/>
            <a:ext cx="8429684" cy="173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500" b="1" dirty="0">
                <a:solidFill>
                  <a:schemeClr val="bg2"/>
                </a:solidFill>
              </a:rPr>
              <a:t>Podnikové vzdělávání pracovníků </a:t>
            </a:r>
            <a:br>
              <a:rPr lang="cs-CZ" sz="3500" b="1" dirty="0">
                <a:solidFill>
                  <a:schemeClr val="bg2"/>
                </a:solidFill>
              </a:rPr>
            </a:br>
            <a:r>
              <a:rPr lang="cs-CZ" sz="3500" b="1" dirty="0">
                <a:solidFill>
                  <a:schemeClr val="bg2"/>
                </a:solidFill>
              </a:rPr>
              <a:t>a rozvoj manažerů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9. 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58" y="30620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714488"/>
            <a:ext cx="8715436" cy="4929222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>
                <a:solidFill>
                  <a:schemeClr val="bg2"/>
                </a:solidFill>
              </a:rPr>
              <a:t>Rozbor vzdělávacích potřeb by měl probíhat s ohledem na charakter délky období – </a:t>
            </a:r>
            <a:r>
              <a:rPr lang="cs-CZ" sz="2700" u="sng" dirty="0">
                <a:solidFill>
                  <a:schemeClr val="bg2"/>
                </a:solidFill>
              </a:rPr>
              <a:t>dlouhodobé</a:t>
            </a:r>
            <a:r>
              <a:rPr lang="cs-CZ" sz="2700" dirty="0">
                <a:solidFill>
                  <a:schemeClr val="bg2"/>
                </a:solidFill>
              </a:rPr>
              <a:t> a </a:t>
            </a:r>
            <a:r>
              <a:rPr lang="cs-CZ" sz="2700" u="sng" dirty="0">
                <a:solidFill>
                  <a:schemeClr val="bg2"/>
                </a:solidFill>
              </a:rPr>
              <a:t>krátkodobé</a:t>
            </a:r>
            <a:r>
              <a:rPr lang="cs-CZ" sz="2700" dirty="0">
                <a:solidFill>
                  <a:schemeClr val="bg2"/>
                </a:solidFill>
              </a:rPr>
              <a:t> určení:</a:t>
            </a:r>
          </a:p>
          <a:p>
            <a:pPr algn="ctr">
              <a:spcBef>
                <a:spcPts val="1200"/>
              </a:spcBef>
              <a:buNone/>
            </a:pPr>
            <a:r>
              <a:rPr lang="cs-CZ" sz="2800" b="1" dirty="0">
                <a:solidFill>
                  <a:schemeClr val="bg2"/>
                </a:solidFill>
              </a:rPr>
              <a:t>Rozbor vzdělávacích potřeb a jejich potřeby 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800" b="1" u="sng" dirty="0">
                <a:solidFill>
                  <a:schemeClr val="bg2"/>
                </a:solidFill>
              </a:rPr>
              <a:t>z DLOUHODOBÉHO</a:t>
            </a:r>
            <a:r>
              <a:rPr lang="cs-CZ" sz="2800" b="1" dirty="0">
                <a:solidFill>
                  <a:schemeClr val="bg2"/>
                </a:solidFill>
              </a:rPr>
              <a:t>  hlediska: </a:t>
            </a: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700" dirty="0">
                <a:solidFill>
                  <a:schemeClr val="bg2"/>
                </a:solidFill>
              </a:rPr>
              <a:t>– </a:t>
            </a:r>
            <a:r>
              <a:rPr lang="cs-CZ" sz="2700" u="sng" dirty="0">
                <a:solidFill>
                  <a:schemeClr val="bg2"/>
                </a:solidFill>
              </a:rPr>
              <a:t>se zaměřuje</a:t>
            </a:r>
            <a:r>
              <a:rPr lang="cs-CZ" sz="2700" dirty="0">
                <a:solidFill>
                  <a:schemeClr val="bg2"/>
                </a:solidFill>
              </a:rPr>
              <a:t> </a:t>
            </a:r>
            <a:r>
              <a:rPr lang="cs-CZ" sz="2700" b="1" dirty="0">
                <a:solidFill>
                  <a:schemeClr val="bg2"/>
                </a:solidFill>
              </a:rPr>
              <a:t>na budoucí či očekávané kvalifikační požadavky</a:t>
            </a:r>
            <a:r>
              <a:rPr lang="cs-CZ" sz="2700" dirty="0">
                <a:solidFill>
                  <a:schemeClr val="bg2"/>
                </a:solidFill>
              </a:rPr>
              <a:t> jednotlivých kategorií zaměstnanců nezbytné k uchování nebo zvýšení podnikové konkurence-schopnosti;</a:t>
            </a:r>
          </a:p>
          <a:p>
            <a:pPr algn="just">
              <a:buNone/>
            </a:pPr>
            <a:r>
              <a:rPr lang="cs-CZ" sz="2700" dirty="0">
                <a:solidFill>
                  <a:schemeClr val="bg2"/>
                </a:solidFill>
              </a:rPr>
              <a:t>– stanovení dlouhodobých vzdělávacích potřeb organizace </a:t>
            </a:r>
            <a:r>
              <a:rPr lang="cs-CZ" sz="2700" u="sng" dirty="0">
                <a:solidFill>
                  <a:schemeClr val="bg2"/>
                </a:solidFill>
              </a:rPr>
              <a:t>se opírá</a:t>
            </a:r>
            <a:r>
              <a:rPr lang="cs-CZ" sz="2700" b="1" dirty="0">
                <a:solidFill>
                  <a:schemeClr val="bg2"/>
                </a:solidFill>
              </a:rPr>
              <a:t> o analýzu vnějších faktorů ovlivňujících vývoj podniku a o změny jeho strategie</a:t>
            </a:r>
            <a:r>
              <a:rPr lang="cs-CZ" sz="2700" dirty="0">
                <a:solidFill>
                  <a:schemeClr val="bg2"/>
                </a:solidFill>
              </a:rPr>
              <a:t>;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06760" cy="857256"/>
          </a:xfrm>
        </p:spPr>
        <p:txBody>
          <a:bodyPr/>
          <a:lstStyle/>
          <a:p>
            <a:pPr>
              <a:defRPr/>
            </a:pPr>
            <a:r>
              <a:rPr lang="ro-RO" sz="3000" b="1" dirty="0">
                <a:solidFill>
                  <a:srgbClr val="000000"/>
                </a:solidFill>
                <a:effectLst/>
                <a:latin typeface="Times New Roman"/>
              </a:rPr>
              <a:t>IDENTIFIKACE POTŘEBY a PLÁNOVÁNÍ podnikového VZDĚLÁVÁNÍ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857364"/>
            <a:ext cx="8606760" cy="4786346"/>
          </a:xfrm>
        </p:spPr>
        <p:txBody>
          <a:bodyPr/>
          <a:lstStyle/>
          <a:p>
            <a:pPr algn="just">
              <a:buNone/>
            </a:pPr>
            <a:r>
              <a:rPr lang="cs-CZ" sz="2700" u="sng" dirty="0">
                <a:solidFill>
                  <a:schemeClr val="bg2"/>
                </a:solidFill>
              </a:rPr>
              <a:t>Vychází z</a:t>
            </a:r>
            <a:r>
              <a:rPr lang="cs-CZ" sz="2700" dirty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900"/>
              </a:spcBef>
              <a:buNone/>
              <a:tabLst>
                <a:tab pos="711200" algn="l"/>
              </a:tabLst>
            </a:pPr>
            <a:r>
              <a:rPr lang="cs-CZ" sz="2700" dirty="0">
                <a:solidFill>
                  <a:schemeClr val="bg2"/>
                </a:solidFill>
              </a:rPr>
              <a:t> 		– </a:t>
            </a:r>
            <a:r>
              <a:rPr lang="cs-CZ" sz="2700" b="1" dirty="0">
                <a:solidFill>
                  <a:schemeClr val="bg2"/>
                </a:solidFill>
              </a:rPr>
              <a:t> technologických a tržních změn měnících náplň 	      		  pracovních míst</a:t>
            </a:r>
            <a:r>
              <a:rPr lang="cs-CZ" sz="2700" dirty="0">
                <a:solidFill>
                  <a:schemeClr val="bg2"/>
                </a:solidFill>
              </a:rPr>
              <a:t>, </a:t>
            </a:r>
          </a:p>
          <a:p>
            <a:pPr algn="just">
              <a:spcBef>
                <a:spcPts val="900"/>
              </a:spcBef>
              <a:buNone/>
              <a:tabLst>
                <a:tab pos="711200" algn="l"/>
              </a:tabLst>
            </a:pPr>
            <a:r>
              <a:rPr lang="cs-CZ" sz="2700" dirty="0">
                <a:solidFill>
                  <a:schemeClr val="bg2"/>
                </a:solidFill>
              </a:rPr>
              <a:t>		–  dlouhodobějších </a:t>
            </a:r>
            <a:r>
              <a:rPr lang="cs-CZ" sz="2700" b="1" dirty="0">
                <a:solidFill>
                  <a:schemeClr val="bg2"/>
                </a:solidFill>
              </a:rPr>
              <a:t>plánů prodeje, výroby a investic</a:t>
            </a:r>
            <a:r>
              <a:rPr lang="cs-CZ" sz="2700" dirty="0">
                <a:solidFill>
                  <a:schemeClr val="bg2"/>
                </a:solidFill>
              </a:rPr>
              <a:t>, </a:t>
            </a:r>
          </a:p>
          <a:p>
            <a:pPr algn="just">
              <a:spcBef>
                <a:spcPts val="900"/>
              </a:spcBef>
              <a:buNone/>
              <a:tabLst>
                <a:tab pos="987425" algn="l"/>
                <a:tab pos="1074738" algn="l"/>
                <a:tab pos="1160463" algn="l"/>
              </a:tabLst>
            </a:pPr>
            <a:r>
              <a:rPr lang="cs-CZ" sz="2700" dirty="0">
                <a:solidFill>
                  <a:schemeClr val="bg2"/>
                </a:solidFill>
              </a:rPr>
              <a:t>	    –  </a:t>
            </a:r>
            <a:r>
              <a:rPr lang="cs-CZ" sz="2700" b="1" dirty="0">
                <a:solidFill>
                  <a:schemeClr val="bg2"/>
                </a:solidFill>
              </a:rPr>
              <a:t>racionalizace, produktové diverzifikace, 		   	organizačních změn</a:t>
            </a:r>
            <a:r>
              <a:rPr lang="cs-CZ" sz="2700" dirty="0">
                <a:solidFill>
                  <a:schemeClr val="bg2"/>
                </a:solidFill>
              </a:rPr>
              <a:t> apod. dopadajících na 	kvalifikační požadavky jednotlivých pracovních míst. </a:t>
            </a:r>
          </a:p>
          <a:p>
            <a:pPr algn="just">
              <a:spcBef>
                <a:spcPts val="900"/>
              </a:spcBef>
              <a:buNone/>
              <a:tabLst>
                <a:tab pos="987425" algn="l"/>
              </a:tabLst>
            </a:pPr>
            <a:r>
              <a:rPr lang="cs-CZ" sz="2700" dirty="0">
                <a:solidFill>
                  <a:schemeClr val="bg2"/>
                </a:solidFill>
              </a:rPr>
              <a:t>	   – </a:t>
            </a:r>
            <a:r>
              <a:rPr lang="cs-CZ" sz="2700" b="1" dirty="0">
                <a:solidFill>
                  <a:schemeClr val="bg2"/>
                </a:solidFill>
              </a:rPr>
              <a:t>výsledkem</a:t>
            </a:r>
            <a:r>
              <a:rPr lang="cs-CZ" sz="2700" dirty="0">
                <a:solidFill>
                  <a:schemeClr val="bg2"/>
                </a:solidFill>
              </a:rPr>
              <a:t> </a:t>
            </a:r>
            <a:r>
              <a:rPr lang="cs-CZ" sz="2700" u="sng" dirty="0">
                <a:solidFill>
                  <a:schemeClr val="bg2"/>
                </a:solidFill>
              </a:rPr>
              <a:t>dlouhodobých</a:t>
            </a:r>
            <a:r>
              <a:rPr lang="cs-CZ" sz="2700" dirty="0">
                <a:solidFill>
                  <a:schemeClr val="bg2"/>
                </a:solidFill>
              </a:rPr>
              <a:t> vzdělávacích potřeb by 	měly být </a:t>
            </a:r>
            <a:r>
              <a:rPr lang="cs-CZ" sz="2700" b="1" dirty="0">
                <a:solidFill>
                  <a:schemeClr val="bg2"/>
                </a:solidFill>
              </a:rPr>
              <a:t>rozvojové požadavky jednotlivých 	</a:t>
            </a:r>
            <a:r>
              <a:rPr lang="cs-CZ" sz="2700" b="1" u="sng" dirty="0">
                <a:solidFill>
                  <a:schemeClr val="bg2"/>
                </a:solidFill>
              </a:rPr>
              <a:t>pracovních míst</a:t>
            </a:r>
            <a:r>
              <a:rPr lang="cs-CZ" sz="2700" dirty="0">
                <a:solidFill>
                  <a:schemeClr val="bg2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836712"/>
            <a:ext cx="8606760" cy="864096"/>
          </a:xfrm>
        </p:spPr>
        <p:txBody>
          <a:bodyPr/>
          <a:lstStyle/>
          <a:p>
            <a:pPr>
              <a:defRPr/>
            </a:pPr>
            <a:r>
              <a:rPr lang="ro-RO" sz="3000" b="1" dirty="0">
                <a:solidFill>
                  <a:srgbClr val="000000"/>
                </a:solidFill>
                <a:effectLst/>
                <a:latin typeface="Times New Roman"/>
              </a:rPr>
              <a:t>IDENTIFIKACE POTŘEBY a PLÁNOVÁNÍ podnikového VZDĚLÁVÁNÍ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571480"/>
            <a:ext cx="8715436" cy="6072230"/>
          </a:xfrm>
        </p:spPr>
        <p:txBody>
          <a:bodyPr/>
          <a:lstStyle/>
          <a:p>
            <a:pPr algn="ctr">
              <a:buNone/>
            </a:pPr>
            <a:r>
              <a:rPr lang="cs-CZ" sz="2800" b="1" dirty="0">
                <a:solidFill>
                  <a:schemeClr val="bg2"/>
                </a:solidFill>
              </a:rPr>
              <a:t>Rozbor vzdělávacích potřeb a jejich potřeby </a:t>
            </a:r>
            <a:br>
              <a:rPr lang="cs-CZ" sz="2800" b="1" dirty="0">
                <a:solidFill>
                  <a:schemeClr val="bg2"/>
                </a:solidFill>
              </a:rPr>
            </a:br>
            <a:r>
              <a:rPr lang="cs-CZ" sz="2800" b="1" dirty="0">
                <a:solidFill>
                  <a:schemeClr val="bg2"/>
                </a:solidFill>
              </a:rPr>
              <a:t>z KRÁTKODOBÉHO hlediska</a:t>
            </a: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Krátkodobá analýza vzdělávacích potřeb: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u="sng" dirty="0">
                <a:solidFill>
                  <a:schemeClr val="bg2"/>
                </a:solidFill>
              </a:rPr>
              <a:t>se věnuje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b="1" dirty="0">
                <a:solidFill>
                  <a:schemeClr val="bg2"/>
                </a:solidFill>
              </a:rPr>
              <a:t>aktuálním nedostatkům ve schopnostech jednotlivých zaměstnanců</a:t>
            </a:r>
            <a:r>
              <a:rPr lang="cs-CZ" sz="2800" dirty="0">
                <a:solidFill>
                  <a:schemeClr val="bg2"/>
                </a:solidFill>
              </a:rPr>
              <a:t> či jejich skupin, které jim znemožňují dosáhnout požadovaného výkonu;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u="sng" dirty="0">
                <a:solidFill>
                  <a:schemeClr val="bg2"/>
                </a:solidFill>
              </a:rPr>
              <a:t>se opírá</a:t>
            </a:r>
            <a:r>
              <a:rPr lang="cs-CZ" sz="2800" dirty="0">
                <a:solidFill>
                  <a:schemeClr val="bg2"/>
                </a:solidFill>
              </a:rPr>
              <a:t> především </a:t>
            </a:r>
            <a:r>
              <a:rPr lang="cs-CZ" sz="2800" b="1" dirty="0">
                <a:solidFill>
                  <a:schemeClr val="bg2"/>
                </a:solidFill>
              </a:rPr>
              <a:t>o průběžná a pravidelně prováděná hodnocení výkonu zaměstnanců </a:t>
            </a:r>
            <a:r>
              <a:rPr lang="cs-CZ" sz="2800" dirty="0">
                <a:solidFill>
                  <a:schemeClr val="bg2"/>
                </a:solidFill>
              </a:rPr>
              <a:t>ze strany nadřízeného, ale i jejich spolupracovníků a zákazníků, za využití specializovaných brainstormingů či </a:t>
            </a:r>
            <a:r>
              <a:rPr lang="cs-CZ" sz="2800" dirty="0" err="1">
                <a:solidFill>
                  <a:schemeClr val="bg2"/>
                </a:solidFill>
              </a:rPr>
              <a:t>development</a:t>
            </a:r>
            <a:r>
              <a:rPr lang="cs-CZ" sz="2800" dirty="0">
                <a:solidFill>
                  <a:schemeClr val="bg2"/>
                </a:solidFill>
              </a:rPr>
              <a:t> center, či dotazníkových průzkumů mezi zaměstnanci. 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u="sng" dirty="0">
                <a:solidFill>
                  <a:schemeClr val="bg2"/>
                </a:solidFill>
              </a:rPr>
              <a:t>výsledkem analýzy</a:t>
            </a:r>
            <a:r>
              <a:rPr lang="cs-CZ" sz="2800" dirty="0">
                <a:solidFill>
                  <a:schemeClr val="bg2"/>
                </a:solidFill>
              </a:rPr>
              <a:t> jsou </a:t>
            </a:r>
            <a:r>
              <a:rPr lang="cs-CZ" sz="2800" b="1" dirty="0">
                <a:solidFill>
                  <a:schemeClr val="bg2"/>
                </a:solidFill>
              </a:rPr>
              <a:t>individuální rozvojové plány jednotlivých zaměstnanců. </a:t>
            </a:r>
          </a:p>
          <a:p>
            <a:pPr algn="just">
              <a:spcBef>
                <a:spcPts val="3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27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Vzdělávací a rozvojové strategie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5"/>
            <a:ext cx="8640960" cy="532859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součást business strategie, HR strategie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důležitost rozvoje pro firmu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implementace – metody, aktivity, odpovědnosti, náklady a přínosy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39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78198" cy="515892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2750" u="sng" dirty="0">
                <a:solidFill>
                  <a:schemeClr val="bg2"/>
                </a:solidFill>
              </a:rPr>
              <a:t>Při realizaci těchto aktivit je podstatné</a:t>
            </a:r>
            <a:r>
              <a:rPr lang="cs-CZ" sz="2750" dirty="0">
                <a:solidFill>
                  <a:schemeClr val="bg2"/>
                </a:solidFill>
              </a:rPr>
              <a:t> </a:t>
            </a:r>
            <a:r>
              <a:rPr lang="cs-CZ" sz="2750" b="1" dirty="0">
                <a:solidFill>
                  <a:schemeClr val="bg2"/>
                </a:solidFill>
              </a:rPr>
              <a:t>využít také spoluúčasti zaměstnanců</a:t>
            </a:r>
            <a:r>
              <a:rPr lang="cs-CZ" sz="2750" dirty="0">
                <a:solidFill>
                  <a:schemeClr val="bg2"/>
                </a:solidFill>
              </a:rPr>
              <a:t> na stanovení těchto potřeb.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Přímá účast zaměstnance jej mj. </a:t>
            </a:r>
            <a:r>
              <a:rPr lang="cs-CZ" sz="2750" b="1" dirty="0">
                <a:solidFill>
                  <a:schemeClr val="bg2"/>
                </a:solidFill>
              </a:rPr>
              <a:t>motivuje</a:t>
            </a:r>
            <a:r>
              <a:rPr lang="cs-CZ" sz="2750" dirty="0">
                <a:solidFill>
                  <a:schemeClr val="bg2"/>
                </a:solidFill>
              </a:rPr>
              <a:t> ke vzdělávání, </a:t>
            </a:r>
            <a:br>
              <a:rPr lang="cs-CZ" sz="2750" dirty="0">
                <a:solidFill>
                  <a:schemeClr val="bg2"/>
                </a:solidFill>
              </a:rPr>
            </a:br>
            <a:r>
              <a:rPr lang="cs-CZ" sz="2750" dirty="0">
                <a:solidFill>
                  <a:schemeClr val="bg2"/>
                </a:solidFill>
              </a:rPr>
              <a:t>tj. </a:t>
            </a:r>
            <a:r>
              <a:rPr lang="cs-CZ" sz="2750" b="1" dirty="0">
                <a:solidFill>
                  <a:schemeClr val="bg2"/>
                </a:solidFill>
              </a:rPr>
              <a:t>k zájmu a ochotě se na svém rozvoji aktivně podílet. 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cs-CZ" sz="2750" u="sng" dirty="0">
                <a:solidFill>
                  <a:schemeClr val="bg2"/>
                </a:solidFill>
              </a:rPr>
              <a:t>Východiskem</a:t>
            </a:r>
            <a:r>
              <a:rPr lang="cs-CZ" sz="2750" dirty="0">
                <a:solidFill>
                  <a:schemeClr val="bg2"/>
                </a:solidFill>
              </a:rPr>
              <a:t> ke </a:t>
            </a:r>
            <a:r>
              <a:rPr lang="cs-CZ" sz="2750" b="1" dirty="0">
                <a:solidFill>
                  <a:schemeClr val="bg2"/>
                </a:solidFill>
              </a:rPr>
              <a:t>zvýšení účinnosti </a:t>
            </a:r>
            <a:r>
              <a:rPr lang="cs-CZ" sz="2750" dirty="0">
                <a:solidFill>
                  <a:schemeClr val="bg2"/>
                </a:solidFill>
              </a:rPr>
              <a:t>podnikového. vzdělávání jsou tři zásady: 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		– stanovení </a:t>
            </a:r>
            <a:r>
              <a:rPr lang="cs-CZ" sz="2750" b="1" dirty="0">
                <a:solidFill>
                  <a:schemeClr val="bg2"/>
                </a:solidFill>
              </a:rPr>
              <a:t>konkrétních cílů </a:t>
            </a:r>
            <a:r>
              <a:rPr lang="cs-CZ" sz="2750" dirty="0">
                <a:solidFill>
                  <a:schemeClr val="bg2"/>
                </a:solidFill>
              </a:rPr>
              <a:t>vzdělávání i </a:t>
            </a:r>
          </a:p>
          <a:p>
            <a:pPr algn="just">
              <a:spcBef>
                <a:spcPts val="0"/>
              </a:spcBef>
              <a:buNone/>
              <a:tabLst>
                <a:tab pos="1160463" algn="l"/>
              </a:tabLst>
            </a:pPr>
            <a:r>
              <a:rPr lang="cs-CZ" sz="2750" b="1" dirty="0">
                <a:solidFill>
                  <a:schemeClr val="bg2"/>
                </a:solidFill>
              </a:rPr>
              <a:t>		jednotlivých vzdělávacích akcí</a:t>
            </a:r>
            <a:r>
              <a:rPr lang="cs-CZ" sz="2750" dirty="0">
                <a:solidFill>
                  <a:schemeClr val="bg2"/>
                </a:solidFill>
              </a:rPr>
              <a:t>,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		– </a:t>
            </a:r>
            <a:r>
              <a:rPr lang="cs-CZ" sz="2750" b="1" dirty="0">
                <a:solidFill>
                  <a:schemeClr val="bg2"/>
                </a:solidFill>
              </a:rPr>
              <a:t>určení správných </a:t>
            </a:r>
            <a:r>
              <a:rPr lang="cs-CZ" sz="2750" dirty="0">
                <a:solidFill>
                  <a:schemeClr val="bg2"/>
                </a:solidFill>
              </a:rPr>
              <a:t>vzdělávacích metod,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		– </a:t>
            </a:r>
            <a:r>
              <a:rPr lang="cs-CZ" sz="2750" b="1" dirty="0">
                <a:solidFill>
                  <a:schemeClr val="bg2"/>
                </a:solidFill>
              </a:rPr>
              <a:t>kontrola dodržování </a:t>
            </a:r>
            <a:r>
              <a:rPr lang="cs-CZ" sz="2750" dirty="0">
                <a:solidFill>
                  <a:schemeClr val="bg2"/>
                </a:solidFill>
              </a:rPr>
              <a:t>vzdělávacích metod,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		– </a:t>
            </a:r>
            <a:r>
              <a:rPr lang="cs-CZ" sz="2750" b="1" dirty="0">
                <a:solidFill>
                  <a:schemeClr val="bg2"/>
                </a:solidFill>
              </a:rPr>
              <a:t>hodnocení a analýza výsledků </a:t>
            </a:r>
            <a:r>
              <a:rPr lang="cs-CZ" sz="2750" dirty="0">
                <a:solidFill>
                  <a:schemeClr val="bg2"/>
                </a:solidFill>
              </a:rPr>
              <a:t>vzdělávání.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64704"/>
            <a:ext cx="8463884" cy="504056"/>
          </a:xfrm>
        </p:spPr>
        <p:txBody>
          <a:bodyPr/>
          <a:lstStyle/>
          <a:p>
            <a:pPr>
              <a:defRPr/>
            </a:pPr>
            <a:r>
              <a:rPr lang="ro-RO" sz="3000" b="1" dirty="0">
                <a:solidFill>
                  <a:schemeClr val="bg2"/>
                </a:solidFill>
                <a:effectLst/>
                <a:latin typeface="+mn-lt"/>
              </a:rPr>
              <a:t>Identifikace a plánování vzdělávacích potřeb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78198" cy="515892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2750" u="sng" dirty="0">
                <a:solidFill>
                  <a:schemeClr val="bg2"/>
                </a:solidFill>
              </a:rPr>
              <a:t>Identifikujte </a:t>
            </a:r>
            <a:r>
              <a:rPr lang="cs-CZ" sz="2750" u="sng" dirty="0" err="1">
                <a:solidFill>
                  <a:schemeClr val="bg2"/>
                </a:solidFill>
              </a:rPr>
              <a:t>onboardingové</a:t>
            </a:r>
            <a:r>
              <a:rPr lang="cs-CZ" sz="2750" u="sng" dirty="0">
                <a:solidFill>
                  <a:schemeClr val="bg2"/>
                </a:solidFill>
              </a:rPr>
              <a:t> aktivity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2750" u="sng" dirty="0">
                <a:solidFill>
                  <a:schemeClr val="bg2"/>
                </a:solidFill>
              </a:rPr>
              <a:t>Které z nich mají vzdělávací charakter?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2750" u="sng" dirty="0">
                <a:solidFill>
                  <a:schemeClr val="bg2"/>
                </a:solidFill>
              </a:rPr>
              <a:t>Jak lze fázi </a:t>
            </a:r>
            <a:r>
              <a:rPr lang="cs-CZ" sz="2750" u="sng" dirty="0" err="1">
                <a:solidFill>
                  <a:schemeClr val="bg2"/>
                </a:solidFill>
              </a:rPr>
              <a:t>onboardingu</a:t>
            </a:r>
            <a:r>
              <a:rPr lang="cs-CZ" sz="2750" u="sng" dirty="0">
                <a:solidFill>
                  <a:schemeClr val="bg2"/>
                </a:solidFill>
              </a:rPr>
              <a:t> využít k dalšímu vzdělávání?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sz="2750" u="sng" dirty="0">
              <a:solidFill>
                <a:schemeClr val="bg2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2750" u="sng" dirty="0">
                <a:solidFill>
                  <a:schemeClr val="bg2"/>
                </a:solidFill>
              </a:rPr>
              <a:t>Řízený adaptační proces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sz="2750" u="sng" dirty="0">
              <a:solidFill>
                <a:schemeClr val="bg2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2750" u="sng" dirty="0">
                <a:solidFill>
                  <a:schemeClr val="bg2"/>
                </a:solidFill>
              </a:rPr>
              <a:t>Které skupiny zaměstnanců mají povinnost celoživotního vzdělávání ze zákona?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sz="2750" dirty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64704"/>
            <a:ext cx="8463884" cy="504056"/>
          </a:xfrm>
        </p:spPr>
        <p:txBody>
          <a:bodyPr/>
          <a:lstStyle/>
          <a:p>
            <a:pPr>
              <a:defRPr/>
            </a:pPr>
            <a:r>
              <a:rPr lang="ro-RO" sz="3000" b="1" dirty="0">
                <a:solidFill>
                  <a:schemeClr val="bg2"/>
                </a:solidFill>
                <a:effectLst/>
                <a:latin typeface="+mn-lt"/>
              </a:rPr>
              <a:t>Onboarding jako součást vzdělávání zaměstnanců</a:t>
            </a:r>
          </a:p>
        </p:txBody>
      </p:sp>
    </p:spTree>
    <p:extLst>
      <p:ext uri="{BB962C8B-B14F-4D97-AF65-F5344CB8AC3E}">
        <p14:creationId xmlns:p14="http://schemas.microsoft.com/office/powerpoint/2010/main" val="58957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78198" cy="515892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2750" u="sng" dirty="0">
                <a:solidFill>
                  <a:schemeClr val="bg2"/>
                </a:solidFill>
              </a:rPr>
              <a:t>Které </a:t>
            </a:r>
            <a:r>
              <a:rPr lang="cs-CZ" sz="2750" u="sng" dirty="0" err="1">
                <a:solidFill>
                  <a:schemeClr val="bg2"/>
                </a:solidFill>
              </a:rPr>
              <a:t>onboardingové</a:t>
            </a:r>
            <a:r>
              <a:rPr lang="cs-CZ" sz="2750" u="sng" dirty="0">
                <a:solidFill>
                  <a:schemeClr val="bg2"/>
                </a:solidFill>
              </a:rPr>
              <a:t> aktivity mají vzdělávací charakter? Co Vás naučí?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sz="2750" dirty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64704"/>
            <a:ext cx="8463884" cy="504056"/>
          </a:xfrm>
        </p:spPr>
        <p:txBody>
          <a:bodyPr/>
          <a:lstStyle/>
          <a:p>
            <a:pPr>
              <a:defRPr/>
            </a:pPr>
            <a:r>
              <a:rPr lang="ro-RO" sz="3000" b="1" dirty="0">
                <a:solidFill>
                  <a:schemeClr val="bg2"/>
                </a:solidFill>
                <a:effectLst/>
                <a:latin typeface="+mn-lt"/>
              </a:rPr>
              <a:t>Patří ke vzdělávacím aktivitám už onboarding?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B98B71-A601-4221-93F8-2576C1572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638646"/>
            <a:ext cx="4005064" cy="40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62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Metody vzdělávání </a:t>
            </a:r>
            <a:r>
              <a:rPr lang="cs-CZ" sz="2750" b="1" u="sng" dirty="0">
                <a:solidFill>
                  <a:schemeClr val="bg2"/>
                </a:solidFill>
              </a:rPr>
              <a:t>při výkonu práce</a:t>
            </a:r>
            <a:r>
              <a:rPr lang="cs-CZ" sz="2400" b="1" dirty="0">
                <a:solidFill>
                  <a:schemeClr val="bg2"/>
                </a:solidFill>
              </a:rPr>
              <a:t> (na pracovišti):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– </a:t>
            </a:r>
            <a:r>
              <a:rPr lang="cs-CZ" sz="2750" b="1" i="1" dirty="0">
                <a:solidFill>
                  <a:schemeClr val="bg2"/>
                </a:solidFill>
              </a:rPr>
              <a:t>Demonstrování</a:t>
            </a:r>
            <a:r>
              <a:rPr lang="cs-CZ" sz="2750" i="1" dirty="0">
                <a:solidFill>
                  <a:schemeClr val="bg2"/>
                </a:solidFill>
              </a:rPr>
              <a:t> – </a:t>
            </a:r>
            <a:r>
              <a:rPr lang="cs-CZ" sz="2750" dirty="0">
                <a:solidFill>
                  <a:schemeClr val="bg2"/>
                </a:solidFill>
              </a:rPr>
              <a:t>metoda, při níž se lidem říká a </a:t>
            </a:r>
            <a:r>
              <a:rPr lang="cs-CZ" sz="2750" u="sng" dirty="0">
                <a:solidFill>
                  <a:schemeClr val="bg2"/>
                </a:solidFill>
              </a:rPr>
              <a:t>názorně ukazuje</a:t>
            </a:r>
            <a:r>
              <a:rPr lang="cs-CZ" sz="2750" dirty="0">
                <a:solidFill>
                  <a:schemeClr val="bg2"/>
                </a:solidFill>
              </a:rPr>
              <a:t> (demonstruje), jak mají dělat svou práci.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–</a:t>
            </a:r>
            <a:r>
              <a:rPr lang="cs-CZ" sz="2750" b="1" i="1" dirty="0">
                <a:solidFill>
                  <a:schemeClr val="bg2"/>
                </a:solidFill>
              </a:rPr>
              <a:t> Koučování</a:t>
            </a:r>
            <a:r>
              <a:rPr lang="cs-CZ" sz="2750" dirty="0">
                <a:solidFill>
                  <a:schemeClr val="bg2"/>
                </a:solidFill>
              </a:rPr>
              <a:t> – používá </a:t>
            </a:r>
            <a:r>
              <a:rPr lang="cs-CZ" sz="2750" u="sng" dirty="0">
                <a:solidFill>
                  <a:schemeClr val="bg2"/>
                </a:solidFill>
              </a:rPr>
              <a:t>se k rozvoji individuálních dovedností, znalostí a postojů</a:t>
            </a:r>
            <a:r>
              <a:rPr lang="cs-CZ" sz="2750" dirty="0">
                <a:solidFill>
                  <a:schemeClr val="bg2"/>
                </a:solidFill>
              </a:rPr>
              <a:t>. Jedná se metodu založenou na vztahu dvou lidí – pracovníka a </a:t>
            </a:r>
            <a:r>
              <a:rPr lang="cs-CZ" sz="2750" dirty="0" err="1">
                <a:solidFill>
                  <a:schemeClr val="bg2"/>
                </a:solidFill>
              </a:rPr>
              <a:t>kouče</a:t>
            </a:r>
            <a:r>
              <a:rPr lang="cs-CZ" sz="2750" dirty="0">
                <a:solidFill>
                  <a:schemeClr val="bg2"/>
                </a:solidFill>
              </a:rPr>
              <a:t>, který </a:t>
            </a:r>
            <a:r>
              <a:rPr lang="cs-CZ" sz="2750" dirty="0">
                <a:solidFill>
                  <a:schemeClr val="bg2"/>
                </a:solidFill>
                <a:cs typeface="Times New Roman" pitchFamily="18" charset="0"/>
              </a:rPr>
              <a:t>není součástí hierarchie dané organizac</a:t>
            </a:r>
            <a:r>
              <a:rPr lang="cs-CZ" sz="2750" dirty="0">
                <a:solidFill>
                  <a:schemeClr val="bg2"/>
                </a:solidFill>
              </a:rPr>
              <a:t>e.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–</a:t>
            </a:r>
            <a:r>
              <a:rPr lang="cs-CZ" sz="2750" b="1" i="1" dirty="0">
                <a:solidFill>
                  <a:schemeClr val="bg2"/>
                </a:solidFill>
              </a:rPr>
              <a:t> Metoda </a:t>
            </a:r>
            <a:r>
              <a:rPr lang="cs-CZ" sz="2750" b="1" i="1" dirty="0" err="1">
                <a:solidFill>
                  <a:schemeClr val="bg2"/>
                </a:solidFill>
              </a:rPr>
              <a:t>mentoringu</a:t>
            </a:r>
            <a:r>
              <a:rPr lang="cs-CZ" sz="2750" i="1" dirty="0">
                <a:solidFill>
                  <a:schemeClr val="bg2"/>
                </a:solidFill>
              </a:rPr>
              <a:t> – </a:t>
            </a:r>
            <a:r>
              <a:rPr lang="cs-CZ" sz="2750" dirty="0">
                <a:solidFill>
                  <a:schemeClr val="bg2"/>
                </a:solidFill>
              </a:rPr>
              <a:t>využívá </a:t>
            </a:r>
            <a:r>
              <a:rPr lang="cs-CZ" sz="2750" u="sng" dirty="0">
                <a:solidFill>
                  <a:schemeClr val="bg2"/>
                </a:solidFill>
              </a:rPr>
              <a:t>speciálně školenou osobu(y), která působí v dané organizaci, je úspěšná, má zkušenosti, přičemž tato vede a radí pracovníkům. </a:t>
            </a:r>
            <a:r>
              <a:rPr lang="cs-CZ" sz="2750" dirty="0">
                <a:solidFill>
                  <a:schemeClr val="bg2"/>
                </a:solidFill>
              </a:rPr>
              <a:t>Pomáhá tak rozvíjet kariéru svých „chráněnců“, kteří jí jsou přiděleni.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198" cy="731168"/>
          </a:xfrm>
        </p:spPr>
        <p:txBody>
          <a:bodyPr/>
          <a:lstStyle/>
          <a:p>
            <a:pPr>
              <a:defRPr/>
            </a:pPr>
            <a:r>
              <a:rPr lang="ro-RO" sz="3000" b="1" dirty="0">
                <a:solidFill>
                  <a:schemeClr val="bg2"/>
                </a:solidFill>
                <a:effectLst/>
                <a:latin typeface="+mn-lt"/>
              </a:rPr>
              <a:t>METODY vzdělávání a možnosti jejich aplikace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715436" cy="523093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– </a:t>
            </a:r>
            <a:r>
              <a:rPr lang="cs-CZ" sz="2750" b="1" i="1" dirty="0" err="1">
                <a:solidFill>
                  <a:schemeClr val="bg2"/>
                </a:solidFill>
              </a:rPr>
              <a:t>Counselling</a:t>
            </a:r>
            <a:r>
              <a:rPr lang="cs-CZ" sz="2750" b="1" i="1" dirty="0">
                <a:solidFill>
                  <a:schemeClr val="bg2"/>
                </a:solidFill>
              </a:rPr>
              <a:t> </a:t>
            </a:r>
            <a:r>
              <a:rPr lang="cs-CZ" sz="2750" i="1" dirty="0">
                <a:solidFill>
                  <a:schemeClr val="bg2"/>
                </a:solidFill>
              </a:rPr>
              <a:t>– </a:t>
            </a:r>
            <a:r>
              <a:rPr lang="cs-CZ" sz="2750" dirty="0">
                <a:solidFill>
                  <a:schemeClr val="bg2"/>
                </a:solidFill>
              </a:rPr>
              <a:t>metoda spočívá ve vzájemné konzultaci a vzájemném ovlivňování, které překonává jednosměrnost vztahu mezi školitelem a školeným; nadřízeným a podřízeným.</a:t>
            </a:r>
            <a:endParaRPr lang="cs-CZ" sz="2750" b="1" i="1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Metody vzdělávání </a:t>
            </a:r>
            <a:r>
              <a:rPr lang="cs-CZ" sz="2750" b="1" u="sng" dirty="0">
                <a:solidFill>
                  <a:schemeClr val="bg2"/>
                </a:solidFill>
              </a:rPr>
              <a:t>mimo pracoviště</a:t>
            </a:r>
            <a:r>
              <a:rPr lang="cs-CZ" sz="2750" b="1" dirty="0">
                <a:solidFill>
                  <a:schemeClr val="bg2"/>
                </a:solidFill>
              </a:rPr>
              <a:t>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– </a:t>
            </a:r>
            <a:r>
              <a:rPr lang="cs-CZ" sz="2750" b="1" i="1" dirty="0">
                <a:solidFill>
                  <a:schemeClr val="bg2"/>
                </a:solidFill>
              </a:rPr>
              <a:t>Přednáška </a:t>
            </a:r>
            <a:r>
              <a:rPr lang="cs-CZ" sz="2750" dirty="0">
                <a:solidFill>
                  <a:schemeClr val="bg2"/>
                </a:solidFill>
              </a:rPr>
              <a:t>– metoda </a:t>
            </a:r>
            <a:r>
              <a:rPr lang="cs-CZ" sz="2750" u="sng" dirty="0">
                <a:solidFill>
                  <a:schemeClr val="bg2"/>
                </a:solidFill>
              </a:rPr>
              <a:t>monologického výkladu </a:t>
            </a:r>
            <a:r>
              <a:rPr lang="cs-CZ" sz="2750" u="sng" dirty="0" err="1">
                <a:solidFill>
                  <a:schemeClr val="bg2"/>
                </a:solidFill>
              </a:rPr>
              <a:t>problema</a:t>
            </a:r>
            <a:r>
              <a:rPr lang="cs-CZ" sz="2750" u="sng" dirty="0">
                <a:solidFill>
                  <a:schemeClr val="bg2"/>
                </a:solidFill>
              </a:rPr>
              <a:t>-tiky</a:t>
            </a:r>
            <a:r>
              <a:rPr lang="cs-CZ" sz="2750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(ze strany přednášejícího směrem k posluchačům).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– </a:t>
            </a:r>
            <a:r>
              <a:rPr lang="cs-CZ" sz="2750" b="1" i="1" dirty="0">
                <a:solidFill>
                  <a:schemeClr val="bg2"/>
                </a:solidFill>
              </a:rPr>
              <a:t>Diskuse</a:t>
            </a:r>
            <a:r>
              <a:rPr lang="cs-CZ" sz="2750" dirty="0">
                <a:solidFill>
                  <a:schemeClr val="bg2"/>
                </a:solidFill>
              </a:rPr>
              <a:t> – </a:t>
            </a:r>
            <a:r>
              <a:rPr lang="cs-CZ" sz="2750" u="sng" dirty="0">
                <a:solidFill>
                  <a:schemeClr val="bg2"/>
                </a:solidFill>
              </a:rPr>
              <a:t>účelem diskuse je</a:t>
            </a:r>
            <a:r>
              <a:rPr lang="cs-CZ" sz="2750" dirty="0">
                <a:solidFill>
                  <a:schemeClr val="bg2"/>
                </a:solidFill>
              </a:rPr>
              <a:t> přimět posluchače, aby se </a:t>
            </a:r>
            <a:r>
              <a:rPr lang="cs-CZ" sz="2750" u="sng" dirty="0">
                <a:solidFill>
                  <a:schemeClr val="bg2"/>
                </a:solidFill>
              </a:rPr>
              <a:t>aktivně zapojil do učení</a:t>
            </a:r>
            <a:r>
              <a:rPr lang="cs-CZ" sz="2750" dirty="0">
                <a:solidFill>
                  <a:schemeClr val="bg2"/>
                </a:solidFill>
              </a:rPr>
              <a:t>, poskytnout lidem možnost učit se ze zkušeností ostatních, aby pochopili jiné názory a současně rozvíjet schopnosti </a:t>
            </a:r>
            <a:r>
              <a:rPr lang="cs-CZ" sz="2750" dirty="0" err="1">
                <a:solidFill>
                  <a:schemeClr val="bg2"/>
                </a:solidFill>
              </a:rPr>
              <a:t>sebevyjadřování</a:t>
            </a:r>
            <a:r>
              <a:rPr lang="cs-CZ" sz="2750" dirty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731168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Metody vzdělávání, aplikace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764704"/>
            <a:ext cx="8715436" cy="587900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i="1" dirty="0">
                <a:solidFill>
                  <a:schemeClr val="bg2"/>
                </a:solidFill>
              </a:rPr>
              <a:t>Případové studie </a:t>
            </a:r>
            <a:r>
              <a:rPr lang="cs-CZ" sz="2500" i="1" dirty="0">
                <a:solidFill>
                  <a:schemeClr val="bg2"/>
                </a:solidFill>
              </a:rPr>
              <a:t>(pro manažery a vedoucí týmů)</a:t>
            </a:r>
            <a:r>
              <a:rPr lang="cs-CZ" sz="2800" i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– metoda spočívá </a:t>
            </a:r>
            <a:r>
              <a:rPr lang="cs-CZ" sz="2800" u="sng" dirty="0">
                <a:solidFill>
                  <a:schemeClr val="bg2"/>
                </a:solidFill>
              </a:rPr>
              <a:t>v analyzování historie či popsané události</a:t>
            </a:r>
            <a:r>
              <a:rPr lang="cs-CZ" sz="2800" dirty="0">
                <a:solidFill>
                  <a:schemeClr val="bg2"/>
                </a:solidFill>
              </a:rPr>
              <a:t>, příp. řady okolností se strany vzdělávajících se osob </a:t>
            </a:r>
            <a:r>
              <a:rPr lang="cs-CZ" sz="2800" u="sng" dirty="0">
                <a:solidFill>
                  <a:schemeClr val="bg2"/>
                </a:solidFill>
              </a:rPr>
              <a:t>za účelem odhalení příčiny problému a následného vypracování jeho řešení.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H</a:t>
            </a:r>
            <a:r>
              <a:rPr lang="cs-CZ" sz="2800" b="1" i="1" dirty="0">
                <a:solidFill>
                  <a:schemeClr val="bg2"/>
                </a:solidFill>
              </a:rPr>
              <a:t>raní rolí </a:t>
            </a:r>
            <a:r>
              <a:rPr lang="cs-CZ" sz="2800" dirty="0">
                <a:solidFill>
                  <a:schemeClr val="bg2"/>
                </a:solidFill>
              </a:rPr>
              <a:t>–</a:t>
            </a:r>
            <a:r>
              <a:rPr lang="cs-CZ" sz="2800" b="1" i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účastníci předvádějí nějakou situaci a berou na sebe role postav zapojených do této situace. Metoda </a:t>
            </a:r>
            <a:r>
              <a:rPr lang="cs-CZ" sz="2800" u="sng" dirty="0">
                <a:solidFill>
                  <a:schemeClr val="bg2"/>
                </a:solidFill>
              </a:rPr>
              <a:t>umožňuje účastníkům získat od vzdělavatele a svých kolegů odbornou radu a konstruktivní kritiku</a:t>
            </a:r>
            <a:r>
              <a:rPr lang="cs-CZ" sz="2800" dirty="0">
                <a:solidFill>
                  <a:schemeClr val="bg2"/>
                </a:solidFill>
              </a:rPr>
              <a:t>, a to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v bezpečných podmínkách vzdělávání, bez rizika újmy.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i="1" dirty="0">
                <a:solidFill>
                  <a:schemeClr val="bg2"/>
                </a:solidFill>
              </a:rPr>
              <a:t>Učení se hrou </a:t>
            </a:r>
            <a:r>
              <a:rPr lang="cs-CZ" sz="2800" i="1" dirty="0">
                <a:solidFill>
                  <a:schemeClr val="bg2"/>
                </a:solidFill>
              </a:rPr>
              <a:t>(</a:t>
            </a:r>
            <a:r>
              <a:rPr lang="cs-CZ" sz="2800" i="1" dirty="0" err="1">
                <a:solidFill>
                  <a:schemeClr val="bg2"/>
                </a:solidFill>
              </a:rPr>
              <a:t>outdoor</a:t>
            </a:r>
            <a:r>
              <a:rPr lang="cs-CZ" sz="2800" i="1" dirty="0">
                <a:solidFill>
                  <a:schemeClr val="bg2"/>
                </a:solidFill>
              </a:rPr>
              <a:t> </a:t>
            </a:r>
            <a:r>
              <a:rPr lang="cs-CZ" sz="2800" i="1" dirty="0" err="1">
                <a:solidFill>
                  <a:schemeClr val="bg2"/>
                </a:solidFill>
              </a:rPr>
              <a:t>learning</a:t>
            </a:r>
            <a:r>
              <a:rPr lang="cs-CZ" sz="2800" i="1" dirty="0">
                <a:solidFill>
                  <a:schemeClr val="bg2"/>
                </a:solidFill>
              </a:rPr>
              <a:t>) – </a:t>
            </a:r>
            <a:r>
              <a:rPr lang="cs-CZ" sz="2800" dirty="0">
                <a:solidFill>
                  <a:schemeClr val="bg2"/>
                </a:solidFill>
              </a:rPr>
              <a:t>probíhá </a:t>
            </a:r>
            <a:r>
              <a:rPr lang="cs-CZ" sz="2800" u="sng" dirty="0">
                <a:solidFill>
                  <a:schemeClr val="bg2"/>
                </a:solidFill>
              </a:rPr>
              <a:t>pomocí nejrůznějších typů prožitých pohybových aktivit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i="1" dirty="0">
                <a:solidFill>
                  <a:schemeClr val="bg2"/>
                </a:solidFill>
              </a:rPr>
              <a:t>– </a:t>
            </a:r>
            <a:r>
              <a:rPr lang="cs-CZ" sz="2800" dirty="0">
                <a:solidFill>
                  <a:schemeClr val="bg2"/>
                </a:solidFill>
              </a:rPr>
              <a:t>plavby na plachetnici, slézání skal, kanoistiky atd.</a:t>
            </a:r>
            <a:endParaRPr lang="cs-CZ" sz="2800" i="1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cs-CZ" sz="2400" i="1" dirty="0">
              <a:solidFill>
                <a:srgbClr val="FFC000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7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769857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28800"/>
            <a:ext cx="8535893" cy="4895824"/>
          </a:xfrm>
        </p:spPr>
        <p:txBody>
          <a:bodyPr/>
          <a:lstStyle/>
          <a:p>
            <a:pPr algn="just">
              <a:buNone/>
              <a:tabLst>
                <a:tab pos="711200" algn="l"/>
              </a:tabLst>
            </a:pPr>
            <a:r>
              <a:rPr lang="cs-CZ" sz="2900" dirty="0">
                <a:solidFill>
                  <a:schemeClr val="bg2"/>
                </a:solidFill>
              </a:rPr>
              <a:t>	– </a:t>
            </a:r>
            <a:r>
              <a:rPr lang="cs-CZ" sz="2800" dirty="0">
                <a:solidFill>
                  <a:schemeClr val="bg2"/>
                </a:solidFill>
              </a:rPr>
              <a:t>Místo a význam podnikového vzdělávání v systému 	řízení lidských zdrojů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	– Systém podnikového vzdělávání pracovníků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	– Identifikace potřeby vzdělávání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	– Plánování podnikového vzdělávání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	– Metody vzdělávání a možnosti jejich aplikace</a:t>
            </a:r>
          </a:p>
          <a:p>
            <a:pPr>
              <a:buNone/>
              <a:tabLst>
                <a:tab pos="623888" algn="l"/>
              </a:tabLst>
            </a:pPr>
            <a:r>
              <a:rPr lang="cs-CZ" sz="2800" dirty="0">
                <a:solidFill>
                  <a:schemeClr val="bg2"/>
                </a:solidFill>
              </a:rPr>
              <a:t>	– Vyhodnocování výsledků vzdělávání a účinnosti 	vzdělávacího programu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	– Rozvoj manažerů – možnosti a omezení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	– Kariérové plány</a:t>
            </a:r>
          </a:p>
          <a:p>
            <a:pPr algn="just">
              <a:spcBef>
                <a:spcPts val="1200"/>
              </a:spcBef>
              <a:buNone/>
            </a:pPr>
            <a:endParaRPr lang="cs-CZ" sz="31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 ŘÍZENÍ LIDSKÝCH ZDROJŮ						  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Využití software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ve vzdělávacích aktivitách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7"/>
            <a:ext cx="864096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S</a:t>
            </a:r>
            <a:r>
              <a:rPr lang="en-US" sz="2400" dirty="0" err="1">
                <a:solidFill>
                  <a:schemeClr val="bg2"/>
                </a:solidFill>
              </a:rPr>
              <a:t>oftware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lze využít v </a:t>
            </a:r>
            <a:r>
              <a:rPr lang="cs-CZ" sz="2400" dirty="0" err="1">
                <a:solidFill>
                  <a:schemeClr val="bg2"/>
                </a:solidFill>
              </a:rPr>
              <a:t>onboarding</a:t>
            </a:r>
            <a:r>
              <a:rPr lang="cs-CZ" sz="2400" dirty="0">
                <a:solidFill>
                  <a:schemeClr val="bg2"/>
                </a:solidFill>
              </a:rPr>
              <a:t> aktivitách, které slouží k orientaci na novém </a:t>
            </a:r>
            <a:r>
              <a:rPr lang="cs-CZ" sz="2400" dirty="0" err="1">
                <a:solidFill>
                  <a:schemeClr val="bg2"/>
                </a:solidFill>
              </a:rPr>
              <a:t>prac</a:t>
            </a:r>
            <a:r>
              <a:rPr lang="cs-CZ" sz="2400" dirty="0">
                <a:solidFill>
                  <a:schemeClr val="bg2"/>
                </a:solidFill>
              </a:rPr>
              <a:t>. místě, k aktivitám s cílem dosáhnout zkušenosti a získání interaktivního obsahu.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chemeClr val="bg2"/>
                </a:solidFill>
              </a:rPr>
              <a:t>1.	Learning Management Systems (LMS): LMS </a:t>
            </a:r>
            <a:r>
              <a:rPr lang="cs-CZ" sz="2400" dirty="0">
                <a:solidFill>
                  <a:schemeClr val="bg2"/>
                </a:solidFill>
              </a:rPr>
              <a:t>platformy . na míru šité tréninkové moduly, generují zprávy o průběhu učení a pokroku v učení.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chemeClr val="bg2"/>
                </a:solidFill>
              </a:rPr>
              <a:t>2.	</a:t>
            </a:r>
            <a:r>
              <a:rPr lang="en-US" sz="2400" dirty="0" err="1">
                <a:solidFill>
                  <a:schemeClr val="bg2"/>
                </a:solidFill>
              </a:rPr>
              <a:t>Virtuální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realita</a:t>
            </a:r>
            <a:r>
              <a:rPr lang="en-US" sz="2400" dirty="0">
                <a:solidFill>
                  <a:schemeClr val="bg2"/>
                </a:solidFill>
              </a:rPr>
              <a:t> (VR) a </a:t>
            </a:r>
            <a:r>
              <a:rPr lang="en-US" sz="2400" dirty="0" err="1">
                <a:solidFill>
                  <a:schemeClr val="bg2"/>
                </a:solidFill>
              </a:rPr>
              <a:t>rozšířená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realita</a:t>
            </a:r>
            <a:r>
              <a:rPr lang="en-US" sz="2400" dirty="0">
                <a:solidFill>
                  <a:schemeClr val="bg2"/>
                </a:solidFill>
              </a:rPr>
              <a:t> (AR): </a:t>
            </a:r>
            <a:r>
              <a:rPr lang="en-US" sz="2400" dirty="0" err="1">
                <a:solidFill>
                  <a:schemeClr val="bg2"/>
                </a:solidFill>
              </a:rPr>
              <a:t>Technologie</a:t>
            </a:r>
            <a:r>
              <a:rPr lang="en-US" sz="2400" dirty="0">
                <a:solidFill>
                  <a:schemeClr val="bg2"/>
                </a:solidFill>
              </a:rPr>
              <a:t> VR a AR </a:t>
            </a:r>
            <a:r>
              <a:rPr lang="en-US" sz="2400" dirty="0" err="1">
                <a:solidFill>
                  <a:schemeClr val="bg2"/>
                </a:solidFill>
              </a:rPr>
              <a:t>lze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využít</a:t>
            </a:r>
            <a:r>
              <a:rPr lang="en-US" sz="2400" dirty="0">
                <a:solidFill>
                  <a:schemeClr val="bg2"/>
                </a:solidFill>
              </a:rPr>
              <a:t> k </a:t>
            </a:r>
            <a:r>
              <a:rPr lang="en-US" sz="2400" dirty="0" err="1">
                <a:solidFill>
                  <a:schemeClr val="bg2"/>
                </a:solidFill>
              </a:rPr>
              <a:t>poskytování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školení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zejména</a:t>
            </a:r>
            <a:r>
              <a:rPr lang="en-US" sz="2400" dirty="0">
                <a:solidFill>
                  <a:schemeClr val="bg2"/>
                </a:solidFill>
              </a:rPr>
              <a:t> v </a:t>
            </a:r>
            <a:r>
              <a:rPr lang="en-US" sz="2400" dirty="0" err="1">
                <a:solidFill>
                  <a:schemeClr val="bg2"/>
                </a:solidFill>
              </a:rPr>
              <a:t>oborech</a:t>
            </a:r>
            <a:r>
              <a:rPr lang="en-US" sz="2400" dirty="0">
                <a:solidFill>
                  <a:schemeClr val="bg2"/>
                </a:solidFill>
              </a:rPr>
              <a:t>, </a:t>
            </a:r>
            <a:r>
              <a:rPr lang="en-US" sz="2400" dirty="0" err="1">
                <a:solidFill>
                  <a:schemeClr val="bg2"/>
                </a:solidFill>
              </a:rPr>
              <a:t>jako</a:t>
            </a:r>
            <a:r>
              <a:rPr lang="en-US" sz="2400" dirty="0">
                <a:solidFill>
                  <a:schemeClr val="bg2"/>
                </a:solidFill>
              </a:rPr>
              <a:t> je </a:t>
            </a:r>
            <a:r>
              <a:rPr lang="en-US" sz="2400" dirty="0" err="1">
                <a:solidFill>
                  <a:schemeClr val="bg2"/>
                </a:solidFill>
              </a:rPr>
              <a:t>výroba</a:t>
            </a:r>
            <a:r>
              <a:rPr lang="en-US" sz="2400" dirty="0">
                <a:solidFill>
                  <a:schemeClr val="bg2"/>
                </a:solidFill>
              </a:rPr>
              <a:t>, </a:t>
            </a:r>
            <a:r>
              <a:rPr lang="en-US" sz="2400" dirty="0" err="1">
                <a:solidFill>
                  <a:schemeClr val="bg2"/>
                </a:solidFill>
              </a:rPr>
              <a:t>stavebnictví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nebo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lékařské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profese</a:t>
            </a:r>
            <a:r>
              <a:rPr lang="en-US" sz="2400" dirty="0">
                <a:solidFill>
                  <a:schemeClr val="bg2"/>
                </a:solidFill>
              </a:rPr>
              <a:t>, </a:t>
            </a:r>
            <a:r>
              <a:rPr lang="en-US" sz="2400" dirty="0" err="1">
                <a:solidFill>
                  <a:schemeClr val="bg2"/>
                </a:solidFill>
              </a:rPr>
              <a:t>kde</a:t>
            </a:r>
            <a:r>
              <a:rPr lang="en-US" sz="2400" dirty="0">
                <a:solidFill>
                  <a:schemeClr val="bg2"/>
                </a:solidFill>
              </a:rPr>
              <a:t> je </a:t>
            </a:r>
            <a:r>
              <a:rPr lang="en-US" sz="2400" dirty="0" err="1">
                <a:solidFill>
                  <a:schemeClr val="bg2"/>
                </a:solidFill>
              </a:rPr>
              <a:t>praktický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výcvik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velmi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důležitý</a:t>
            </a:r>
            <a:r>
              <a:rPr lang="en-US" sz="2400" dirty="0">
                <a:solidFill>
                  <a:schemeClr val="bg2"/>
                </a:solidFill>
              </a:rPr>
              <a:t>.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chemeClr val="bg2"/>
                </a:solidFill>
              </a:rPr>
              <a:t>3.	</a:t>
            </a:r>
            <a:r>
              <a:rPr lang="en-US" sz="2400" dirty="0" err="1">
                <a:solidFill>
                  <a:schemeClr val="bg2"/>
                </a:solidFill>
              </a:rPr>
              <a:t>Nástroje</a:t>
            </a:r>
            <a:r>
              <a:rPr lang="en-US" sz="2400" dirty="0">
                <a:solidFill>
                  <a:schemeClr val="bg2"/>
                </a:solidFill>
              </a:rPr>
              <a:t> pro </a:t>
            </a:r>
            <a:r>
              <a:rPr lang="en-US" sz="2400" dirty="0" err="1">
                <a:solidFill>
                  <a:schemeClr val="bg2"/>
                </a:solidFill>
              </a:rPr>
              <a:t>videokonference</a:t>
            </a:r>
            <a:r>
              <a:rPr lang="en-US" sz="2400" dirty="0">
                <a:solidFill>
                  <a:schemeClr val="bg2"/>
                </a:solidFill>
              </a:rPr>
              <a:t>: </a:t>
            </a:r>
            <a:r>
              <a:rPr lang="en-US" sz="2400" dirty="0" err="1">
                <a:solidFill>
                  <a:schemeClr val="bg2"/>
                </a:solidFill>
              </a:rPr>
              <a:t>Videokonferenční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nástroje</a:t>
            </a:r>
            <a:r>
              <a:rPr lang="en-US" sz="2400" dirty="0">
                <a:solidFill>
                  <a:schemeClr val="bg2"/>
                </a:solidFill>
              </a:rPr>
              <a:t>, </a:t>
            </a:r>
            <a:r>
              <a:rPr lang="en-US" sz="2400" dirty="0" err="1">
                <a:solidFill>
                  <a:schemeClr val="bg2"/>
                </a:solidFill>
              </a:rPr>
              <a:t>jako</a:t>
            </a:r>
            <a:r>
              <a:rPr lang="en-US" sz="2400" dirty="0">
                <a:solidFill>
                  <a:schemeClr val="bg2"/>
                </a:solidFill>
              </a:rPr>
              <a:t> je Zoom </a:t>
            </a:r>
            <a:r>
              <a:rPr lang="en-US" sz="2400" dirty="0" err="1">
                <a:solidFill>
                  <a:schemeClr val="bg2"/>
                </a:solidFill>
              </a:rPr>
              <a:t>nebo</a:t>
            </a:r>
            <a:r>
              <a:rPr lang="en-US" sz="2400" dirty="0">
                <a:solidFill>
                  <a:schemeClr val="bg2"/>
                </a:solidFill>
              </a:rPr>
              <a:t> Microsoft Teams, </a:t>
            </a:r>
            <a:r>
              <a:rPr lang="en-US" sz="2400" dirty="0" err="1">
                <a:solidFill>
                  <a:schemeClr val="bg2"/>
                </a:solidFill>
              </a:rPr>
              <a:t>lze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použít</a:t>
            </a:r>
            <a:r>
              <a:rPr lang="en-US" sz="2400" dirty="0">
                <a:solidFill>
                  <a:schemeClr val="bg2"/>
                </a:solidFill>
              </a:rPr>
              <a:t> k </a:t>
            </a:r>
            <a:r>
              <a:rPr lang="en-US" sz="2400" dirty="0" err="1">
                <a:solidFill>
                  <a:schemeClr val="bg2"/>
                </a:solidFill>
              </a:rPr>
              <a:t>usnadnění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virtuálních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školení</a:t>
            </a:r>
            <a:r>
              <a:rPr lang="en-US" sz="2400" dirty="0">
                <a:solidFill>
                  <a:schemeClr val="bg2"/>
                </a:solidFill>
              </a:rPr>
              <a:t>, </a:t>
            </a:r>
            <a:r>
              <a:rPr lang="en-US" sz="2400" dirty="0" err="1">
                <a:solidFill>
                  <a:schemeClr val="bg2"/>
                </a:solidFill>
              </a:rPr>
              <a:t>zejména</a:t>
            </a:r>
            <a:r>
              <a:rPr lang="en-US" sz="2400" dirty="0">
                <a:solidFill>
                  <a:schemeClr val="bg2"/>
                </a:solidFill>
              </a:rPr>
              <a:t> pro </a:t>
            </a:r>
            <a:r>
              <a:rPr lang="en-US" sz="2400" dirty="0" err="1">
                <a:solidFill>
                  <a:schemeClr val="bg2"/>
                </a:solidFill>
              </a:rPr>
              <a:t>vzdálené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pracovníky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nebo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distribuované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týmy</a:t>
            </a:r>
            <a:r>
              <a:rPr lang="en-US" sz="2400" dirty="0">
                <a:solidFill>
                  <a:schemeClr val="bg2"/>
                </a:solidFill>
              </a:rPr>
              <a:t>.</a:t>
            </a: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37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Využití software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ve vzdělávacích aktivitách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7"/>
            <a:ext cx="864096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bg2"/>
                </a:solidFill>
              </a:rPr>
              <a:t>4.	E-</a:t>
            </a:r>
            <a:r>
              <a:rPr lang="en-US" sz="2400" dirty="0" err="1">
                <a:solidFill>
                  <a:schemeClr val="bg2"/>
                </a:solidFill>
              </a:rPr>
              <a:t>learningové</a:t>
            </a:r>
            <a:r>
              <a:rPr lang="en-US" sz="2400" dirty="0">
                <a:solidFill>
                  <a:schemeClr val="bg2"/>
                </a:solidFill>
              </a:rPr>
              <a:t> platformy: E-</a:t>
            </a:r>
            <a:r>
              <a:rPr lang="en-US" sz="2400" dirty="0" err="1">
                <a:solidFill>
                  <a:schemeClr val="bg2"/>
                </a:solidFill>
              </a:rPr>
              <a:t>learningové</a:t>
            </a:r>
            <a:r>
              <a:rPr lang="en-US" sz="2400" dirty="0">
                <a:solidFill>
                  <a:schemeClr val="bg2"/>
                </a:solidFill>
              </a:rPr>
              <a:t> platformy, </a:t>
            </a:r>
            <a:r>
              <a:rPr lang="en-US" sz="2400" dirty="0" err="1">
                <a:solidFill>
                  <a:schemeClr val="bg2"/>
                </a:solidFill>
              </a:rPr>
              <a:t>jako</a:t>
            </a:r>
            <a:r>
              <a:rPr lang="en-US" sz="2400" dirty="0">
                <a:solidFill>
                  <a:schemeClr val="bg2"/>
                </a:solidFill>
              </a:rPr>
              <a:t> je Udemy </a:t>
            </a:r>
            <a:r>
              <a:rPr lang="en-US" sz="2400" dirty="0" err="1">
                <a:solidFill>
                  <a:schemeClr val="bg2"/>
                </a:solidFill>
              </a:rPr>
              <a:t>nebo</a:t>
            </a:r>
            <a:r>
              <a:rPr lang="en-US" sz="2400" dirty="0">
                <a:solidFill>
                  <a:schemeClr val="bg2"/>
                </a:solidFill>
              </a:rPr>
              <a:t> LinkedIn Learning, </a:t>
            </a:r>
            <a:r>
              <a:rPr lang="en-US" sz="2400" dirty="0" err="1">
                <a:solidFill>
                  <a:schemeClr val="bg2"/>
                </a:solidFill>
              </a:rPr>
              <a:t>mohou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poskytnout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knihovnu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školících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modulů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na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vyžádání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pokrývajících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širokou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škálu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témat</a:t>
            </a:r>
            <a:r>
              <a:rPr lang="en-US" sz="2400" dirty="0">
                <a:solidFill>
                  <a:schemeClr val="bg2"/>
                </a:solidFill>
              </a:rPr>
              <a:t>.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chemeClr val="bg2"/>
                </a:solidFill>
              </a:rPr>
              <a:t>5.	</a:t>
            </a:r>
            <a:r>
              <a:rPr lang="en-US" sz="2400" dirty="0" err="1">
                <a:solidFill>
                  <a:schemeClr val="bg2"/>
                </a:solidFill>
              </a:rPr>
              <a:t>Gamifikační</a:t>
            </a:r>
            <a:r>
              <a:rPr lang="en-US" sz="2400" dirty="0">
                <a:solidFill>
                  <a:schemeClr val="bg2"/>
                </a:solidFill>
              </a:rPr>
              <a:t> software: </a:t>
            </a:r>
            <a:r>
              <a:rPr lang="en-US" sz="2400" dirty="0" err="1">
                <a:solidFill>
                  <a:schemeClr val="bg2"/>
                </a:solidFill>
              </a:rPr>
              <a:t>Gamifikační</a:t>
            </a:r>
            <a:r>
              <a:rPr lang="en-US" sz="2400" dirty="0">
                <a:solidFill>
                  <a:schemeClr val="bg2"/>
                </a:solidFill>
              </a:rPr>
              <a:t> software, </a:t>
            </a:r>
            <a:r>
              <a:rPr lang="en-US" sz="2400" dirty="0" err="1">
                <a:solidFill>
                  <a:schemeClr val="bg2"/>
                </a:solidFill>
              </a:rPr>
              <a:t>jako</a:t>
            </a:r>
            <a:r>
              <a:rPr lang="en-US" sz="2400" dirty="0">
                <a:solidFill>
                  <a:schemeClr val="bg2"/>
                </a:solidFill>
              </a:rPr>
              <a:t> je Kahoot! </a:t>
            </a:r>
            <a:r>
              <a:rPr lang="en-US" sz="2400" dirty="0" err="1">
                <a:solidFill>
                  <a:schemeClr val="bg2"/>
                </a:solidFill>
              </a:rPr>
              <a:t>nebo</a:t>
            </a:r>
            <a:r>
              <a:rPr lang="en-US" sz="2400" dirty="0">
                <a:solidFill>
                  <a:schemeClr val="bg2"/>
                </a:solidFill>
              </a:rPr>
              <a:t> Quizlet, </a:t>
            </a:r>
            <a:r>
              <a:rPr lang="en-US" sz="2400" dirty="0" err="1">
                <a:solidFill>
                  <a:schemeClr val="bg2"/>
                </a:solidFill>
              </a:rPr>
              <a:t>lze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použít</a:t>
            </a:r>
            <a:r>
              <a:rPr lang="en-US" sz="2400" dirty="0">
                <a:solidFill>
                  <a:schemeClr val="bg2"/>
                </a:solidFill>
              </a:rPr>
              <a:t> k </a:t>
            </a:r>
            <a:r>
              <a:rPr lang="en-US" sz="2400" dirty="0" err="1">
                <a:solidFill>
                  <a:schemeClr val="bg2"/>
                </a:solidFill>
              </a:rPr>
              <a:t>vytváření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interaktivních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kvízů</a:t>
            </a:r>
            <a:r>
              <a:rPr lang="en-US" sz="2400" dirty="0">
                <a:solidFill>
                  <a:schemeClr val="bg2"/>
                </a:solidFill>
              </a:rPr>
              <a:t>, her </a:t>
            </a:r>
            <a:r>
              <a:rPr lang="en-US" sz="2400" dirty="0" err="1">
                <a:solidFill>
                  <a:schemeClr val="bg2"/>
                </a:solidFill>
              </a:rPr>
              <a:t>nebo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simulací</a:t>
            </a:r>
            <a:r>
              <a:rPr lang="en-US" sz="2400" dirty="0">
                <a:solidFill>
                  <a:schemeClr val="bg2"/>
                </a:solidFill>
              </a:rPr>
              <a:t>, aby </a:t>
            </a:r>
            <a:r>
              <a:rPr lang="en-US" sz="2400" dirty="0" err="1">
                <a:solidFill>
                  <a:schemeClr val="bg2"/>
                </a:solidFill>
              </a:rPr>
              <a:t>bylo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učení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poutavější</a:t>
            </a:r>
            <a:r>
              <a:rPr lang="en-US" sz="2400" dirty="0">
                <a:solidFill>
                  <a:schemeClr val="bg2"/>
                </a:solidFill>
              </a:rPr>
              <a:t> a </a:t>
            </a:r>
            <a:r>
              <a:rPr lang="en-US" sz="2400" dirty="0" err="1">
                <a:solidFill>
                  <a:schemeClr val="bg2"/>
                </a:solidFill>
              </a:rPr>
              <a:t>zábavnější</a:t>
            </a:r>
            <a:r>
              <a:rPr lang="en-US" sz="2400" dirty="0">
                <a:solidFill>
                  <a:schemeClr val="bg2"/>
                </a:solidFill>
              </a:rPr>
              <a:t>.</a:t>
            </a: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4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Využití software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ve vzdělávacích aktivitách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7"/>
            <a:ext cx="864096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err="1">
                <a:solidFill>
                  <a:schemeClr val="bg2"/>
                </a:solidFill>
              </a:rPr>
              <a:t>Využitím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softwaru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při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nástupních</a:t>
            </a:r>
            <a:r>
              <a:rPr lang="en-US" sz="2400" dirty="0">
                <a:solidFill>
                  <a:schemeClr val="bg2"/>
                </a:solidFill>
              </a:rPr>
              <a:t> a </a:t>
            </a:r>
            <a:r>
              <a:rPr lang="en-US" sz="2400" dirty="0" err="1">
                <a:solidFill>
                  <a:schemeClr val="bg2"/>
                </a:solidFill>
              </a:rPr>
              <a:t>školicích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aktivitách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mohou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organizace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poskytovat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dynamičtější</a:t>
            </a:r>
            <a:r>
              <a:rPr lang="en-US" sz="2400" dirty="0">
                <a:solidFill>
                  <a:schemeClr val="bg2"/>
                </a:solidFill>
              </a:rPr>
              <a:t> a </a:t>
            </a:r>
            <a:r>
              <a:rPr lang="en-US" sz="2400" dirty="0" err="1">
                <a:solidFill>
                  <a:schemeClr val="bg2"/>
                </a:solidFill>
              </a:rPr>
              <a:t>interaktivnější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výuku</a:t>
            </a:r>
            <a:r>
              <a:rPr lang="en-US" sz="2400" dirty="0">
                <a:solidFill>
                  <a:schemeClr val="bg2"/>
                </a:solidFill>
              </a:rPr>
              <a:t>, </a:t>
            </a:r>
            <a:r>
              <a:rPr lang="en-US" sz="2400" dirty="0" err="1">
                <a:solidFill>
                  <a:schemeClr val="bg2"/>
                </a:solidFill>
              </a:rPr>
              <a:t>což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může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pomoci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zvýšit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zapojení</a:t>
            </a:r>
            <a:r>
              <a:rPr lang="en-US" sz="2400" dirty="0">
                <a:solidFill>
                  <a:schemeClr val="bg2"/>
                </a:solidFill>
              </a:rPr>
              <a:t>, </a:t>
            </a:r>
            <a:r>
              <a:rPr lang="en-US" sz="2400" dirty="0" err="1">
                <a:solidFill>
                  <a:schemeClr val="bg2"/>
                </a:solidFill>
              </a:rPr>
              <a:t>udržení</a:t>
            </a:r>
            <a:r>
              <a:rPr lang="en-US" sz="2400" dirty="0">
                <a:solidFill>
                  <a:schemeClr val="bg2"/>
                </a:solidFill>
              </a:rPr>
              <a:t> a </a:t>
            </a:r>
            <a:r>
              <a:rPr lang="en-US" sz="2400" dirty="0" err="1">
                <a:solidFill>
                  <a:schemeClr val="bg2"/>
                </a:solidFill>
              </a:rPr>
              <a:t>přenos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znalostí.Seznam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nejlepších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bezplatných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systémů</a:t>
            </a:r>
            <a:r>
              <a:rPr lang="en-US" sz="2400" dirty="0">
                <a:solidFill>
                  <a:schemeClr val="bg2"/>
                </a:solidFill>
              </a:rPr>
              <a:t> LMS pro </a:t>
            </a:r>
            <a:r>
              <a:rPr lang="en-US" sz="2400" dirty="0" err="1">
                <a:solidFill>
                  <a:schemeClr val="bg2"/>
                </a:solidFill>
              </a:rPr>
              <a:t>školy</a:t>
            </a:r>
            <a:endParaRPr lang="cs-CZ" sz="24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en-US" sz="2400" dirty="0">
                <a:solidFill>
                  <a:schemeClr val="bg2"/>
                </a:solidFill>
              </a:rPr>
              <a:t>Moodle - </a:t>
            </a:r>
            <a:r>
              <a:rPr lang="en-US" sz="2400" dirty="0" err="1">
                <a:solidFill>
                  <a:schemeClr val="bg2"/>
                </a:solidFill>
              </a:rPr>
              <a:t>populární</a:t>
            </a:r>
            <a:r>
              <a:rPr lang="en-US" sz="2400" dirty="0">
                <a:solidFill>
                  <a:schemeClr val="bg2"/>
                </a:solidFill>
              </a:rPr>
              <a:t> open-source LMS. ...</a:t>
            </a:r>
            <a:endParaRPr lang="cs-CZ" sz="24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en-US" sz="2400" dirty="0">
                <a:solidFill>
                  <a:schemeClr val="bg2"/>
                </a:solidFill>
              </a:rPr>
              <a:t>- Sakai - Open-Source LMS </a:t>
            </a:r>
            <a:r>
              <a:rPr lang="en-US" sz="2400" dirty="0" err="1">
                <a:solidFill>
                  <a:schemeClr val="bg2"/>
                </a:solidFill>
              </a:rPr>
              <a:t>vyvinutý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školami</a:t>
            </a:r>
            <a:r>
              <a:rPr lang="en-US" sz="2400" dirty="0">
                <a:solidFill>
                  <a:schemeClr val="bg2"/>
                </a:solidFill>
              </a:rPr>
              <a:t>. ...</a:t>
            </a:r>
            <a:endParaRPr lang="cs-CZ" sz="24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en-US" sz="2400" dirty="0">
                <a:solidFill>
                  <a:schemeClr val="bg2"/>
                </a:solidFill>
              </a:rPr>
              <a:t>- ILIAS - </a:t>
            </a:r>
            <a:r>
              <a:rPr lang="en-US" sz="2400" dirty="0" err="1">
                <a:solidFill>
                  <a:schemeClr val="bg2"/>
                </a:solidFill>
              </a:rPr>
              <a:t>webový</a:t>
            </a:r>
            <a:r>
              <a:rPr lang="en-US" sz="2400" dirty="0">
                <a:solidFill>
                  <a:schemeClr val="bg2"/>
                </a:solidFill>
              </a:rPr>
              <a:t> LMS pro </a:t>
            </a:r>
            <a:r>
              <a:rPr lang="en-US" sz="2400" dirty="0" err="1">
                <a:solidFill>
                  <a:schemeClr val="bg2"/>
                </a:solidFill>
              </a:rPr>
              <a:t>vzdělávání</a:t>
            </a:r>
            <a:r>
              <a:rPr lang="en-US" sz="2400" dirty="0">
                <a:solidFill>
                  <a:schemeClr val="bg2"/>
                </a:solidFill>
              </a:rPr>
              <a:t> a </a:t>
            </a:r>
            <a:r>
              <a:rPr lang="en-US" sz="2400" dirty="0" err="1">
                <a:solidFill>
                  <a:schemeClr val="bg2"/>
                </a:solidFill>
              </a:rPr>
              <a:t>podnikání</a:t>
            </a:r>
            <a:r>
              <a:rPr lang="en-US" sz="2400" dirty="0">
                <a:solidFill>
                  <a:schemeClr val="bg2"/>
                </a:solidFill>
              </a:rPr>
              <a:t>. ...</a:t>
            </a:r>
            <a:endParaRPr lang="cs-CZ" sz="24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en-US" sz="2400" dirty="0">
                <a:solidFill>
                  <a:schemeClr val="bg2"/>
                </a:solidFill>
              </a:rPr>
              <a:t>- </a:t>
            </a:r>
            <a:r>
              <a:rPr lang="en-US" sz="2400" dirty="0" err="1">
                <a:solidFill>
                  <a:schemeClr val="bg2"/>
                </a:solidFill>
              </a:rPr>
              <a:t>EdApp</a:t>
            </a:r>
            <a:r>
              <a:rPr lang="en-US" sz="2400" dirty="0">
                <a:solidFill>
                  <a:schemeClr val="bg2"/>
                </a:solidFill>
              </a:rPr>
              <a:t> - LMS pro </a:t>
            </a:r>
            <a:r>
              <a:rPr lang="en-US" sz="2400" dirty="0" err="1">
                <a:solidFill>
                  <a:schemeClr val="bg2"/>
                </a:solidFill>
              </a:rPr>
              <a:t>mobilní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zařízení</a:t>
            </a:r>
            <a:r>
              <a:rPr lang="en-US" sz="2400" dirty="0">
                <a:solidFill>
                  <a:schemeClr val="bg2"/>
                </a:solidFill>
              </a:rPr>
              <a:t>. ...</a:t>
            </a:r>
            <a:endParaRPr lang="cs-CZ" sz="24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en-US" sz="2400" dirty="0">
                <a:solidFill>
                  <a:schemeClr val="bg2"/>
                </a:solidFill>
              </a:rPr>
              <a:t>- </a:t>
            </a:r>
            <a:r>
              <a:rPr lang="en-US" sz="2400" dirty="0" err="1">
                <a:solidFill>
                  <a:schemeClr val="bg2"/>
                </a:solidFill>
              </a:rPr>
              <a:t>Chamilo</a:t>
            </a:r>
            <a:r>
              <a:rPr lang="en-US" sz="2400" dirty="0">
                <a:solidFill>
                  <a:schemeClr val="bg2"/>
                </a:solidFill>
              </a:rPr>
              <a:t> - </a:t>
            </a:r>
            <a:r>
              <a:rPr lang="en-US" sz="2400" dirty="0" err="1">
                <a:solidFill>
                  <a:schemeClr val="bg2"/>
                </a:solidFill>
              </a:rPr>
              <a:t>podporuje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přístup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ke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vzdělání</a:t>
            </a:r>
            <a:r>
              <a:rPr lang="en-US" sz="2400" dirty="0">
                <a:solidFill>
                  <a:schemeClr val="bg2"/>
                </a:solidFill>
              </a:rPr>
              <a:t> a </a:t>
            </a:r>
            <a:r>
              <a:rPr lang="en-US" sz="2400" dirty="0" err="1">
                <a:solidFill>
                  <a:schemeClr val="bg2"/>
                </a:solidFill>
              </a:rPr>
              <a:t>znalostem</a:t>
            </a:r>
            <a:r>
              <a:rPr lang="en-US" sz="2400" dirty="0">
                <a:solidFill>
                  <a:schemeClr val="bg2"/>
                </a:solidFill>
              </a:rPr>
              <a:t>. ...</a:t>
            </a:r>
            <a:endParaRPr lang="cs-CZ" sz="24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en-US" sz="2400" dirty="0">
                <a:solidFill>
                  <a:schemeClr val="bg2"/>
                </a:solidFill>
              </a:rPr>
              <a:t>- </a:t>
            </a:r>
            <a:r>
              <a:rPr lang="en-US" sz="2400" dirty="0" err="1">
                <a:solidFill>
                  <a:schemeClr val="bg2"/>
                </a:solidFill>
              </a:rPr>
              <a:t>Thinkific</a:t>
            </a:r>
            <a:r>
              <a:rPr lang="en-US" sz="2400" dirty="0">
                <a:solidFill>
                  <a:schemeClr val="bg2"/>
                </a:solidFill>
              </a:rPr>
              <a:t> - </a:t>
            </a:r>
            <a:r>
              <a:rPr lang="en-US" sz="2400" dirty="0" err="1">
                <a:solidFill>
                  <a:schemeClr val="bg2"/>
                </a:solidFill>
              </a:rPr>
              <a:t>vyhovuje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prodejcům</a:t>
            </a:r>
            <a:r>
              <a:rPr lang="en-US" sz="2400" dirty="0">
                <a:solidFill>
                  <a:schemeClr val="bg2"/>
                </a:solidFill>
              </a:rPr>
              <a:t> online </a:t>
            </a:r>
            <a:r>
              <a:rPr lang="en-US" sz="2400" dirty="0" err="1">
                <a:solidFill>
                  <a:schemeClr val="bg2"/>
                </a:solidFill>
              </a:rPr>
              <a:t>kurzů</a:t>
            </a:r>
            <a:r>
              <a:rPr lang="en-US" sz="2400" dirty="0">
                <a:solidFill>
                  <a:schemeClr val="bg2"/>
                </a:solidFill>
              </a:rPr>
              <a:t>.</a:t>
            </a: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2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Virtual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reality (VR)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7"/>
            <a:ext cx="864096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Technologie VR dokáže vytvořit 3D prostředí, které simuluje reálné scénáře a poskytuje studentům praktické zkušenosti v bezpečném a kontrolovaném prostředí.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1.  </a:t>
            </a:r>
            <a:r>
              <a:rPr lang="cs-CZ" sz="2000" b="1" dirty="0">
                <a:solidFill>
                  <a:schemeClr val="bg2"/>
                </a:solidFill>
              </a:rPr>
              <a:t>Školení v oblasti bezpečnosti</a:t>
            </a:r>
            <a:r>
              <a:rPr lang="cs-CZ" sz="2000" dirty="0">
                <a:solidFill>
                  <a:schemeClr val="bg2"/>
                </a:solidFill>
              </a:rPr>
              <a:t>: VR lze použít k simulaci nebezpečných nebo rizikových situací, jako je práce ve výškách, obsluha těžkých strojů nebo manipulace s nebezpečnými chemickými látkami. Zaměstnanci si mohou procvičit bezpečnostní postupy a nouzové protokoly v bezpečném, kontrolovaném a realistickém prostředí.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  <a:hlinkClick r:id="rId2"/>
              </a:rPr>
              <a:t>https://www.youtube.com/watch?v=W4v_k78XgwQ</a:t>
            </a: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  <a:hlinkClick r:id="rId3"/>
              </a:rPr>
              <a:t>https://www.youtube.com/watch?v=NjVaPYXLSlI</a:t>
            </a: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2</a:t>
            </a:r>
            <a:r>
              <a:rPr lang="cs-CZ" sz="2000" b="1" dirty="0">
                <a:solidFill>
                  <a:schemeClr val="bg2"/>
                </a:solidFill>
              </a:rPr>
              <a:t>.  Školení zákaznického servisu: </a:t>
            </a:r>
            <a:r>
              <a:rPr lang="cs-CZ" sz="2000" dirty="0">
                <a:solidFill>
                  <a:schemeClr val="bg2"/>
                </a:solidFill>
              </a:rPr>
              <a:t>VR lze použít k simulaci interakce se zákazníky, což účastníkům poskytuje příležitost procvičit si komunikační dovednosti, empatii a schopnost řešit problémy. Učící se mohou komunikovat s virtuálními zákazníky a procvičovat řešení obtížných situací, jako je vyřizování stížností nebo řešení konfliktů.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3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Virtual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reality (VR)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7"/>
            <a:ext cx="864096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b="1" dirty="0">
                <a:solidFill>
                  <a:schemeClr val="bg2"/>
                </a:solidFill>
              </a:rPr>
              <a:t>3.	</a:t>
            </a:r>
            <a:r>
              <a:rPr lang="en-US" sz="2000" b="1" dirty="0" err="1">
                <a:solidFill>
                  <a:schemeClr val="bg2"/>
                </a:solidFill>
              </a:rPr>
              <a:t>Technické</a:t>
            </a:r>
            <a:r>
              <a:rPr lang="en-US" sz="2000" b="1" dirty="0">
                <a:solidFill>
                  <a:schemeClr val="bg2"/>
                </a:solidFill>
              </a:rPr>
              <a:t> </a:t>
            </a:r>
            <a:r>
              <a:rPr lang="en-US" sz="2000" b="1" dirty="0" err="1">
                <a:solidFill>
                  <a:schemeClr val="bg2"/>
                </a:solidFill>
              </a:rPr>
              <a:t>školení</a:t>
            </a:r>
            <a:r>
              <a:rPr lang="en-US" sz="2000" dirty="0">
                <a:solidFill>
                  <a:schemeClr val="bg2"/>
                </a:solidFill>
              </a:rPr>
              <a:t>: VR </a:t>
            </a:r>
            <a:r>
              <a:rPr lang="en-US" sz="2000" dirty="0" err="1">
                <a:solidFill>
                  <a:schemeClr val="bg2"/>
                </a:solidFill>
              </a:rPr>
              <a:t>lze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využít</a:t>
            </a:r>
            <a:r>
              <a:rPr lang="en-US" sz="2000" dirty="0">
                <a:solidFill>
                  <a:schemeClr val="bg2"/>
                </a:solidFill>
              </a:rPr>
              <a:t> k </a:t>
            </a:r>
            <a:r>
              <a:rPr lang="en-US" sz="2000" dirty="0" err="1">
                <a:solidFill>
                  <a:schemeClr val="bg2"/>
                </a:solidFill>
              </a:rPr>
              <a:t>praktickému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výcviku</a:t>
            </a:r>
            <a:r>
              <a:rPr lang="en-US" sz="2000" dirty="0">
                <a:solidFill>
                  <a:schemeClr val="bg2"/>
                </a:solidFill>
              </a:rPr>
              <a:t> v </a:t>
            </a:r>
            <a:r>
              <a:rPr lang="en-US" sz="2000" dirty="0" err="1">
                <a:solidFill>
                  <a:schemeClr val="bg2"/>
                </a:solidFill>
              </a:rPr>
              <a:t>technických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dovednostech</a:t>
            </a:r>
            <a:r>
              <a:rPr lang="en-US" sz="2000" dirty="0">
                <a:solidFill>
                  <a:schemeClr val="bg2"/>
                </a:solidFill>
              </a:rPr>
              <a:t>, </a:t>
            </a:r>
            <a:r>
              <a:rPr lang="en-US" sz="2000" dirty="0" err="1">
                <a:solidFill>
                  <a:schemeClr val="bg2"/>
                </a:solidFill>
              </a:rPr>
              <a:t>jako</a:t>
            </a:r>
            <a:r>
              <a:rPr lang="en-US" sz="2000" dirty="0">
                <a:solidFill>
                  <a:schemeClr val="bg2"/>
                </a:solidFill>
              </a:rPr>
              <a:t> je </a:t>
            </a:r>
            <a:r>
              <a:rPr lang="en-US" sz="2000" dirty="0" err="1">
                <a:solidFill>
                  <a:schemeClr val="bg2"/>
                </a:solidFill>
              </a:rPr>
              <a:t>svařování</a:t>
            </a:r>
            <a:r>
              <a:rPr lang="en-US" sz="2000" dirty="0">
                <a:solidFill>
                  <a:schemeClr val="bg2"/>
                </a:solidFill>
              </a:rPr>
              <a:t>, </a:t>
            </a:r>
            <a:r>
              <a:rPr lang="en-US" sz="2000" dirty="0" err="1">
                <a:solidFill>
                  <a:schemeClr val="bg2"/>
                </a:solidFill>
              </a:rPr>
              <a:t>instalatérství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nebo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elektrikářské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práce</a:t>
            </a:r>
            <a:r>
              <a:rPr lang="en-US" sz="2000" dirty="0">
                <a:solidFill>
                  <a:schemeClr val="bg2"/>
                </a:solidFill>
              </a:rPr>
              <a:t>. </a:t>
            </a:r>
            <a:r>
              <a:rPr lang="en-US" sz="2000" dirty="0" err="1">
                <a:solidFill>
                  <a:schemeClr val="bg2"/>
                </a:solidFill>
              </a:rPr>
              <a:t>Žáci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si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mohou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procvičovat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své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dovednosti</a:t>
            </a:r>
            <a:r>
              <a:rPr lang="en-US" sz="2000" dirty="0">
                <a:solidFill>
                  <a:schemeClr val="bg2"/>
                </a:solidFill>
              </a:rPr>
              <a:t> a </a:t>
            </a:r>
            <a:r>
              <a:rPr lang="en-US" sz="2000" dirty="0" err="1">
                <a:solidFill>
                  <a:schemeClr val="bg2"/>
                </a:solidFill>
              </a:rPr>
              <a:t>techniky</a:t>
            </a:r>
            <a:r>
              <a:rPr lang="en-US" sz="2000" dirty="0">
                <a:solidFill>
                  <a:schemeClr val="bg2"/>
                </a:solidFill>
              </a:rPr>
              <a:t> v </a:t>
            </a:r>
            <a:r>
              <a:rPr lang="en-US" sz="2000" dirty="0" err="1">
                <a:solidFill>
                  <a:schemeClr val="bg2"/>
                </a:solidFill>
              </a:rPr>
              <a:t>simulovaném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prostředí</a:t>
            </a:r>
            <a:r>
              <a:rPr lang="en-US" sz="2000" dirty="0">
                <a:solidFill>
                  <a:schemeClr val="bg2"/>
                </a:solidFill>
              </a:rPr>
              <a:t> bez </a:t>
            </a:r>
            <a:r>
              <a:rPr lang="en-US" sz="2000" dirty="0" err="1">
                <a:solidFill>
                  <a:schemeClr val="bg2"/>
                </a:solidFill>
              </a:rPr>
              <a:t>rizika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zranění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nebo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poškození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zařízení</a:t>
            </a:r>
            <a:r>
              <a:rPr lang="en-US" sz="2000" dirty="0">
                <a:solidFill>
                  <a:schemeClr val="bg2"/>
                </a:solidFill>
              </a:rPr>
              <a:t>.</a:t>
            </a: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000" b="1" dirty="0">
                <a:solidFill>
                  <a:schemeClr val="bg2"/>
                </a:solidFill>
              </a:rPr>
              <a:t>4.  </a:t>
            </a:r>
            <a:r>
              <a:rPr lang="en-US" sz="2000" b="1" dirty="0" err="1">
                <a:solidFill>
                  <a:schemeClr val="bg2"/>
                </a:solidFill>
              </a:rPr>
              <a:t>Školení</a:t>
            </a:r>
            <a:r>
              <a:rPr lang="en-US" sz="2000" b="1" dirty="0">
                <a:solidFill>
                  <a:schemeClr val="bg2"/>
                </a:solidFill>
              </a:rPr>
              <a:t> </a:t>
            </a:r>
            <a:r>
              <a:rPr lang="en-US" sz="2000" b="1" dirty="0" err="1">
                <a:solidFill>
                  <a:schemeClr val="bg2"/>
                </a:solidFill>
              </a:rPr>
              <a:t>měkkých</a:t>
            </a:r>
            <a:r>
              <a:rPr lang="en-US" sz="2000" b="1" dirty="0">
                <a:solidFill>
                  <a:schemeClr val="bg2"/>
                </a:solidFill>
              </a:rPr>
              <a:t> </a:t>
            </a:r>
            <a:r>
              <a:rPr lang="en-US" sz="2000" b="1" dirty="0" err="1">
                <a:solidFill>
                  <a:schemeClr val="bg2"/>
                </a:solidFill>
              </a:rPr>
              <a:t>dovedností</a:t>
            </a:r>
            <a:r>
              <a:rPr lang="en-US" sz="2000" dirty="0">
                <a:solidFill>
                  <a:schemeClr val="bg2"/>
                </a:solidFill>
              </a:rPr>
              <a:t>: VR </a:t>
            </a:r>
            <a:r>
              <a:rPr lang="en-US" sz="2000" dirty="0" err="1">
                <a:solidFill>
                  <a:schemeClr val="bg2"/>
                </a:solidFill>
              </a:rPr>
              <a:t>lze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využít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také</a:t>
            </a:r>
            <a:r>
              <a:rPr lang="en-US" sz="2000" dirty="0">
                <a:solidFill>
                  <a:schemeClr val="bg2"/>
                </a:solidFill>
              </a:rPr>
              <a:t> k </a:t>
            </a:r>
            <a:r>
              <a:rPr lang="en-US" sz="2000" dirty="0" err="1">
                <a:solidFill>
                  <a:schemeClr val="bg2"/>
                </a:solidFill>
              </a:rPr>
              <a:t>výcviku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měkkých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dovedností</a:t>
            </a:r>
            <a:r>
              <a:rPr lang="en-US" sz="2000" dirty="0">
                <a:solidFill>
                  <a:schemeClr val="bg2"/>
                </a:solidFill>
              </a:rPr>
              <a:t>, </a:t>
            </a:r>
            <a:r>
              <a:rPr lang="en-US" sz="2000" dirty="0" err="1">
                <a:solidFill>
                  <a:schemeClr val="bg2"/>
                </a:solidFill>
              </a:rPr>
              <a:t>jako</a:t>
            </a:r>
            <a:r>
              <a:rPr lang="en-US" sz="2000" dirty="0">
                <a:solidFill>
                  <a:schemeClr val="bg2"/>
                </a:solidFill>
              </a:rPr>
              <a:t> je </a:t>
            </a:r>
            <a:r>
              <a:rPr lang="en-US" sz="2000" dirty="0" err="1">
                <a:solidFill>
                  <a:schemeClr val="bg2"/>
                </a:solidFill>
              </a:rPr>
              <a:t>vedení</a:t>
            </a:r>
            <a:r>
              <a:rPr lang="en-US" sz="2000" dirty="0">
                <a:solidFill>
                  <a:schemeClr val="bg2"/>
                </a:solidFill>
              </a:rPr>
              <a:t>, </a:t>
            </a:r>
            <a:r>
              <a:rPr lang="en-US" sz="2000" dirty="0" err="1">
                <a:solidFill>
                  <a:schemeClr val="bg2"/>
                </a:solidFill>
              </a:rPr>
              <a:t>týmová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práce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nebo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komunikace</a:t>
            </a:r>
            <a:r>
              <a:rPr lang="en-US" sz="2000" dirty="0">
                <a:solidFill>
                  <a:schemeClr val="bg2"/>
                </a:solidFill>
              </a:rPr>
              <a:t>. </a:t>
            </a:r>
            <a:r>
              <a:rPr lang="en-US" sz="2000" dirty="0" err="1">
                <a:solidFill>
                  <a:schemeClr val="bg2"/>
                </a:solidFill>
              </a:rPr>
              <a:t>Žáci</a:t>
            </a:r>
            <a:r>
              <a:rPr lang="en-US" sz="2000" dirty="0">
                <a:solidFill>
                  <a:schemeClr val="bg2"/>
                </a:solidFill>
              </a:rPr>
              <a:t> se </a:t>
            </a:r>
            <a:r>
              <a:rPr lang="en-US" sz="2000" dirty="0" err="1">
                <a:solidFill>
                  <a:schemeClr val="bg2"/>
                </a:solidFill>
              </a:rPr>
              <a:t>mohou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účastnit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simulovaných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cvičení</a:t>
            </a:r>
            <a:r>
              <a:rPr lang="en-US" sz="2000" dirty="0">
                <a:solidFill>
                  <a:schemeClr val="bg2"/>
                </a:solidFill>
              </a:rPr>
              <a:t> pro </a:t>
            </a:r>
            <a:r>
              <a:rPr lang="en-US" sz="2000" dirty="0" err="1">
                <a:solidFill>
                  <a:schemeClr val="bg2"/>
                </a:solidFill>
              </a:rPr>
              <a:t>budování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týmu</a:t>
            </a:r>
            <a:r>
              <a:rPr lang="en-US" sz="2000" dirty="0">
                <a:solidFill>
                  <a:schemeClr val="bg2"/>
                </a:solidFill>
              </a:rPr>
              <a:t>, </a:t>
            </a:r>
            <a:r>
              <a:rPr lang="en-US" sz="2000" dirty="0" err="1">
                <a:solidFill>
                  <a:schemeClr val="bg2"/>
                </a:solidFill>
              </a:rPr>
              <a:t>scénářů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hraní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rolí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nebo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simulací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řešení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konfliktů.Øvysoce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efektivní</a:t>
            </a:r>
            <a:r>
              <a:rPr lang="en-US" sz="2000" dirty="0">
                <a:solidFill>
                  <a:schemeClr val="bg2"/>
                </a:solidFill>
              </a:rPr>
              <a:t> a </a:t>
            </a:r>
            <a:r>
              <a:rPr lang="en-US" sz="2000" dirty="0" err="1">
                <a:solidFill>
                  <a:schemeClr val="bg2"/>
                </a:solidFill>
              </a:rPr>
              <a:t>poutavý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výukový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zážitek</a:t>
            </a:r>
            <a:r>
              <a:rPr lang="en-US" sz="2000" dirty="0">
                <a:solidFill>
                  <a:schemeClr val="bg2"/>
                </a:solidFill>
              </a:rPr>
              <a:t>, </a:t>
            </a:r>
            <a:r>
              <a:rPr lang="en-US" sz="2000" dirty="0" err="1">
                <a:solidFill>
                  <a:schemeClr val="bg2"/>
                </a:solidFill>
              </a:rPr>
              <a:t>který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může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urychlit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učení</a:t>
            </a:r>
            <a:r>
              <a:rPr lang="en-US" sz="2000" dirty="0">
                <a:solidFill>
                  <a:schemeClr val="bg2"/>
                </a:solidFill>
              </a:rPr>
              <a:t>, </a:t>
            </a:r>
            <a:r>
              <a:rPr lang="en-US" sz="2000" dirty="0" err="1">
                <a:solidFill>
                  <a:schemeClr val="bg2"/>
                </a:solidFill>
              </a:rPr>
              <a:t>zvýšit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jeho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zapamatování</a:t>
            </a:r>
            <a:r>
              <a:rPr lang="en-US" sz="2000" dirty="0">
                <a:solidFill>
                  <a:schemeClr val="bg2"/>
                </a:solidFill>
              </a:rPr>
              <a:t> a </a:t>
            </a:r>
            <a:r>
              <a:rPr lang="en-US" sz="2000" dirty="0" err="1">
                <a:solidFill>
                  <a:schemeClr val="bg2"/>
                </a:solidFill>
              </a:rPr>
              <a:t>zlepšit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přenos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znalostí.Øbezpečné</a:t>
            </a:r>
            <a:r>
              <a:rPr lang="en-US" sz="2000" dirty="0">
                <a:solidFill>
                  <a:schemeClr val="bg2"/>
                </a:solidFill>
              </a:rPr>
              <a:t> a </a:t>
            </a:r>
            <a:r>
              <a:rPr lang="en-US" sz="2000" dirty="0" err="1">
                <a:solidFill>
                  <a:schemeClr val="bg2"/>
                </a:solidFill>
              </a:rPr>
              <a:t>kontrolované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prostředíØsnižuje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riziko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nehod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nebo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chybØzlepšuje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sebedůvěru</a:t>
            </a:r>
            <a:r>
              <a:rPr lang="en-US" sz="2000" dirty="0">
                <a:solidFill>
                  <a:schemeClr val="bg2"/>
                </a:solidFill>
              </a:rPr>
              <a:t> a </a:t>
            </a:r>
            <a:r>
              <a:rPr lang="en-US" sz="2000" dirty="0" err="1">
                <a:solidFill>
                  <a:schemeClr val="bg2"/>
                </a:solidFill>
              </a:rPr>
              <a:t>výkonnost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zaměstnanců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86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Artificial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Inteligence (AI)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7"/>
            <a:ext cx="864096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chemeClr val="bg2"/>
                </a:solidFill>
              </a:rPr>
              <a:t>1</a:t>
            </a:r>
            <a:r>
              <a:rPr lang="en-US" sz="1800" b="1" dirty="0">
                <a:solidFill>
                  <a:schemeClr val="bg2"/>
                </a:solidFill>
              </a:rPr>
              <a:t>.	</a:t>
            </a:r>
            <a:r>
              <a:rPr lang="cs-CZ" sz="1800" b="1" dirty="0">
                <a:solidFill>
                  <a:schemeClr val="bg2"/>
                </a:solidFill>
              </a:rPr>
              <a:t>Personalizované učení</a:t>
            </a:r>
            <a:r>
              <a:rPr lang="cs-CZ" sz="1800" dirty="0">
                <a:solidFill>
                  <a:schemeClr val="bg2"/>
                </a:solidFill>
              </a:rPr>
              <a:t>: Umělá inteligence dokáže analyzovat údaje o studentech, jako jsou jejich předchozí výkony, styl učení a preference, a poskytovat tak personalizovaný vzdělávací obsah a doporučení. To může studentům pomoci zaměřit se na oblasti, ve kterých se potřebují zlepšit, a poskytnout jim přizpůsobený vzdělávací zážitek.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/>
                </a:solidFill>
              </a:rPr>
              <a:t>2.  Adaptivní učení</a:t>
            </a:r>
            <a:r>
              <a:rPr lang="cs-CZ" sz="1800" dirty="0">
                <a:solidFill>
                  <a:schemeClr val="bg2"/>
                </a:solidFill>
              </a:rPr>
              <a:t>: Umělá inteligence dokáže přizpůsobit úroveň obtížnosti vzdělávacího obsahu na základě výkonu studujícího. Vede to k vyšší motivaci.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/>
                </a:solidFill>
              </a:rPr>
              <a:t>3.  Automatizovaná zpětná vazba</a:t>
            </a:r>
            <a:r>
              <a:rPr lang="cs-CZ" sz="1800" dirty="0">
                <a:solidFill>
                  <a:schemeClr val="bg2"/>
                </a:solidFill>
              </a:rPr>
              <a:t>: Umělá inteligence může poskytovat okamžitou zpětnou vazbu o výkonu studujících, upozorňovat na oblasti, kde se studující potřebují zlepšit, a navrhovat způsoby, jak se zlepšit. To může učícím se pomoci udržet se na správné cestě a rychleji zlepšit své dovednosti.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/>
                </a:solidFill>
              </a:rPr>
              <a:t>4.  Chatboti</a:t>
            </a:r>
            <a:r>
              <a:rPr lang="cs-CZ" sz="1800" dirty="0">
                <a:solidFill>
                  <a:schemeClr val="bg2"/>
                </a:solidFill>
              </a:rPr>
              <a:t>: Chatboti pohánění umělou inteligencí mohou být použiti k poskytování okamžitých odpovědí na otázky studujících, což snižuje potřebu lidského zásahu a zvyšuje efektivitu procesu školení.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/>
                </a:solidFill>
              </a:rPr>
              <a:t>5. </a:t>
            </a:r>
            <a:r>
              <a:rPr lang="cs-CZ" sz="1800" b="1" dirty="0">
                <a:solidFill>
                  <a:schemeClr val="bg2"/>
                </a:solidFill>
              </a:rPr>
              <a:t>Natural </a:t>
            </a:r>
            <a:r>
              <a:rPr lang="cs-CZ" sz="1800" b="1" dirty="0" err="1">
                <a:solidFill>
                  <a:schemeClr val="bg2"/>
                </a:solidFill>
              </a:rPr>
              <a:t>Language</a:t>
            </a:r>
            <a:r>
              <a:rPr lang="cs-CZ" sz="1800" b="1" dirty="0">
                <a:solidFill>
                  <a:schemeClr val="bg2"/>
                </a:solidFill>
              </a:rPr>
              <a:t> </a:t>
            </a:r>
            <a:r>
              <a:rPr lang="cs-CZ" sz="1800" b="1" dirty="0" err="1">
                <a:solidFill>
                  <a:schemeClr val="bg2"/>
                </a:solidFill>
              </a:rPr>
              <a:t>Processing</a:t>
            </a:r>
            <a:r>
              <a:rPr lang="cs-CZ" sz="1800" b="1" dirty="0">
                <a:solidFill>
                  <a:schemeClr val="bg2"/>
                </a:solidFill>
              </a:rPr>
              <a:t> </a:t>
            </a:r>
            <a:r>
              <a:rPr lang="cs-CZ" sz="1800" dirty="0">
                <a:solidFill>
                  <a:schemeClr val="bg2"/>
                </a:solidFill>
              </a:rPr>
              <a:t>poháněné umělou inteligencí lze použít k analýze písemných nebo mluvených odpovědí studentů a poskytnout jim zpětnou vazbu ohledně gramatiky, syntaxe nebo slovní zásoby. To může být užitečné zejména pro výuku jazyků nebo trénink komunikačních dovedností.</a:t>
            </a:r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4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764704"/>
            <a:ext cx="8715436" cy="587900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dirty="0">
                <a:solidFill>
                  <a:schemeClr val="bg2"/>
                </a:solidFill>
              </a:rPr>
              <a:t>Jaké vidíte výhody a nevýhody využití moderních výukových metod?</a:t>
            </a:r>
            <a:endParaRPr lang="cs-CZ" sz="2800" b="1" i="1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cs-CZ" sz="2400" i="1" dirty="0">
              <a:solidFill>
                <a:srgbClr val="FFC000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7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F30F200-9B59-45BA-A860-4DE48375A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1628800"/>
            <a:ext cx="5085184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86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2132856"/>
            <a:ext cx="8606760" cy="451085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Výsledky vzdělávacích aktivit, </a:t>
            </a:r>
            <a:r>
              <a:rPr lang="cs-CZ" sz="2800" b="1" dirty="0">
                <a:solidFill>
                  <a:schemeClr val="bg2"/>
                </a:solidFill>
              </a:rPr>
              <a:t>především těch, od kterých očekáváme zvýšení výkonu nebo změnu chování účastníků</a:t>
            </a:r>
            <a:r>
              <a:rPr lang="cs-CZ" sz="2800" dirty="0">
                <a:solidFill>
                  <a:schemeClr val="bg2"/>
                </a:solidFill>
              </a:rPr>
              <a:t>, </a:t>
            </a:r>
            <a:r>
              <a:rPr lang="cs-CZ" sz="2800" u="sng" dirty="0">
                <a:solidFill>
                  <a:schemeClr val="bg2"/>
                </a:solidFill>
              </a:rPr>
              <a:t>je třeba vždy hodnotit, a to především ve vztahu k jejich předem stanoveným cílům</a:t>
            </a:r>
            <a:r>
              <a:rPr lang="cs-CZ" sz="2800" dirty="0">
                <a:solidFill>
                  <a:schemeClr val="bg2"/>
                </a:solidFill>
              </a:rPr>
              <a:t>. 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Význam tohoto hodnocení nespočívá jen v ověření a rozboru účinnosti jeho metod či způsobu provedení, ale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b="1" dirty="0">
                <a:solidFill>
                  <a:schemeClr val="bg2"/>
                </a:solidFill>
              </a:rPr>
              <a:t>i v posílení motivace jeho účastníků k dosažení očekávaných výsledků. </a:t>
            </a: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09600"/>
            <a:ext cx="8606760" cy="1379240"/>
          </a:xfrm>
        </p:spPr>
        <p:txBody>
          <a:bodyPr/>
          <a:lstStyle/>
          <a:p>
            <a:pPr>
              <a:defRPr/>
            </a:pPr>
            <a:r>
              <a:rPr lang="pl-PL" sz="3000" b="1" dirty="0">
                <a:solidFill>
                  <a:schemeClr val="bg2"/>
                </a:solidFill>
                <a:effectLst/>
                <a:latin typeface="+mn-lt"/>
              </a:rPr>
              <a:t>VYHODNOCOVÁNÍ VÝSLEDKŮ vzdělávání </a:t>
            </a:r>
            <a:br>
              <a:rPr lang="pl-PL" sz="30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000" b="1" dirty="0">
                <a:solidFill>
                  <a:schemeClr val="bg2"/>
                </a:solidFill>
                <a:effectLst/>
                <a:latin typeface="+mn-lt"/>
              </a:rPr>
              <a:t>a ÚČINNOSTI vzdělávacího programu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628800"/>
            <a:ext cx="8715436" cy="5014910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		Uveďte příklady…</a:t>
            </a:r>
            <a:endParaRPr lang="cs-CZ" sz="25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20586"/>
          </a:xfrm>
        </p:spPr>
        <p:txBody>
          <a:bodyPr/>
          <a:lstStyle/>
          <a:p>
            <a:pPr>
              <a:defRPr/>
            </a:pPr>
            <a:r>
              <a:rPr lang="cs-CZ" sz="3000" b="1" dirty="0">
                <a:solidFill>
                  <a:schemeClr val="bg2"/>
                </a:solidFill>
                <a:effectLst/>
                <a:latin typeface="+mn-lt"/>
              </a:rPr>
              <a:t>Jak můžeme měřit výsledky celoživotního vzdělávání?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628800"/>
            <a:ext cx="8715436" cy="5014910"/>
          </a:xfrm>
        </p:spPr>
        <p:txBody>
          <a:bodyPr/>
          <a:lstStyle/>
          <a:p>
            <a:pPr lvl="0"/>
            <a:r>
              <a:rPr lang="cs-CZ" sz="2000" b="1" dirty="0">
                <a:solidFill>
                  <a:schemeClr val="bg2"/>
                </a:solidFill>
              </a:rPr>
              <a:t>Formální hodnocení a zkoušky</a:t>
            </a:r>
            <a:r>
              <a:rPr lang="cs-CZ" sz="2000" dirty="0">
                <a:solidFill>
                  <a:schemeClr val="bg2"/>
                </a:solidFill>
              </a:rPr>
              <a:t> - Tyto mohou poskytnout kvantitativní data o znalostech a dovednostech, které jednotlivci získali během vzdělávacího procesu.</a:t>
            </a:r>
          </a:p>
          <a:p>
            <a:pPr lvl="0"/>
            <a:r>
              <a:rPr lang="cs-CZ" sz="2000" b="1" dirty="0">
                <a:solidFill>
                  <a:schemeClr val="bg2"/>
                </a:solidFill>
              </a:rPr>
              <a:t>Portfolia a projekty</a:t>
            </a:r>
            <a:r>
              <a:rPr lang="cs-CZ" sz="2000" dirty="0">
                <a:solidFill>
                  <a:schemeClr val="bg2"/>
                </a:solidFill>
              </a:rPr>
              <a:t> - Sledování a hodnocení dokončených prací nebo projektů může ukázat praktické aplikace naučených dovedností a hloubku porozumění tématu.</a:t>
            </a:r>
          </a:p>
          <a:p>
            <a:pPr lvl="0"/>
            <a:r>
              <a:rPr lang="cs-CZ" sz="2000" b="1" dirty="0">
                <a:solidFill>
                  <a:schemeClr val="bg2"/>
                </a:solidFill>
              </a:rPr>
              <a:t>Zpětná vazba od vrstevníků a mentora</a:t>
            </a:r>
            <a:r>
              <a:rPr lang="cs-CZ" sz="2000" dirty="0">
                <a:solidFill>
                  <a:schemeClr val="bg2"/>
                </a:solidFill>
              </a:rPr>
              <a:t> - Interakce s ostatními a jejich perspektivy mohou poskytnout cenný vhled do toho, jak dobře je jedinec schopen uplatnit své znalosti v reálném světě.</a:t>
            </a:r>
          </a:p>
          <a:p>
            <a:pPr lvl="0"/>
            <a:r>
              <a:rPr lang="cs-CZ" sz="2000" b="1" dirty="0">
                <a:solidFill>
                  <a:schemeClr val="bg2"/>
                </a:solidFill>
              </a:rPr>
              <a:t>Sebehodnocení</a:t>
            </a:r>
            <a:r>
              <a:rPr lang="cs-CZ" sz="2000" dirty="0">
                <a:solidFill>
                  <a:schemeClr val="bg2"/>
                </a:solidFill>
              </a:rPr>
              <a:t> - Reflexe osobního růstu a sebereflexe mohou poskytnout důležité informace o tom, jak jednotlivci vnímají svůj vlastní pokrok a rozvoj.</a:t>
            </a:r>
          </a:p>
          <a:p>
            <a:pPr lvl="0"/>
            <a:r>
              <a:rPr lang="cs-CZ" sz="2000" b="1" dirty="0">
                <a:solidFill>
                  <a:schemeClr val="bg2"/>
                </a:solidFill>
              </a:rPr>
              <a:t>Sledování kariérního postupu</a:t>
            </a:r>
            <a:r>
              <a:rPr lang="cs-CZ" sz="2000" dirty="0">
                <a:solidFill>
                  <a:schemeClr val="bg2"/>
                </a:solidFill>
              </a:rPr>
              <a:t> - Dlouhodobé sledování kariérního růstu a výkonu v práci může být účinným způsobem, jak posoudit dopad celoživotního vzdělávání.</a:t>
            </a:r>
          </a:p>
          <a:p>
            <a:pPr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20586"/>
          </a:xfrm>
        </p:spPr>
        <p:txBody>
          <a:bodyPr/>
          <a:lstStyle/>
          <a:p>
            <a:pPr>
              <a:defRPr/>
            </a:pPr>
            <a:r>
              <a:rPr lang="cs-CZ" sz="3000" b="1" dirty="0">
                <a:solidFill>
                  <a:schemeClr val="bg2"/>
                </a:solidFill>
                <a:effectLst/>
                <a:latin typeface="+mn-lt"/>
              </a:rPr>
              <a:t>Jak můžeme měřit výsledky celoživotního vzdělávání?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773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844824"/>
            <a:ext cx="8929718" cy="4798886"/>
          </a:xfrm>
        </p:spPr>
        <p:txBody>
          <a:bodyPr/>
          <a:lstStyle/>
          <a:p>
            <a:pPr algn="just">
              <a:spcBef>
                <a:spcPts val="3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   Nedílnou součástí ŘLZ je </a:t>
            </a:r>
            <a:r>
              <a:rPr lang="cs-CZ" sz="2700" b="1" dirty="0">
                <a:solidFill>
                  <a:schemeClr val="bg2"/>
                </a:solidFill>
              </a:rPr>
              <a:t>potřeba přizpůsobování pracovních schopností pracovníků měnícím se požadavkům pracovního místa</a:t>
            </a:r>
            <a:r>
              <a:rPr lang="cs-CZ" sz="2700" dirty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   Jde jednak o </a:t>
            </a:r>
            <a:r>
              <a:rPr lang="cs-CZ" sz="2700" b="1" u="sng" dirty="0">
                <a:solidFill>
                  <a:schemeClr val="bg2"/>
                </a:solidFill>
              </a:rPr>
              <a:t>prohlubování pracovních schopností</a:t>
            </a:r>
            <a:r>
              <a:rPr lang="cs-CZ" sz="2700" b="1" dirty="0">
                <a:solidFill>
                  <a:schemeClr val="bg2"/>
                </a:solidFill>
              </a:rPr>
              <a:t> </a:t>
            </a:r>
            <a:r>
              <a:rPr lang="cs-CZ" sz="2700" dirty="0">
                <a:solidFill>
                  <a:schemeClr val="bg2"/>
                </a:solidFill>
              </a:rPr>
              <a:t>a o zvyšování využitelnosti pracovníků = </a:t>
            </a:r>
            <a:r>
              <a:rPr lang="cs-CZ" sz="2700" b="1" u="sng" dirty="0">
                <a:solidFill>
                  <a:schemeClr val="bg2"/>
                </a:solidFill>
              </a:rPr>
              <a:t>rozšiřování jejich pracovních schopností</a:t>
            </a:r>
            <a:r>
              <a:rPr lang="cs-CZ" sz="2700" dirty="0">
                <a:solidFill>
                  <a:schemeClr val="bg2"/>
                </a:solidFill>
              </a:rPr>
              <a:t> tak, aby zvládali znalosti a dovednosti potřebné k vykonávání dalších, jiných pracovních míst.</a:t>
            </a:r>
            <a:r>
              <a:rPr lang="cs-CZ" sz="2700" b="1" i="1" dirty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1200"/>
              </a:spcBef>
              <a:buNone/>
            </a:pPr>
            <a:r>
              <a:rPr lang="pl-PL" sz="2700" b="1" dirty="0">
                <a:solidFill>
                  <a:schemeClr val="bg2"/>
                </a:solidFill>
              </a:rPr>
              <a:t>  Obecným </a:t>
            </a:r>
            <a:r>
              <a:rPr lang="pl-PL" sz="2700" b="1" u="sng" dirty="0">
                <a:solidFill>
                  <a:schemeClr val="bg2"/>
                </a:solidFill>
              </a:rPr>
              <a:t>cílem rozvoje lidských zdrojů</a:t>
            </a:r>
            <a:r>
              <a:rPr lang="pl-PL" sz="2700" b="1" dirty="0">
                <a:solidFill>
                  <a:schemeClr val="bg2"/>
                </a:solidFill>
              </a:rPr>
              <a:t> </a:t>
            </a:r>
            <a:r>
              <a:rPr lang="pl-PL" sz="2700" dirty="0">
                <a:solidFill>
                  <a:schemeClr val="bg2"/>
                </a:solidFill>
              </a:rPr>
              <a:t>je </a:t>
            </a:r>
            <a:r>
              <a:rPr lang="pl-PL" sz="2700" u="sng" dirty="0">
                <a:solidFill>
                  <a:schemeClr val="bg2"/>
                </a:solidFill>
              </a:rPr>
              <a:t>zajistit v pod- niku takovou </a:t>
            </a:r>
            <a:r>
              <a:rPr lang="cs-CZ" sz="2700" u="sng" dirty="0">
                <a:solidFill>
                  <a:schemeClr val="bg2"/>
                </a:solidFill>
              </a:rPr>
              <a:t>kvalitu personálu</a:t>
            </a:r>
            <a:r>
              <a:rPr lang="cs-CZ" sz="2700" dirty="0">
                <a:solidFill>
                  <a:schemeClr val="bg2"/>
                </a:solidFill>
              </a:rPr>
              <a:t>, jakou potřebuje </a:t>
            </a:r>
            <a:r>
              <a:rPr lang="cs-CZ" sz="2700" u="sng" dirty="0">
                <a:solidFill>
                  <a:schemeClr val="bg2"/>
                </a:solidFill>
              </a:rPr>
              <a:t>k dosažení svých cílů</a:t>
            </a:r>
            <a:r>
              <a:rPr lang="cs-CZ" sz="2700" dirty="0">
                <a:solidFill>
                  <a:schemeClr val="bg2"/>
                </a:solidFill>
              </a:rPr>
              <a:t> v oblasti zlepšování výkonu a svého růstu.</a:t>
            </a:r>
          </a:p>
          <a:p>
            <a:pPr algn="just"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857256"/>
          </a:xfrm>
        </p:spPr>
        <p:txBody>
          <a:bodyPr/>
          <a:lstStyle/>
          <a:p>
            <a:pPr>
              <a:defRPr/>
            </a:pPr>
            <a:r>
              <a:rPr lang="pl-PL" sz="3000" b="1" dirty="0">
                <a:solidFill>
                  <a:schemeClr val="bg2"/>
                </a:solidFill>
                <a:effectLst/>
                <a:latin typeface="+mn-lt"/>
              </a:rPr>
              <a:t>MÍSTO A VÝZNAM podnikového VZDĚLÁVÁNÍ</a:t>
            </a:r>
            <a:br>
              <a:rPr lang="pl-PL" sz="30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000" b="1" dirty="0">
                <a:solidFill>
                  <a:schemeClr val="bg2"/>
                </a:solidFill>
                <a:effectLst/>
                <a:latin typeface="+mn-lt"/>
              </a:rPr>
              <a:t>v systému řízení lidských zdrojů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628800"/>
            <a:ext cx="8715436" cy="5014910"/>
          </a:xfrm>
        </p:spPr>
        <p:txBody>
          <a:bodyPr/>
          <a:lstStyle/>
          <a:p>
            <a:pPr lvl="0"/>
            <a:r>
              <a:rPr lang="cs-CZ" sz="2000" b="1" dirty="0">
                <a:solidFill>
                  <a:schemeClr val="bg2"/>
                </a:solidFill>
              </a:rPr>
              <a:t>Hodnocení soft </a:t>
            </a:r>
            <a:r>
              <a:rPr lang="cs-CZ" sz="2000" b="1" dirty="0" err="1">
                <a:solidFill>
                  <a:schemeClr val="bg2"/>
                </a:solidFill>
              </a:rPr>
              <a:t>skills</a:t>
            </a:r>
            <a:r>
              <a:rPr lang="cs-CZ" sz="2000" dirty="0">
                <a:solidFill>
                  <a:schemeClr val="bg2"/>
                </a:solidFill>
              </a:rPr>
              <a:t> - Hodnocení </a:t>
            </a:r>
            <a:r>
              <a:rPr lang="cs-CZ" sz="2000" dirty="0" err="1">
                <a:solidFill>
                  <a:schemeClr val="bg2"/>
                </a:solidFill>
              </a:rPr>
              <a:t>mezipersonálních</a:t>
            </a:r>
            <a:r>
              <a:rPr lang="cs-CZ" sz="2000" dirty="0">
                <a:solidFill>
                  <a:schemeClr val="bg2"/>
                </a:solidFill>
              </a:rPr>
              <a:t> a </a:t>
            </a:r>
            <a:r>
              <a:rPr lang="cs-CZ" sz="2000" dirty="0" err="1">
                <a:solidFill>
                  <a:schemeClr val="bg2"/>
                </a:solidFill>
              </a:rPr>
              <a:t>transferovatelných</a:t>
            </a:r>
            <a:r>
              <a:rPr lang="cs-CZ" sz="2000" dirty="0">
                <a:solidFill>
                  <a:schemeClr val="bg2"/>
                </a:solidFill>
              </a:rPr>
              <a:t> dovedností, jako jsou komunikace, týmová práce a řešení problémů, což jsou klíčové kompetence získané během celoživotního učení.</a:t>
            </a:r>
          </a:p>
          <a:p>
            <a:pPr lvl="0"/>
            <a:r>
              <a:rPr lang="cs-CZ" sz="2000" b="1" dirty="0">
                <a:solidFill>
                  <a:schemeClr val="bg2"/>
                </a:solidFill>
              </a:rPr>
              <a:t>Certifikace a akreditace</a:t>
            </a:r>
            <a:r>
              <a:rPr lang="cs-CZ" sz="2000" dirty="0">
                <a:solidFill>
                  <a:schemeClr val="bg2"/>
                </a:solidFill>
              </a:rPr>
              <a:t> - Získání odborných certifikátů nebo akreditací může sloužit jako benchmark pro dosažení určité úrovně odbornosti.</a:t>
            </a:r>
          </a:p>
          <a:p>
            <a:pPr lvl="0"/>
            <a:r>
              <a:rPr lang="cs-CZ" sz="2000" b="1" dirty="0">
                <a:solidFill>
                  <a:schemeClr val="bg2"/>
                </a:solidFill>
              </a:rPr>
              <a:t>Analýza návratnosti investic (ROI)</a:t>
            </a:r>
            <a:r>
              <a:rPr lang="cs-CZ" sz="2000" dirty="0">
                <a:solidFill>
                  <a:schemeClr val="bg2"/>
                </a:solidFill>
              </a:rPr>
              <a:t> - Hodnocení, jak vzdělávání přispělo k zlepšení pracovních výkonů nebo k finančnímu zisku organizace.</a:t>
            </a:r>
          </a:p>
          <a:p>
            <a:pPr marL="0" indent="0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bg2"/>
                </a:solidFill>
              </a:rPr>
              <a:t>Při měření výsledků celoživotního vzdělávání je důležité mít na paměti, že úspěch se nemusí vždy projevovat okamžitě a že některé aspekty vzdělání mohou mít dlouhodobější dopad, který se může ukázat postupem času.</a:t>
            </a:r>
          </a:p>
          <a:p>
            <a:pPr marL="0" indent="0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20586"/>
          </a:xfrm>
        </p:spPr>
        <p:txBody>
          <a:bodyPr/>
          <a:lstStyle/>
          <a:p>
            <a:pPr>
              <a:defRPr/>
            </a:pPr>
            <a:r>
              <a:rPr lang="cs-CZ" sz="3000" b="1" dirty="0">
                <a:solidFill>
                  <a:schemeClr val="bg2"/>
                </a:solidFill>
                <a:effectLst/>
                <a:latin typeface="+mn-lt"/>
              </a:rPr>
              <a:t>Jak můžeme měřit výsledky celoživotního vzdělávání?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105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56792"/>
            <a:ext cx="8715436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– </a:t>
            </a:r>
            <a:r>
              <a:rPr lang="cs-CZ" sz="2850" b="1" u="sng" dirty="0">
                <a:solidFill>
                  <a:schemeClr val="bg2"/>
                </a:solidFill>
              </a:rPr>
              <a:t>Rozvoj lidských zdrojů</a:t>
            </a:r>
            <a:r>
              <a:rPr lang="cs-CZ" sz="2850" b="1" dirty="0">
                <a:solidFill>
                  <a:schemeClr val="bg2"/>
                </a:solidFill>
              </a:rPr>
              <a:t> </a:t>
            </a:r>
            <a:r>
              <a:rPr lang="cs-CZ" sz="2850" dirty="0">
                <a:solidFill>
                  <a:schemeClr val="bg2"/>
                </a:solidFill>
              </a:rPr>
              <a:t>představuje </a:t>
            </a:r>
            <a:r>
              <a:rPr lang="cs-CZ" sz="2850" b="1" dirty="0">
                <a:solidFill>
                  <a:schemeClr val="bg2"/>
                </a:solidFill>
              </a:rPr>
              <a:t>nový pohled a novou koncepci vzdělávání a rozvoje v organizaci. </a:t>
            </a:r>
            <a:br>
              <a:rPr lang="cs-CZ" sz="2850" b="1" dirty="0">
                <a:solidFill>
                  <a:schemeClr val="bg2"/>
                </a:solidFill>
              </a:rPr>
            </a:br>
            <a:r>
              <a:rPr lang="cs-CZ" sz="2850" dirty="0">
                <a:solidFill>
                  <a:schemeClr val="bg2"/>
                </a:solidFill>
              </a:rPr>
              <a:t>Je orientován </a:t>
            </a:r>
            <a:r>
              <a:rPr lang="cs-CZ" sz="2850" u="sng" dirty="0">
                <a:solidFill>
                  <a:schemeClr val="bg2"/>
                </a:solidFill>
              </a:rPr>
              <a:t>na rozvoj pracovní schopnosti organizace</a:t>
            </a:r>
            <a:r>
              <a:rPr lang="cs-CZ" sz="2850" dirty="0">
                <a:solidFill>
                  <a:schemeClr val="bg2"/>
                </a:solidFill>
              </a:rPr>
              <a:t> jako celku a </a:t>
            </a:r>
            <a:r>
              <a:rPr lang="cs-CZ" sz="2850" u="sng" dirty="0">
                <a:solidFill>
                  <a:schemeClr val="bg2"/>
                </a:solidFill>
              </a:rPr>
              <a:t>na rozvoj pracovních schopností týmů</a:t>
            </a:r>
            <a:r>
              <a:rPr lang="cs-CZ" sz="2850" dirty="0">
                <a:solidFill>
                  <a:schemeClr val="bg2"/>
                </a:solidFill>
              </a:rPr>
              <a:t>, na vytváření potřebné a dynamické struktury znalostí a dovedností v organizaci, s cílem zvýšení výkonnosti celé organizace a efektivnosti jednotlivých týmů.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– Obecným </a:t>
            </a:r>
            <a:r>
              <a:rPr lang="cs-CZ" sz="2850" b="1" dirty="0">
                <a:solidFill>
                  <a:schemeClr val="bg2"/>
                </a:solidFill>
              </a:rPr>
              <a:t>cílem rozvoje</a:t>
            </a:r>
            <a:r>
              <a:rPr lang="cs-CZ" sz="2850" dirty="0">
                <a:solidFill>
                  <a:schemeClr val="bg2"/>
                </a:solidFill>
              </a:rPr>
              <a:t> </a:t>
            </a:r>
            <a:r>
              <a:rPr lang="cs-CZ" sz="2850" b="1" dirty="0">
                <a:solidFill>
                  <a:schemeClr val="bg2"/>
                </a:solidFill>
              </a:rPr>
              <a:t>lidských zdrojů</a:t>
            </a:r>
            <a:r>
              <a:rPr lang="cs-CZ" sz="2850" dirty="0">
                <a:solidFill>
                  <a:schemeClr val="bg2"/>
                </a:solidFill>
              </a:rPr>
              <a:t> v podniku je </a:t>
            </a:r>
            <a:r>
              <a:rPr lang="cs-CZ" sz="2850" u="sng" dirty="0">
                <a:solidFill>
                  <a:schemeClr val="bg2"/>
                </a:solidFill>
              </a:rPr>
              <a:t>zabezpečit požadovanou strukturu pracovníků</a:t>
            </a:r>
            <a:r>
              <a:rPr lang="cs-CZ" sz="2850" dirty="0">
                <a:solidFill>
                  <a:schemeClr val="bg2"/>
                </a:solidFill>
              </a:rPr>
              <a:t> </a:t>
            </a:r>
            <a:r>
              <a:rPr lang="cs-CZ" sz="2850" u="sng" dirty="0">
                <a:solidFill>
                  <a:schemeClr val="bg2"/>
                </a:solidFill>
              </a:rPr>
              <a:t>a rozvoj</a:t>
            </a:r>
            <a:r>
              <a:rPr lang="cs-CZ" sz="2850" dirty="0">
                <a:solidFill>
                  <a:schemeClr val="bg2"/>
                </a:solidFill>
              </a:rPr>
              <a:t> způsobem, který bude </a:t>
            </a:r>
            <a:r>
              <a:rPr lang="cs-CZ" sz="2850" u="sng" dirty="0">
                <a:solidFill>
                  <a:schemeClr val="bg2"/>
                </a:solidFill>
              </a:rPr>
              <a:t>maximalizovat jejich potenciá</a:t>
            </a:r>
            <a:r>
              <a:rPr lang="cs-CZ" sz="2850" dirty="0">
                <a:solidFill>
                  <a:schemeClr val="bg2"/>
                </a:solidFill>
              </a:rPr>
              <a:t>l pro růst a kariérní růst.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i="1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Font typeface="Wingdings" pitchFamily="2" charset="2"/>
              <a:buChar char="Ø"/>
            </a:pPr>
            <a:endParaRPr lang="cs-CZ" sz="2850" i="1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521156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chemeClr val="bg2"/>
                </a:solidFill>
                <a:effectLst/>
                <a:latin typeface="+mn-lt"/>
              </a:rPr>
              <a:t>ROZVOJ lidských zdrojů v podniku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678768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Rozvoj lidských zdrojů </a:t>
            </a:r>
            <a:r>
              <a:rPr lang="cs-CZ" sz="2500" dirty="0">
                <a:solidFill>
                  <a:schemeClr val="bg2"/>
                </a:solidFill>
              </a:rPr>
              <a:t>(pracovníků) </a:t>
            </a:r>
            <a:r>
              <a:rPr lang="cs-CZ" sz="2850" dirty="0">
                <a:solidFill>
                  <a:schemeClr val="bg2"/>
                </a:solidFill>
              </a:rPr>
              <a:t>se týká: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– </a:t>
            </a:r>
            <a:r>
              <a:rPr lang="cs-CZ" sz="2850" b="1" dirty="0">
                <a:solidFill>
                  <a:schemeClr val="bg2"/>
                </a:solidFill>
              </a:rPr>
              <a:t>poskytování příležitostí </a:t>
            </a:r>
            <a:r>
              <a:rPr lang="cs-CZ" sz="2850" dirty="0">
                <a:solidFill>
                  <a:schemeClr val="bg2"/>
                </a:solidFill>
              </a:rPr>
              <a:t>k učení, rozvoji a odbornému vzdělávání (výcviku),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– vlastního </a:t>
            </a:r>
            <a:r>
              <a:rPr lang="cs-CZ" sz="2850" b="1" dirty="0">
                <a:solidFill>
                  <a:schemeClr val="bg2"/>
                </a:solidFill>
              </a:rPr>
              <a:t>plánování</a:t>
            </a:r>
            <a:r>
              <a:rPr lang="cs-CZ" sz="2850" dirty="0">
                <a:solidFill>
                  <a:schemeClr val="bg2"/>
                </a:solidFill>
              </a:rPr>
              <a:t>, </a:t>
            </a:r>
            <a:r>
              <a:rPr lang="cs-CZ" sz="2850" b="1" dirty="0">
                <a:solidFill>
                  <a:schemeClr val="bg2"/>
                </a:solidFill>
              </a:rPr>
              <a:t>realizace</a:t>
            </a:r>
            <a:r>
              <a:rPr lang="cs-CZ" sz="2850" dirty="0">
                <a:solidFill>
                  <a:schemeClr val="bg2"/>
                </a:solidFill>
              </a:rPr>
              <a:t> a </a:t>
            </a:r>
            <a:r>
              <a:rPr lang="cs-CZ" sz="2850" b="1" dirty="0">
                <a:solidFill>
                  <a:schemeClr val="bg2"/>
                </a:solidFill>
              </a:rPr>
              <a:t>vyhodnocování</a:t>
            </a:r>
            <a:r>
              <a:rPr lang="cs-CZ" sz="2850" dirty="0">
                <a:solidFill>
                  <a:schemeClr val="bg2"/>
                </a:solidFill>
              </a:rPr>
              <a:t> vzdělávacích akcí a programů za účelem zlepšování individuálního, týmového a podnikového výkonu.</a:t>
            </a:r>
          </a:p>
          <a:p>
            <a:pPr algn="just" eaLnBrk="1" hangingPunct="1">
              <a:buClr>
                <a:schemeClr val="bg2"/>
              </a:buClr>
              <a:buFont typeface="Wingdings" pitchFamily="2" charset="2"/>
              <a:buChar char="Ø"/>
            </a:pPr>
            <a:endParaRPr lang="cs-CZ" sz="2850" i="1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521156"/>
          </a:xfrm>
        </p:spPr>
        <p:txBody>
          <a:bodyPr/>
          <a:lstStyle/>
          <a:p>
            <a:pPr>
              <a:defRPr/>
            </a:pPr>
            <a:r>
              <a:rPr lang="cs-CZ" sz="3100" b="1" dirty="0">
                <a:solidFill>
                  <a:schemeClr val="bg2"/>
                </a:solidFill>
                <a:effectLst/>
                <a:latin typeface="+mn-lt"/>
              </a:rPr>
              <a:t>ROZVOJ lidských zdrojů v podniku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606760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Rozvoj manažerů: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– </a:t>
            </a:r>
            <a:r>
              <a:rPr lang="cs-CZ" sz="2850" u="sng" dirty="0">
                <a:solidFill>
                  <a:schemeClr val="bg2"/>
                </a:solidFill>
              </a:rPr>
              <a:t>se týká zlepšování výkonu manažerů</a:t>
            </a:r>
            <a:r>
              <a:rPr lang="cs-CZ" sz="2850" dirty="0">
                <a:solidFill>
                  <a:schemeClr val="bg2"/>
                </a:solidFill>
              </a:rPr>
              <a:t> v jejich současných rolích a jejich přípravy na vyšší funkce a vyšší míru odpovědnosti v budoucnu;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– </a:t>
            </a:r>
            <a:r>
              <a:rPr lang="cs-CZ" sz="2850" u="sng" dirty="0">
                <a:solidFill>
                  <a:schemeClr val="bg2"/>
                </a:solidFill>
              </a:rPr>
              <a:t>přispívá k úspěšnosti podniku</a:t>
            </a:r>
            <a:r>
              <a:rPr lang="cs-CZ" sz="2850" dirty="0">
                <a:solidFill>
                  <a:schemeClr val="bg2"/>
                </a:solidFill>
              </a:rPr>
              <a:t> tím, že pomáhá organizaci rozvíjet manažery, které potřebuje </a:t>
            </a:r>
            <a:br>
              <a:rPr lang="cs-CZ" sz="2850" dirty="0">
                <a:solidFill>
                  <a:schemeClr val="bg2"/>
                </a:solidFill>
              </a:rPr>
            </a:br>
            <a:r>
              <a:rPr lang="cs-CZ" sz="2850" dirty="0">
                <a:solidFill>
                  <a:schemeClr val="bg2"/>
                </a:solidFill>
              </a:rPr>
              <a:t>k uspokojení svých současných a budoucích potřeb;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– </a:t>
            </a:r>
            <a:r>
              <a:rPr lang="cs-CZ" sz="2850" u="sng" dirty="0">
                <a:solidFill>
                  <a:schemeClr val="bg2"/>
                </a:solidFill>
              </a:rPr>
              <a:t>zlepšuje výkon manažerů</a:t>
            </a:r>
            <a:r>
              <a:rPr lang="cs-CZ" sz="2850" dirty="0">
                <a:solidFill>
                  <a:schemeClr val="bg2"/>
                </a:solidFill>
              </a:rPr>
              <a:t>, má pozitivní vliv na úspěšný proces následnictví ve funkcích.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i="1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6712"/>
            <a:ext cx="8892480" cy="449148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chemeClr val="bg2"/>
                </a:solidFill>
                <a:effectLst/>
                <a:latin typeface="+mn-lt"/>
              </a:rPr>
              <a:t>ROZVOJ MANAŽERŮ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357298"/>
            <a:ext cx="8678768" cy="528641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b="1" dirty="0">
                <a:solidFill>
                  <a:schemeClr val="bg2"/>
                </a:solidFill>
              </a:rPr>
              <a:t>	V úlohách manažerů dochází ke změnám </a:t>
            </a:r>
            <a:r>
              <a:rPr lang="cs-CZ" sz="2800" dirty="0">
                <a:solidFill>
                  <a:schemeClr val="bg2"/>
                </a:solidFill>
              </a:rPr>
              <a:t>ve smyslu toho, že </a:t>
            </a:r>
            <a:r>
              <a:rPr lang="cs-CZ" sz="2800" b="1" dirty="0">
                <a:solidFill>
                  <a:schemeClr val="bg2"/>
                </a:solidFill>
              </a:rPr>
              <a:t>manažeři se stávají </a:t>
            </a:r>
            <a:r>
              <a:rPr lang="cs-CZ" sz="2800" dirty="0">
                <a:solidFill>
                  <a:schemeClr val="bg2"/>
                </a:solidFill>
              </a:rPr>
              <a:t>vedle své řídící úlohy </a:t>
            </a:r>
            <a:r>
              <a:rPr lang="cs-CZ" sz="2800" b="1" dirty="0">
                <a:solidFill>
                  <a:schemeClr val="bg2"/>
                </a:solidFill>
              </a:rPr>
              <a:t>taktéž vzdělavateli, školiteli a motivátory svých podřízených.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Tímto směrem je také nutné směřovat i rozvoj manažerů, přičemž proces vzdělávání a rozvoje však musí být prioritně odvislý od následujících aktivit:</a:t>
            </a:r>
            <a:endParaRPr lang="cs-CZ" sz="285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b="1" u="sng" dirty="0">
                <a:solidFill>
                  <a:schemeClr val="bg2"/>
                </a:solidFill>
              </a:rPr>
              <a:t>Nezbytné aktivity ROZVOJE MANAŽERŮ: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– analýza současné a budoucí potřeby daného manažera </a:t>
            </a:r>
            <a:br>
              <a:rPr lang="cs-CZ" sz="2850" dirty="0">
                <a:solidFill>
                  <a:schemeClr val="bg2"/>
                </a:solidFill>
              </a:rPr>
            </a:br>
            <a:r>
              <a:rPr lang="cs-CZ" sz="2850" dirty="0">
                <a:solidFill>
                  <a:schemeClr val="bg2"/>
                </a:solidFill>
              </a:rPr>
              <a:t>v podniku,</a:t>
            </a: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09600"/>
            <a:ext cx="8892480" cy="659160"/>
          </a:xfrm>
        </p:spPr>
        <p:txBody>
          <a:bodyPr/>
          <a:lstStyle/>
          <a:p>
            <a:pPr>
              <a:defRPr/>
            </a:pPr>
            <a:r>
              <a:rPr lang="cs-CZ" sz="3100" b="1" dirty="0">
                <a:solidFill>
                  <a:schemeClr val="bg2"/>
                </a:solidFill>
                <a:effectLst/>
                <a:latin typeface="+mn-lt"/>
              </a:rPr>
              <a:t>Rozvoj manažerů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8678768" cy="5230934"/>
          </a:xfrm>
        </p:spPr>
        <p:txBody>
          <a:bodyPr/>
          <a:lstStyle/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vyhodnocení existujících a potenciálních dovedností a efektivity manažera z hlediska potřeby uvedené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v předchozím bodu,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vytváření strategií a plánů směřujících k zabezpečení této potřeby. 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Osoby, které mohou manažerům přispět v procesu rozvoje: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</a:t>
            </a:r>
            <a:r>
              <a:rPr lang="cs-CZ" sz="2800" u="sng" dirty="0">
                <a:solidFill>
                  <a:schemeClr val="bg2"/>
                </a:solidFill>
              </a:rPr>
              <a:t>na pracovišti:</a:t>
            </a:r>
            <a:r>
              <a:rPr lang="cs-CZ" sz="2800" i="1" dirty="0">
                <a:solidFill>
                  <a:schemeClr val="bg2"/>
                </a:solidFill>
              </a:rPr>
              <a:t> n</a:t>
            </a:r>
            <a:r>
              <a:rPr lang="cs-CZ" sz="2800" dirty="0">
                <a:solidFill>
                  <a:schemeClr val="bg2"/>
                </a:solidFill>
              </a:rPr>
              <a:t>adřízení, interní a externí profesionální poradci, kolegové či kompetentní podřízení.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</a:t>
            </a:r>
            <a:r>
              <a:rPr lang="cs-CZ" sz="2800" u="sng" dirty="0">
                <a:solidFill>
                  <a:schemeClr val="bg2"/>
                </a:solidFill>
              </a:rPr>
              <a:t>mimo pracoviště:</a:t>
            </a:r>
            <a:r>
              <a:rPr lang="cs-CZ" sz="2800" i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vzdělavatelé </a:t>
            </a:r>
            <a:r>
              <a:rPr lang="cs-CZ" sz="2500" dirty="0">
                <a:solidFill>
                  <a:schemeClr val="bg2"/>
                </a:solidFill>
              </a:rPr>
              <a:t>(poradci), </a:t>
            </a:r>
            <a:r>
              <a:rPr lang="cs-CZ" sz="2800" dirty="0">
                <a:solidFill>
                  <a:schemeClr val="bg2"/>
                </a:solidFill>
              </a:rPr>
              <a:t>autoři odborných studií a publikací, členové rodiny, známí, obchodní partneři, příp. i konkurenti.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i="1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515144"/>
          </a:xfrm>
        </p:spPr>
        <p:txBody>
          <a:bodyPr/>
          <a:lstStyle/>
          <a:p>
            <a:pPr>
              <a:defRPr/>
            </a:pPr>
            <a:r>
              <a:rPr lang="cs-CZ" sz="3100" b="1" dirty="0">
                <a:solidFill>
                  <a:schemeClr val="bg2"/>
                </a:solidFill>
                <a:effectLst/>
                <a:latin typeface="+mn-lt"/>
              </a:rPr>
              <a:t>Rozvoj manažerů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606760" cy="5085184"/>
          </a:xfrm>
        </p:spPr>
        <p:txBody>
          <a:bodyPr/>
          <a:lstStyle/>
          <a:p>
            <a:pPr marL="0" indent="0" algn="just" eaLnBrk="1" hangingPunct="1">
              <a:buClr>
                <a:schemeClr val="bg2"/>
              </a:buClr>
              <a:buNone/>
            </a:pPr>
            <a:r>
              <a:rPr lang="cs-CZ" sz="2700" dirty="0">
                <a:solidFill>
                  <a:schemeClr val="bg2"/>
                </a:solidFill>
              </a:rPr>
              <a:t>Se vzděláváním a rozvojem lidských zdrojů v podniku úzce souvisí také </a:t>
            </a:r>
            <a:r>
              <a:rPr lang="cs-CZ" sz="2700" b="1" dirty="0">
                <a:solidFill>
                  <a:schemeClr val="bg2"/>
                </a:solidFill>
              </a:rPr>
              <a:t>kariérové plánování, resp. podnikové plány osobní kariéry. </a:t>
            </a:r>
          </a:p>
          <a:p>
            <a:pPr marL="0" indent="0" algn="just" eaLnBrk="1" hangingPunct="1">
              <a:buClr>
                <a:schemeClr val="bg2"/>
              </a:buClr>
              <a:buNone/>
            </a:pPr>
            <a:r>
              <a:rPr lang="cs-CZ" sz="2700" dirty="0">
                <a:solidFill>
                  <a:schemeClr val="bg2"/>
                </a:solidFill>
              </a:rPr>
              <a:t>Součástí plánu osobní kariéry jsou </a:t>
            </a:r>
            <a:r>
              <a:rPr lang="cs-CZ" sz="2700" u="sng" dirty="0">
                <a:solidFill>
                  <a:schemeClr val="bg2"/>
                </a:solidFill>
              </a:rPr>
              <a:t>individuální plány vzdělávání a rozvoje pracovníka</a:t>
            </a:r>
            <a:r>
              <a:rPr lang="cs-CZ" sz="2700" dirty="0">
                <a:solidFill>
                  <a:schemeClr val="bg2"/>
                </a:solidFill>
              </a:rPr>
              <a:t>. </a:t>
            </a:r>
          </a:p>
          <a:p>
            <a:pPr algn="just">
              <a:buNone/>
            </a:pPr>
            <a:r>
              <a:rPr lang="cs-CZ" sz="2700" b="1" dirty="0">
                <a:solidFill>
                  <a:schemeClr val="bg2"/>
                </a:solidFill>
              </a:rPr>
              <a:t>Samotné kariérové plánování:</a:t>
            </a:r>
            <a:endParaRPr lang="cs-CZ" sz="27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700" dirty="0">
                <a:solidFill>
                  <a:schemeClr val="bg2"/>
                </a:solidFill>
              </a:rPr>
              <a:t>– </a:t>
            </a:r>
            <a:r>
              <a:rPr lang="cs-CZ" sz="2700" u="sng" dirty="0">
                <a:solidFill>
                  <a:schemeClr val="bg2"/>
                </a:solidFill>
              </a:rPr>
              <a:t>souvisí s procesem vnitřního náboru a výběru pracovníků</a:t>
            </a:r>
            <a:r>
              <a:rPr lang="cs-CZ" sz="2700" dirty="0">
                <a:solidFill>
                  <a:schemeClr val="bg2"/>
                </a:solidFill>
              </a:rPr>
              <a:t>, jejich </a:t>
            </a:r>
            <a:r>
              <a:rPr lang="cs-CZ" sz="2700" u="sng" dirty="0">
                <a:solidFill>
                  <a:schemeClr val="bg2"/>
                </a:solidFill>
              </a:rPr>
              <a:t>vzdělávání</a:t>
            </a:r>
            <a:r>
              <a:rPr lang="cs-CZ" sz="2700" dirty="0">
                <a:solidFill>
                  <a:schemeClr val="bg2"/>
                </a:solidFill>
              </a:rPr>
              <a:t>, </a:t>
            </a:r>
            <a:r>
              <a:rPr lang="cs-CZ" sz="2700" u="sng" dirty="0">
                <a:solidFill>
                  <a:schemeClr val="bg2"/>
                </a:solidFill>
              </a:rPr>
              <a:t>motivace</a:t>
            </a:r>
            <a:r>
              <a:rPr lang="cs-CZ" sz="2700" dirty="0">
                <a:solidFill>
                  <a:schemeClr val="bg2"/>
                </a:solidFill>
              </a:rPr>
              <a:t> a </a:t>
            </a:r>
            <a:r>
              <a:rPr lang="cs-CZ" sz="2700" u="sng" dirty="0">
                <a:solidFill>
                  <a:schemeClr val="bg2"/>
                </a:solidFill>
              </a:rPr>
              <a:t>stabilizace;</a:t>
            </a:r>
            <a:endParaRPr lang="cs-CZ" sz="27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700" dirty="0">
                <a:solidFill>
                  <a:schemeClr val="bg2"/>
                </a:solidFill>
              </a:rPr>
              <a:t>– </a:t>
            </a:r>
            <a:r>
              <a:rPr lang="cs-CZ" sz="2700" u="sng" dirty="0">
                <a:solidFill>
                  <a:schemeClr val="bg2"/>
                </a:solidFill>
              </a:rPr>
              <a:t>se stává nezbytnou součástí profesního života jednotlivce </a:t>
            </a:r>
            <a:r>
              <a:rPr lang="cs-CZ" sz="2700" dirty="0">
                <a:solidFill>
                  <a:schemeClr val="bg2"/>
                </a:solidFill>
              </a:rPr>
              <a:t>a součástí dílčích personálních činností realizovaných zaměstnavatelem;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008112"/>
          </a:xfrm>
        </p:spPr>
        <p:txBody>
          <a:bodyPr/>
          <a:lstStyle/>
          <a:p>
            <a:pPr>
              <a:defRPr/>
            </a:pPr>
            <a:r>
              <a:rPr lang="cs-CZ" sz="3000" b="1" dirty="0">
                <a:solidFill>
                  <a:schemeClr val="bg2"/>
                </a:solidFill>
                <a:effectLst/>
                <a:latin typeface="+mn-lt"/>
              </a:rPr>
              <a:t>KARIÉROVÉ plánování, podnikové PLÁNY </a:t>
            </a:r>
            <a:br>
              <a:rPr lang="cs-CZ" sz="30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000" b="1" dirty="0">
                <a:solidFill>
                  <a:schemeClr val="bg2"/>
                </a:solidFill>
                <a:effectLst/>
                <a:latin typeface="+mn-lt"/>
              </a:rPr>
              <a:t>OSOBNÍ KARIÉRY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56792"/>
            <a:ext cx="8715436" cy="508691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u="sng" dirty="0">
                <a:solidFill>
                  <a:schemeClr val="bg2"/>
                </a:solidFill>
              </a:rPr>
              <a:t>umožňuje</a:t>
            </a:r>
            <a:r>
              <a:rPr lang="cs-CZ" sz="2800" dirty="0">
                <a:solidFill>
                  <a:schemeClr val="bg2"/>
                </a:solidFill>
              </a:rPr>
              <a:t> zaměstnavatelům lépe </a:t>
            </a:r>
            <a:r>
              <a:rPr lang="cs-CZ" sz="2800" u="sng" dirty="0">
                <a:solidFill>
                  <a:schemeClr val="bg2"/>
                </a:solidFill>
              </a:rPr>
              <a:t>sladit osobní ambice pracovníků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u="sng" dirty="0">
                <a:solidFill>
                  <a:schemeClr val="bg2"/>
                </a:solidFill>
              </a:rPr>
              <a:t>s potřebami organizace</a:t>
            </a:r>
            <a:r>
              <a:rPr lang="cs-CZ" sz="2800" dirty="0">
                <a:solidFill>
                  <a:schemeClr val="bg2"/>
                </a:solidFill>
              </a:rPr>
              <a:t> – tj. zajistit, stabilizovat a rozvíjet kvalifikovanou pracovní sílu nezbytnou k dosažení strategických cílů společnosti.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u="sng" dirty="0">
                <a:solidFill>
                  <a:schemeClr val="bg2"/>
                </a:solidFill>
              </a:rPr>
              <a:t>pracovníkovi jsou poskytovány příležitosti k osobnímu rozvoji a postupu v organizační hierarchii</a:t>
            </a:r>
            <a:r>
              <a:rPr lang="cs-CZ" sz="2800" dirty="0">
                <a:solidFill>
                  <a:schemeClr val="bg2"/>
                </a:solidFill>
              </a:rPr>
              <a:t> tak, aby byl naplněn jeho osobní potenciál v souladu s možnostmi a záměry zaměstnavatele a ten si tak stabilizoval a rozvíjel své pracovníky. </a:t>
            </a:r>
            <a:endParaRPr lang="cs-CZ" sz="285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i="1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521156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chemeClr val="bg2"/>
                </a:solidFill>
                <a:effectLst/>
                <a:latin typeface="+mn-lt"/>
              </a:rPr>
              <a:t>Kariérové plánování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534752" cy="5230934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K základním </a:t>
            </a:r>
            <a:r>
              <a:rPr lang="cs-CZ" sz="2750" b="1" dirty="0">
                <a:solidFill>
                  <a:schemeClr val="bg2"/>
                </a:solidFill>
              </a:rPr>
              <a:t>aspektům řízení kariéry</a:t>
            </a:r>
            <a:r>
              <a:rPr lang="cs-CZ" sz="2750" dirty="0">
                <a:solidFill>
                  <a:schemeClr val="bg2"/>
                </a:solidFill>
              </a:rPr>
              <a:t> patří: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– </a:t>
            </a:r>
            <a:r>
              <a:rPr lang="cs-CZ" sz="2750" b="1" u="sng" dirty="0">
                <a:solidFill>
                  <a:schemeClr val="bg2"/>
                </a:solidFill>
              </a:rPr>
              <a:t>rozhodnutí o strategii </a:t>
            </a:r>
            <a:r>
              <a:rPr lang="cs-CZ" sz="2750" u="sng" dirty="0">
                <a:solidFill>
                  <a:schemeClr val="bg2"/>
                </a:solidFill>
              </a:rPr>
              <a:t>získávání klíčových pracovníků </a:t>
            </a:r>
            <a:r>
              <a:rPr lang="cs-CZ" sz="2500" dirty="0">
                <a:solidFill>
                  <a:schemeClr val="bg2"/>
                </a:solidFill>
              </a:rPr>
              <a:t>(vnitřní nebo vnější nábor);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– </a:t>
            </a:r>
            <a:r>
              <a:rPr lang="cs-CZ" sz="2750" b="1" u="sng" dirty="0">
                <a:solidFill>
                  <a:schemeClr val="bg2"/>
                </a:solidFill>
              </a:rPr>
              <a:t>predikce budoucích </a:t>
            </a:r>
            <a:r>
              <a:rPr lang="cs-CZ" sz="2750" u="sng" dirty="0">
                <a:solidFill>
                  <a:schemeClr val="bg2"/>
                </a:solidFill>
              </a:rPr>
              <a:t>personálních </a:t>
            </a:r>
            <a:r>
              <a:rPr lang="cs-CZ" sz="2750" b="1" u="sng" dirty="0">
                <a:solidFill>
                  <a:schemeClr val="bg2"/>
                </a:solidFill>
              </a:rPr>
              <a:t>potřeb</a:t>
            </a:r>
            <a:r>
              <a:rPr lang="cs-CZ" sz="2750" u="sng" dirty="0">
                <a:solidFill>
                  <a:schemeClr val="bg2"/>
                </a:solidFill>
              </a:rPr>
              <a:t> organizace</a:t>
            </a:r>
            <a:r>
              <a:rPr lang="cs-CZ" sz="2750" dirty="0">
                <a:solidFill>
                  <a:schemeClr val="bg2"/>
                </a:solidFill>
              </a:rPr>
              <a:t> vyplývající ze strategických plánů;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– </a:t>
            </a:r>
            <a:r>
              <a:rPr lang="cs-CZ" sz="2750" b="1" u="sng" dirty="0">
                <a:solidFill>
                  <a:schemeClr val="bg2"/>
                </a:solidFill>
              </a:rPr>
              <a:t>výběr klíčových pracovníků</a:t>
            </a:r>
            <a:r>
              <a:rPr lang="cs-CZ" sz="2750" b="1" dirty="0">
                <a:solidFill>
                  <a:schemeClr val="bg2"/>
                </a:solidFill>
              </a:rPr>
              <a:t> </a:t>
            </a:r>
            <a:r>
              <a:rPr lang="cs-CZ" sz="2750" dirty="0">
                <a:solidFill>
                  <a:schemeClr val="bg2"/>
                </a:solidFill>
              </a:rPr>
              <a:t>a perspektivních pracovníků </a:t>
            </a:r>
            <a:r>
              <a:rPr lang="cs-CZ" sz="2750" u="sng" dirty="0">
                <a:solidFill>
                  <a:schemeClr val="bg2"/>
                </a:solidFill>
              </a:rPr>
              <a:t>jako tzv. personálních rezerv;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– </a:t>
            </a:r>
            <a:r>
              <a:rPr lang="cs-CZ" sz="2750" b="1" u="sng" dirty="0">
                <a:solidFill>
                  <a:schemeClr val="bg2"/>
                </a:solidFill>
              </a:rPr>
              <a:t>plánování následnictví </a:t>
            </a:r>
            <a:r>
              <a:rPr lang="cs-CZ" sz="2750" dirty="0">
                <a:solidFill>
                  <a:schemeClr val="bg2"/>
                </a:solidFill>
              </a:rPr>
              <a:t>v klíčových pozicích ve firmě;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– </a:t>
            </a:r>
            <a:r>
              <a:rPr lang="cs-CZ" sz="2750" b="1" u="sng" dirty="0">
                <a:solidFill>
                  <a:schemeClr val="bg2"/>
                </a:solidFill>
              </a:rPr>
              <a:t>specifický přístup ke klíčovým pracovníkům a personálním rezervám</a:t>
            </a:r>
            <a:r>
              <a:rPr lang="cs-CZ" sz="2750" dirty="0">
                <a:solidFill>
                  <a:schemeClr val="bg2"/>
                </a:solidFill>
              </a:rPr>
              <a:t> s cílem jejich stabilizace </a:t>
            </a:r>
            <a:br>
              <a:rPr lang="cs-CZ" sz="2750" dirty="0">
                <a:solidFill>
                  <a:schemeClr val="bg2"/>
                </a:solidFill>
              </a:rPr>
            </a:br>
            <a:r>
              <a:rPr lang="cs-CZ" sz="2750" dirty="0">
                <a:solidFill>
                  <a:schemeClr val="bg2"/>
                </a:solidFill>
              </a:rPr>
              <a:t>a přípravy na budoucí kariérovou dráhu.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i="1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09600"/>
            <a:ext cx="8892480" cy="731168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chemeClr val="bg2"/>
                </a:solidFill>
                <a:effectLst/>
                <a:latin typeface="+mn-lt"/>
              </a:rPr>
              <a:t>Kariérové plánování, řízení kariéry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30294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2750" b="1" dirty="0">
                <a:solidFill>
                  <a:schemeClr val="bg2"/>
                </a:solidFill>
              </a:rPr>
              <a:t>Specifický </a:t>
            </a:r>
            <a:r>
              <a:rPr lang="cs-CZ" sz="2750" dirty="0">
                <a:solidFill>
                  <a:schemeClr val="bg2"/>
                </a:solidFill>
              </a:rPr>
              <a:t>přístup ke </a:t>
            </a:r>
            <a:r>
              <a:rPr lang="cs-CZ" sz="2750" u="sng" dirty="0">
                <a:solidFill>
                  <a:schemeClr val="bg2"/>
                </a:solidFill>
              </a:rPr>
              <a:t>klíčovým pracovníkům</a:t>
            </a:r>
            <a:r>
              <a:rPr lang="cs-CZ" sz="2750" dirty="0">
                <a:solidFill>
                  <a:schemeClr val="bg2"/>
                </a:solidFill>
              </a:rPr>
              <a:t> a personálním rezervám </a:t>
            </a:r>
            <a:r>
              <a:rPr lang="cs-CZ" sz="2750" b="1" dirty="0">
                <a:solidFill>
                  <a:schemeClr val="bg2"/>
                </a:solidFill>
              </a:rPr>
              <a:t>by měl spočívat především v:</a:t>
            </a:r>
          </a:p>
          <a:p>
            <a:pPr lvl="0" algn="just">
              <a:spcBef>
                <a:spcPts val="400"/>
              </a:spcBef>
              <a:buNone/>
              <a:tabLst>
                <a:tab pos="623888" algn="l"/>
              </a:tabLst>
            </a:pPr>
            <a:r>
              <a:rPr lang="cs-CZ" sz="2750" dirty="0">
                <a:solidFill>
                  <a:schemeClr val="bg2"/>
                </a:solidFill>
              </a:rPr>
              <a:t>	– intenzívní </a:t>
            </a:r>
            <a:r>
              <a:rPr lang="cs-CZ" sz="2750" u="sng" dirty="0">
                <a:solidFill>
                  <a:schemeClr val="bg2"/>
                </a:solidFill>
              </a:rPr>
              <a:t>komunikaci</a:t>
            </a:r>
            <a:r>
              <a:rPr lang="cs-CZ" sz="2750" dirty="0">
                <a:solidFill>
                  <a:schemeClr val="bg2"/>
                </a:solidFill>
              </a:rPr>
              <a:t> o osobních ambicích pracovníka 	a jejich </a:t>
            </a:r>
            <a:r>
              <a:rPr lang="cs-CZ" sz="2750" dirty="0" err="1">
                <a:solidFill>
                  <a:schemeClr val="bg2"/>
                </a:solidFill>
              </a:rPr>
              <a:t>sladitelnosti</a:t>
            </a:r>
            <a:r>
              <a:rPr lang="cs-CZ" sz="2750" dirty="0">
                <a:solidFill>
                  <a:schemeClr val="bg2"/>
                </a:solidFill>
              </a:rPr>
              <a:t> s potřebami zaměstnavatele;</a:t>
            </a:r>
          </a:p>
          <a:p>
            <a:pPr lvl="0" algn="just">
              <a:spcBef>
                <a:spcPts val="400"/>
              </a:spcBef>
              <a:buNone/>
              <a:tabLst>
                <a:tab pos="711200" algn="l"/>
              </a:tabLst>
            </a:pPr>
            <a:r>
              <a:rPr lang="cs-CZ" sz="2750" dirty="0">
                <a:solidFill>
                  <a:schemeClr val="bg2"/>
                </a:solidFill>
              </a:rPr>
              <a:t>	– </a:t>
            </a:r>
            <a:r>
              <a:rPr lang="cs-CZ" sz="2750" u="sng" dirty="0">
                <a:solidFill>
                  <a:schemeClr val="bg2"/>
                </a:solidFill>
              </a:rPr>
              <a:t>zpracování kariérových plánů</a:t>
            </a:r>
            <a:r>
              <a:rPr lang="cs-CZ" sz="275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(plánů osobního rozvoje) 	</a:t>
            </a:r>
            <a:r>
              <a:rPr lang="cs-CZ" sz="2750" dirty="0">
                <a:solidFill>
                  <a:schemeClr val="bg2"/>
                </a:solidFill>
              </a:rPr>
              <a:t>jako deklarace vzájemných úmluv a závazků;</a:t>
            </a:r>
          </a:p>
          <a:p>
            <a:pPr lvl="0" algn="just">
              <a:spcBef>
                <a:spcPts val="400"/>
              </a:spcBef>
              <a:buNone/>
              <a:tabLst>
                <a:tab pos="623888" algn="l"/>
              </a:tabLst>
            </a:pPr>
            <a:r>
              <a:rPr lang="cs-CZ" sz="2750" dirty="0">
                <a:solidFill>
                  <a:schemeClr val="bg2"/>
                </a:solidFill>
              </a:rPr>
              <a:t>	– přípravě a realizaci programů osobního rozvoje a 	vzdělávání;</a:t>
            </a:r>
          </a:p>
          <a:p>
            <a:pPr lvl="0" algn="just">
              <a:spcBef>
                <a:spcPts val="4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	–  podpoře jejich uplatnění;</a:t>
            </a:r>
          </a:p>
          <a:p>
            <a:pPr lvl="0" algn="just">
              <a:spcBef>
                <a:spcPts val="400"/>
              </a:spcBef>
              <a:buNone/>
              <a:tabLst>
                <a:tab pos="623888" algn="l"/>
              </a:tabLst>
            </a:pPr>
            <a:r>
              <a:rPr lang="cs-CZ" sz="2750" dirty="0">
                <a:solidFill>
                  <a:schemeClr val="bg2"/>
                </a:solidFill>
              </a:rPr>
              <a:t>	– v uplatňování vhodných motivačních nástrojů, ve 	vhodné zvýhodnění v rámci mzdových systémů, 	systému péče o pracovníky.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i="1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449718"/>
          </a:xfrm>
        </p:spPr>
        <p:txBody>
          <a:bodyPr/>
          <a:lstStyle/>
          <a:p>
            <a:pPr>
              <a:defRPr/>
            </a:pPr>
            <a:r>
              <a:rPr lang="cs-CZ" sz="3000" b="1" dirty="0">
                <a:solidFill>
                  <a:srgbClr val="000000"/>
                </a:solidFill>
                <a:effectLst/>
                <a:latin typeface="Times New Roman"/>
              </a:rPr>
              <a:t>Podnikové PLÁNY OSOBNÍ kariéry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836712"/>
            <a:ext cx="8572560" cy="580699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–</a:t>
            </a:r>
            <a:r>
              <a:rPr lang="cs-CZ" sz="2800" b="1" dirty="0">
                <a:solidFill>
                  <a:schemeClr val="bg2"/>
                </a:solidFill>
              </a:rPr>
              <a:t> V systému vzdělávání pracovníků </a:t>
            </a:r>
            <a:r>
              <a:rPr lang="cs-CZ" sz="2800" dirty="0">
                <a:solidFill>
                  <a:schemeClr val="bg2"/>
                </a:solidFill>
              </a:rPr>
              <a:t>organizace</a:t>
            </a:r>
            <a:r>
              <a:rPr lang="cs-CZ" sz="2800" b="1" dirty="0">
                <a:solidFill>
                  <a:schemeClr val="bg2"/>
                </a:solidFill>
              </a:rPr>
              <a:t> se angažuje </a:t>
            </a:r>
            <a:r>
              <a:rPr lang="cs-CZ" sz="2800" u="sng" dirty="0">
                <a:solidFill>
                  <a:schemeClr val="bg2"/>
                </a:solidFill>
              </a:rPr>
              <a:t>nejen personální útvar</a:t>
            </a:r>
            <a:r>
              <a:rPr lang="cs-CZ" sz="2800" dirty="0">
                <a:solidFill>
                  <a:schemeClr val="bg2"/>
                </a:solidFill>
              </a:rPr>
              <a:t>, resp. jeho oddělení vzdělávání pracovníků, či zvláštní útvar vzdělávání pracovníků, </a:t>
            </a:r>
            <a:r>
              <a:rPr lang="cs-CZ" sz="2800" b="1" dirty="0">
                <a:solidFill>
                  <a:schemeClr val="bg2"/>
                </a:solidFill>
              </a:rPr>
              <a:t>ale také všichni vedoucí pracovníci </a:t>
            </a:r>
            <a:r>
              <a:rPr lang="cs-CZ" sz="2800" dirty="0">
                <a:solidFill>
                  <a:schemeClr val="bg2"/>
                </a:solidFill>
              </a:rPr>
              <a:t>a </a:t>
            </a:r>
            <a:r>
              <a:rPr lang="cs-CZ" sz="2800" b="1" dirty="0">
                <a:solidFill>
                  <a:schemeClr val="bg2"/>
                </a:solidFill>
              </a:rPr>
              <a:t>odbory</a:t>
            </a:r>
            <a:r>
              <a:rPr lang="cs-CZ" sz="2800" dirty="0">
                <a:solidFill>
                  <a:schemeClr val="bg2"/>
                </a:solidFill>
              </a:rPr>
              <a:t> a jiná </a:t>
            </a:r>
            <a:r>
              <a:rPr lang="cs-CZ" sz="2800" b="1" dirty="0">
                <a:solidFill>
                  <a:schemeClr val="bg2"/>
                </a:solidFill>
              </a:rPr>
              <a:t>sdružení</a:t>
            </a:r>
            <a:r>
              <a:rPr lang="cs-CZ" sz="2800" dirty="0">
                <a:solidFill>
                  <a:schemeClr val="bg2"/>
                </a:solidFill>
              </a:rPr>
              <a:t>.</a:t>
            </a:r>
          </a:p>
          <a:p>
            <a:pPr marL="533400" indent="-53340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u="sng" dirty="0">
                <a:solidFill>
                  <a:schemeClr val="bg2"/>
                </a:solidFill>
              </a:rPr>
              <a:t>VÝZNAM podnikového vzdělávání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tkví mj. ve snaze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o </a:t>
            </a:r>
            <a:r>
              <a:rPr lang="cs-CZ" sz="2800" b="1" dirty="0">
                <a:solidFill>
                  <a:schemeClr val="bg2"/>
                </a:solidFill>
              </a:rPr>
              <a:t>dosažení flexibility a připravenosti na změny </a:t>
            </a:r>
            <a:r>
              <a:rPr lang="cs-CZ" sz="2800" dirty="0">
                <a:solidFill>
                  <a:schemeClr val="bg2"/>
                </a:solidFill>
              </a:rPr>
              <a:t>přístupem cílevědomého formování pracovních schopností jedinců v daném podniku.</a:t>
            </a:r>
          </a:p>
          <a:p>
            <a:pPr algn="just">
              <a:buNone/>
            </a:pPr>
            <a:r>
              <a:rPr lang="pl-PL" sz="2800" b="1" u="sng" dirty="0">
                <a:solidFill>
                  <a:schemeClr val="bg2"/>
                </a:solidFill>
              </a:rPr>
              <a:t>Základním cílem podnikového vzdělávání</a:t>
            </a:r>
            <a:r>
              <a:rPr lang="cs-CZ" sz="2800" dirty="0">
                <a:solidFill>
                  <a:schemeClr val="bg2"/>
                </a:solidFill>
              </a:rPr>
              <a:t> je pomoci organizaci </a:t>
            </a:r>
            <a:r>
              <a:rPr lang="cs-CZ" sz="2800" b="1" dirty="0">
                <a:solidFill>
                  <a:schemeClr val="bg2"/>
                </a:solidFill>
              </a:rPr>
              <a:t>dosáhnout stanovených cílů prostřed-</a:t>
            </a:r>
            <a:r>
              <a:rPr lang="cs-CZ" sz="2800" b="1" dirty="0" err="1">
                <a:solidFill>
                  <a:schemeClr val="bg2"/>
                </a:solidFill>
              </a:rPr>
              <a:t>nictvím</a:t>
            </a:r>
            <a:r>
              <a:rPr lang="cs-CZ" sz="2800" b="1" dirty="0">
                <a:solidFill>
                  <a:schemeClr val="bg2"/>
                </a:solidFill>
              </a:rPr>
              <a:t> zhodnocení a využití potenciálu svých zaměstnanců.</a:t>
            </a: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se využívají především </a:t>
            </a:r>
            <a:r>
              <a:rPr lang="cs-CZ" sz="2800" b="1" dirty="0">
                <a:solidFill>
                  <a:schemeClr val="bg2"/>
                </a:solidFill>
              </a:rPr>
              <a:t>u vysoce specializovaných kategorií pracovníků </a:t>
            </a:r>
            <a:r>
              <a:rPr lang="cs-CZ" sz="2800" dirty="0">
                <a:solidFill>
                  <a:schemeClr val="bg2"/>
                </a:solidFill>
              </a:rPr>
              <a:t>a </a:t>
            </a:r>
            <a:r>
              <a:rPr lang="cs-CZ" sz="2800" b="1" dirty="0">
                <a:solidFill>
                  <a:schemeClr val="bg2"/>
                </a:solidFill>
              </a:rPr>
              <a:t>manažerů</a:t>
            </a:r>
            <a:r>
              <a:rPr lang="cs-CZ" sz="2800" dirty="0">
                <a:solidFill>
                  <a:schemeClr val="bg2"/>
                </a:solidFill>
              </a:rPr>
              <a:t>. Zpracování probíhá ve čtyřech krocích: </a:t>
            </a:r>
          </a:p>
          <a:p>
            <a:pPr lvl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1) </a:t>
            </a:r>
            <a:r>
              <a:rPr lang="cs-CZ" sz="2800" u="sng" dirty="0">
                <a:solidFill>
                  <a:schemeClr val="bg2"/>
                </a:solidFill>
              </a:rPr>
              <a:t>hodnocení osobní kariérové kotvy a stanovení vlastních cílů</a:t>
            </a:r>
            <a:r>
              <a:rPr lang="cs-CZ" sz="2800" dirty="0">
                <a:solidFill>
                  <a:schemeClr val="bg2"/>
                </a:solidFill>
              </a:rPr>
              <a:t>;</a:t>
            </a:r>
          </a:p>
          <a:p>
            <a:pPr lvl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2) </a:t>
            </a:r>
            <a:r>
              <a:rPr lang="cs-CZ" sz="2800" u="sng" dirty="0">
                <a:solidFill>
                  <a:schemeClr val="bg2"/>
                </a:solidFill>
              </a:rPr>
              <a:t>hodnocení organizací</a:t>
            </a:r>
            <a:r>
              <a:rPr lang="cs-CZ" sz="2800" dirty="0">
                <a:solidFill>
                  <a:schemeClr val="bg2"/>
                </a:solidFill>
              </a:rPr>
              <a:t>;</a:t>
            </a:r>
          </a:p>
          <a:p>
            <a:pPr lvl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3) </a:t>
            </a:r>
            <a:r>
              <a:rPr lang="cs-CZ" sz="2800" u="sng" dirty="0">
                <a:solidFill>
                  <a:schemeClr val="bg2"/>
                </a:solidFill>
              </a:rPr>
              <a:t>informování pracovníka o jeho možnostech</a:t>
            </a:r>
            <a:r>
              <a:rPr lang="cs-CZ" sz="2800" dirty="0">
                <a:solidFill>
                  <a:schemeClr val="bg2"/>
                </a:solidFill>
              </a:rPr>
              <a:t> v rámci podniku;</a:t>
            </a:r>
          </a:p>
          <a:p>
            <a:pPr lvl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4) „</a:t>
            </a:r>
            <a:r>
              <a:rPr lang="cs-CZ" sz="2800" u="sng" dirty="0">
                <a:solidFill>
                  <a:schemeClr val="bg2"/>
                </a:solidFill>
              </a:rPr>
              <a:t>dohoda </a:t>
            </a:r>
            <a:r>
              <a:rPr lang="cs-CZ" sz="2500" u="sng" dirty="0">
                <a:solidFill>
                  <a:schemeClr val="bg2"/>
                </a:solidFill>
              </a:rPr>
              <a:t>(plán)“ </a:t>
            </a:r>
            <a:r>
              <a:rPr lang="cs-CZ" sz="2800" u="sng" dirty="0">
                <a:solidFill>
                  <a:schemeClr val="bg2"/>
                </a:solidFill>
              </a:rPr>
              <a:t>o stanovení cílů kariéry a cesty k jejich dosažení</a:t>
            </a:r>
            <a:r>
              <a:rPr lang="cs-CZ" sz="2800" dirty="0">
                <a:solidFill>
                  <a:schemeClr val="bg2"/>
                </a:solidFill>
              </a:rPr>
              <a:t> – tzv. startovací krok – provádí personalista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s daným pracovníkem a jeho liniovým vedoucím.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i="1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92696"/>
            <a:ext cx="8892480" cy="521726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chemeClr val="bg2"/>
                </a:solidFill>
                <a:effectLst/>
                <a:latin typeface="+mn-lt"/>
              </a:rPr>
              <a:t>Podnikové plány osobní kariéry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06760" cy="5014910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Ve vztahu k podnikovému </a:t>
            </a:r>
            <a:r>
              <a:rPr lang="cs-CZ" sz="2850" b="1" dirty="0">
                <a:solidFill>
                  <a:schemeClr val="bg2"/>
                </a:solidFill>
              </a:rPr>
              <a:t>vzdělávání a rozvoji </a:t>
            </a:r>
            <a:r>
              <a:rPr lang="cs-CZ" sz="2850" dirty="0">
                <a:solidFill>
                  <a:schemeClr val="bg2"/>
                </a:solidFill>
              </a:rPr>
              <a:t>lidských zdrojů je uvědomělé sdílet trend „učící se organizace“</a:t>
            </a:r>
          </a:p>
          <a:p>
            <a:pPr marL="0" indent="0"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Podle D. A. </a:t>
            </a:r>
            <a:r>
              <a:rPr lang="cs-CZ" sz="2850" dirty="0" err="1">
                <a:solidFill>
                  <a:schemeClr val="bg2"/>
                </a:solidFill>
              </a:rPr>
              <a:t>Garvina</a:t>
            </a:r>
            <a:r>
              <a:rPr lang="cs-CZ" sz="2850" dirty="0">
                <a:solidFill>
                  <a:schemeClr val="bg2"/>
                </a:solidFill>
              </a:rPr>
              <a:t> učící se organizace projevuje dovednost v pěti hlavních činnostech:</a:t>
            </a:r>
          </a:p>
          <a:p>
            <a:pPr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	 –   v systematické řešení problémů,</a:t>
            </a:r>
            <a:br>
              <a:rPr lang="cs-CZ" sz="2850" dirty="0">
                <a:solidFill>
                  <a:schemeClr val="bg2"/>
                </a:solidFill>
              </a:rPr>
            </a:br>
            <a:r>
              <a:rPr lang="cs-CZ" sz="2850" dirty="0">
                <a:solidFill>
                  <a:schemeClr val="bg2"/>
                </a:solidFill>
              </a:rPr>
              <a:t> –   v experimentování,</a:t>
            </a:r>
            <a:br>
              <a:rPr lang="cs-CZ" sz="2850" dirty="0">
                <a:solidFill>
                  <a:schemeClr val="bg2"/>
                </a:solidFill>
              </a:rPr>
            </a:br>
            <a:r>
              <a:rPr lang="cs-CZ" sz="2850" dirty="0">
                <a:solidFill>
                  <a:schemeClr val="bg2"/>
                </a:solidFill>
              </a:rPr>
              <a:t> –   v učení se z dosavadních zkušeností,</a:t>
            </a:r>
            <a:br>
              <a:rPr lang="cs-CZ" sz="2850" dirty="0">
                <a:solidFill>
                  <a:schemeClr val="bg2"/>
                </a:solidFill>
              </a:rPr>
            </a:br>
            <a:r>
              <a:rPr lang="cs-CZ" sz="2850" dirty="0">
                <a:solidFill>
                  <a:schemeClr val="bg2"/>
                </a:solidFill>
              </a:rPr>
              <a:t> –   v učení se od ostatních,</a:t>
            </a:r>
            <a:br>
              <a:rPr lang="cs-CZ" sz="2850" dirty="0">
                <a:solidFill>
                  <a:schemeClr val="bg2"/>
                </a:solidFill>
              </a:rPr>
            </a:br>
            <a:r>
              <a:rPr lang="cs-CZ" sz="2850" dirty="0">
                <a:solidFill>
                  <a:schemeClr val="bg2"/>
                </a:solidFill>
              </a:rPr>
              <a:t> –   v rychlém a účinném přenosu znalostí do celé 	organizace.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i="1" dirty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8892480" cy="642942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chemeClr val="bg2"/>
                </a:solidFill>
                <a:effectLst/>
                <a:latin typeface="+mn-lt"/>
              </a:rPr>
              <a:t>Nový trend – „učící se organizace“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57232"/>
            <a:ext cx="7715272" cy="3500462"/>
          </a:xfrm>
        </p:spPr>
        <p:txBody>
          <a:bodyPr/>
          <a:lstStyle/>
          <a:p>
            <a:pPr algn="ctr" eaLnBrk="1" hangingPunct="1"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V zájmu každého zaměstnavatele, racionálně řídícího lidské zdroje, by mělo být 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cs-CZ" sz="2800" b="1" dirty="0">
                <a:solidFill>
                  <a:schemeClr val="bg2"/>
                </a:solidFill>
              </a:rPr>
              <a:t>umožnit pracovníkovi zvýšit intenzitu učení,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cs-CZ" sz="2800" b="1" dirty="0">
                <a:solidFill>
                  <a:schemeClr val="bg2"/>
                </a:solidFill>
              </a:rPr>
              <a:t>poskytnout mu znalosti a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b="1" dirty="0">
                <a:solidFill>
                  <a:schemeClr val="bg2"/>
                </a:solidFill>
              </a:rPr>
              <a:t>určitý soubor přenositelných dovedností, 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které mu pomohou s osobním růstem 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a vývojem kariéry.</a:t>
            </a:r>
          </a:p>
          <a:p>
            <a:pPr eaLnBrk="1" hangingPunct="1">
              <a:buFont typeface="Wingdings" pitchFamily="2" charset="2"/>
              <a:buNone/>
            </a:pPr>
            <a:endParaRPr lang="cs-CZ" sz="2700" dirty="0">
              <a:solidFill>
                <a:schemeClr val="bg2"/>
              </a:solidFill>
            </a:endParaRP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89436" y="3429000"/>
            <a:ext cx="2725968" cy="2960637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			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4797152"/>
            <a:ext cx="5357850" cy="14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3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Děkuji vám za pozornost</a:t>
            </a:r>
            <a:r>
              <a:rPr kumimoji="0" lang="cs-CZ" sz="3300" b="0" i="0" u="none" strike="noStrike" kern="0" cap="none" spc="0" normalizeH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cs-CZ" sz="33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přeji příjemný zbytek dne.</a:t>
            </a:r>
            <a:r>
              <a:rPr kumimoji="0" lang="cs-CZ" sz="33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kumimoji="0" lang="cs-CZ" sz="33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  <p:bldP spid="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714356"/>
            <a:ext cx="8715436" cy="5929354"/>
          </a:xfrm>
        </p:spPr>
        <p:txBody>
          <a:bodyPr/>
          <a:lstStyle/>
          <a:p>
            <a:pPr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Potřeba adekvátní reakce na požadavky pracovního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bg2"/>
                </a:solidFill>
              </a:rPr>
              <a:t>místa </a:t>
            </a:r>
            <a:r>
              <a:rPr lang="cs-CZ" sz="2800" dirty="0">
                <a:solidFill>
                  <a:schemeClr val="bg2"/>
                </a:solidFill>
              </a:rPr>
              <a:t>je odvislá především od těchto vlivů: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intenzivní technický rozvoj </a:t>
            </a:r>
            <a:r>
              <a:rPr lang="cs-CZ" sz="2800" dirty="0">
                <a:solidFill>
                  <a:schemeClr val="bg2"/>
                </a:solidFill>
              </a:rPr>
              <a:t>přinášející nové objevy, </a:t>
            </a:r>
            <a:r>
              <a:rPr lang="cs-CZ" sz="2800" u="sng" dirty="0">
                <a:solidFill>
                  <a:schemeClr val="bg2"/>
                </a:solidFill>
              </a:rPr>
              <a:t>rychle se měnící technologie a požadavky trhu</a:t>
            </a:r>
            <a:r>
              <a:rPr lang="cs-CZ" sz="2800" dirty="0">
                <a:solidFill>
                  <a:schemeClr val="bg2"/>
                </a:solidFill>
              </a:rPr>
              <a:t> na kvalitu a technickou úroveň výrobků a služeb;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všeobecné tendence k vyspělosti podniků</a:t>
            </a:r>
            <a:r>
              <a:rPr lang="cs-CZ" sz="2800" dirty="0">
                <a:solidFill>
                  <a:schemeClr val="bg2"/>
                </a:solidFill>
              </a:rPr>
              <a:t>, k růstu objemu jejich výroby a neustálému </a:t>
            </a:r>
            <a:r>
              <a:rPr lang="cs-CZ" sz="2800" u="sng" dirty="0">
                <a:solidFill>
                  <a:schemeClr val="bg2"/>
                </a:solidFill>
              </a:rPr>
              <a:t>obměňování sortimentu výrobků a služeb a „sdílení trendů doby“;</a:t>
            </a: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rozvoj kooperačních vztahů</a:t>
            </a:r>
            <a:r>
              <a:rPr lang="cs-CZ" sz="2800" dirty="0">
                <a:solidFill>
                  <a:schemeClr val="bg2"/>
                </a:solidFill>
              </a:rPr>
              <a:t>, potřeba neustálého </a:t>
            </a:r>
            <a:r>
              <a:rPr lang="cs-CZ" sz="2800" dirty="0" err="1">
                <a:solidFill>
                  <a:schemeClr val="bg2"/>
                </a:solidFill>
              </a:rPr>
              <a:t>zdoko</a:t>
            </a:r>
            <a:r>
              <a:rPr lang="cs-CZ" sz="2800" dirty="0">
                <a:solidFill>
                  <a:schemeClr val="bg2"/>
                </a:solidFill>
              </a:rPr>
              <a:t>-</a:t>
            </a:r>
            <a:r>
              <a:rPr lang="cs-CZ" sz="2800" dirty="0" err="1">
                <a:solidFill>
                  <a:schemeClr val="bg2"/>
                </a:solidFill>
              </a:rPr>
              <a:t>nalování</a:t>
            </a:r>
            <a:r>
              <a:rPr lang="cs-CZ" sz="2800" dirty="0">
                <a:solidFill>
                  <a:schemeClr val="bg2"/>
                </a:solidFill>
              </a:rPr>
              <a:t> organizace výroby, efektivní  hospodaření se všemi vstupy výrobního procesu včetně pracovní síly;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růst složitosti řídících operací </a:t>
            </a:r>
            <a:r>
              <a:rPr lang="cs-CZ" sz="2800" dirty="0">
                <a:solidFill>
                  <a:schemeClr val="bg2"/>
                </a:solidFill>
              </a:rPr>
              <a:t>v neustále se měnících podmínkách, rozvoj informačních technologií. </a:t>
            </a: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56792"/>
            <a:ext cx="8643998" cy="5086918"/>
          </a:xfrm>
        </p:spPr>
        <p:txBody>
          <a:bodyPr/>
          <a:lstStyle/>
          <a:p>
            <a:pPr algn="just">
              <a:spcBef>
                <a:spcPts val="0"/>
              </a:spcBef>
              <a:buNone/>
            </a:pPr>
            <a:r>
              <a:rPr lang="cs-CZ" sz="2800" u="sng" dirty="0">
                <a:solidFill>
                  <a:schemeClr val="bg2"/>
                </a:solidFill>
              </a:rPr>
              <a:t>Učením a vzděláním</a:t>
            </a:r>
            <a:r>
              <a:rPr lang="cs-CZ" sz="2800" dirty="0">
                <a:solidFill>
                  <a:schemeClr val="bg2"/>
                </a:solidFill>
              </a:rPr>
              <a:t> by si lidé měli zdokonalovat zejména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tyto osobní charakteristiky: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–  </a:t>
            </a:r>
            <a:r>
              <a:rPr lang="cs-CZ" sz="2800" b="1" dirty="0">
                <a:solidFill>
                  <a:schemeClr val="bg2"/>
                </a:solidFill>
              </a:rPr>
              <a:t>z</a:t>
            </a:r>
            <a:r>
              <a:rPr lang="cs-CZ" sz="2800" b="1" i="1" dirty="0">
                <a:solidFill>
                  <a:schemeClr val="bg2"/>
                </a:solidFill>
              </a:rPr>
              <a:t>nalosti</a:t>
            </a:r>
            <a:r>
              <a:rPr lang="cs-CZ" sz="2800" i="1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– (c</a:t>
            </a:r>
            <a:r>
              <a:rPr lang="cs-CZ" sz="2500" dirty="0">
                <a:solidFill>
                  <a:schemeClr val="bg2"/>
                </a:solidFill>
              </a:rPr>
              <a:t>o potřebuje znát při výkonu své funkce),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–  </a:t>
            </a:r>
            <a:r>
              <a:rPr lang="cs-CZ" sz="2800" b="1" i="1" dirty="0">
                <a:solidFill>
                  <a:schemeClr val="bg2"/>
                </a:solidFill>
              </a:rPr>
              <a:t>dovednosti</a:t>
            </a:r>
            <a:r>
              <a:rPr lang="cs-CZ" sz="2800" i="1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–  </a:t>
            </a:r>
            <a:r>
              <a:rPr lang="cs-CZ" sz="2500" dirty="0">
                <a:solidFill>
                  <a:schemeClr val="bg2"/>
                </a:solidFill>
              </a:rPr>
              <a:t>(manuální, intelektuální, mentální),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–  </a:t>
            </a:r>
            <a:r>
              <a:rPr lang="cs-CZ" sz="2800" b="1" i="1" dirty="0">
                <a:solidFill>
                  <a:schemeClr val="bg2"/>
                </a:solidFill>
              </a:rPr>
              <a:t>schopnosti</a:t>
            </a:r>
            <a:r>
              <a:rPr lang="cs-CZ" sz="2800" i="1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– </a:t>
            </a:r>
            <a:r>
              <a:rPr lang="cs-CZ" sz="2500" dirty="0">
                <a:solidFill>
                  <a:schemeClr val="bg2"/>
                </a:solidFill>
              </a:rPr>
              <a:t>(k dosažení žádoucí úrovně výkonu),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–  </a:t>
            </a:r>
            <a:r>
              <a:rPr lang="cs-CZ" sz="2800" b="1" i="1" dirty="0">
                <a:solidFill>
                  <a:schemeClr val="bg2"/>
                </a:solidFill>
              </a:rPr>
              <a:t>postoje</a:t>
            </a:r>
            <a:r>
              <a:rPr lang="cs-CZ" sz="2800" i="1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– </a:t>
            </a:r>
            <a:r>
              <a:rPr lang="cs-CZ" sz="2500" dirty="0">
                <a:solidFill>
                  <a:schemeClr val="bg2"/>
                </a:solidFill>
              </a:rPr>
              <a:t>(dispozice chovat se v souladu s požadavky),</a:t>
            </a:r>
          </a:p>
          <a:p>
            <a:pPr algn="just">
              <a:spcBef>
                <a:spcPts val="600"/>
              </a:spcBef>
              <a:buNone/>
              <a:tabLst>
                <a:tab pos="623888" algn="l"/>
              </a:tabLst>
            </a:pPr>
            <a:r>
              <a:rPr lang="cs-CZ" sz="2800" dirty="0">
                <a:solidFill>
                  <a:schemeClr val="bg2"/>
                </a:solidFill>
              </a:rPr>
              <a:t>	– </a:t>
            </a:r>
            <a:r>
              <a:rPr lang="cs-CZ" sz="2800" b="1" i="1" dirty="0">
                <a:solidFill>
                  <a:schemeClr val="bg2"/>
                </a:solidFill>
              </a:rPr>
              <a:t>normy výkonu </a:t>
            </a:r>
            <a:r>
              <a:rPr lang="cs-CZ" sz="2400" dirty="0">
                <a:solidFill>
                  <a:schemeClr val="bg2"/>
                </a:solidFill>
              </a:rPr>
              <a:t>– </a:t>
            </a:r>
            <a:r>
              <a:rPr lang="cs-CZ" sz="2500" dirty="0">
                <a:solidFill>
                  <a:schemeClr val="bg2"/>
                </a:solidFill>
              </a:rPr>
              <a:t>(to, čeho musí být plně kompetentní 	jedinec schopen dosáhnout).</a:t>
            </a:r>
          </a:p>
          <a:p>
            <a:pPr algn="just">
              <a:spcBef>
                <a:spcPts val="3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 	</a:t>
            </a:r>
          </a:p>
          <a:p>
            <a:pPr algn="just">
              <a:spcBef>
                <a:spcPts val="3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764704"/>
            <a:ext cx="8678198" cy="576064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Podnikové vzdělávání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-214346" y="857232"/>
            <a:ext cx="9215502" cy="5715040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cs-CZ" sz="2800" b="1" dirty="0">
                <a:solidFill>
                  <a:schemeClr val="bg2"/>
                </a:solidFill>
              </a:rPr>
              <a:t>  </a:t>
            </a:r>
            <a:r>
              <a:rPr lang="pl-PL" sz="2800" b="1" dirty="0">
                <a:solidFill>
                  <a:schemeClr val="bg2"/>
                </a:solidFill>
              </a:rPr>
              <a:t>   </a:t>
            </a:r>
            <a:r>
              <a:rPr lang="cs-CZ" sz="2800" b="1" dirty="0">
                <a:solidFill>
                  <a:schemeClr val="bg2"/>
                </a:solidFill>
              </a:rPr>
              <a:t>Přínosy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b="1" dirty="0">
                <a:solidFill>
                  <a:schemeClr val="bg2"/>
                </a:solidFill>
              </a:rPr>
              <a:t>podnikového vzdělávání</a:t>
            </a:r>
            <a:r>
              <a:rPr lang="cs-CZ" sz="2800" dirty="0">
                <a:solidFill>
                  <a:schemeClr val="bg2"/>
                </a:solidFill>
              </a:rPr>
              <a:t> lze spatřovat:</a:t>
            </a:r>
          </a:p>
          <a:p>
            <a:pPr>
              <a:spcBef>
                <a:spcPts val="600"/>
              </a:spcBef>
              <a:buNone/>
              <a:tabLst>
                <a:tab pos="812800" algn="l"/>
              </a:tabLst>
            </a:pPr>
            <a:br>
              <a:rPr lang="cs-CZ" sz="2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  – </a:t>
            </a:r>
            <a:r>
              <a:rPr lang="cs-CZ" sz="2800" u="sng" dirty="0">
                <a:solidFill>
                  <a:schemeClr val="bg2"/>
                </a:solidFill>
              </a:rPr>
              <a:t>v minimalizaci nákladů</a:t>
            </a:r>
            <a:r>
              <a:rPr lang="cs-CZ" sz="2800" dirty="0">
                <a:solidFill>
                  <a:schemeClr val="bg2"/>
                </a:solidFill>
              </a:rPr>
              <a:t> na osvojení znalosti, dovednosti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  	a schopnosti,</a:t>
            </a:r>
          </a:p>
          <a:p>
            <a:pPr>
              <a:spcBef>
                <a:spcPts val="600"/>
              </a:spcBef>
              <a:buNone/>
              <a:tabLst>
                <a:tab pos="812800" algn="l"/>
              </a:tabLst>
            </a:pPr>
            <a:br>
              <a:rPr lang="cs-CZ" sz="3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  – </a:t>
            </a:r>
            <a:r>
              <a:rPr lang="cs-CZ" sz="2800" u="sng" dirty="0">
                <a:solidFill>
                  <a:schemeClr val="bg2"/>
                </a:solidFill>
              </a:rPr>
              <a:t>ve zlepšení</a:t>
            </a:r>
            <a:r>
              <a:rPr lang="cs-CZ" sz="2800" dirty="0">
                <a:solidFill>
                  <a:schemeClr val="bg2"/>
                </a:solidFill>
              </a:rPr>
              <a:t> individuální, týmové a podnikové </a:t>
            </a:r>
            <a:r>
              <a:rPr lang="cs-CZ" sz="2800" u="sng" dirty="0">
                <a:solidFill>
                  <a:schemeClr val="bg2"/>
                </a:solidFill>
              </a:rPr>
              <a:t>výkonnosti</a:t>
            </a:r>
            <a:r>
              <a:rPr lang="cs-CZ" sz="2800" dirty="0">
                <a:solidFill>
                  <a:schemeClr val="bg2"/>
                </a:solidFill>
              </a:rPr>
              <a:t>,</a:t>
            </a:r>
          </a:p>
          <a:p>
            <a:pPr>
              <a:spcBef>
                <a:spcPts val="600"/>
              </a:spcBef>
              <a:buNone/>
              <a:tabLst>
                <a:tab pos="812800" algn="l"/>
              </a:tabLst>
            </a:pPr>
            <a:br>
              <a:rPr lang="cs-CZ" sz="5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  – </a:t>
            </a:r>
            <a:r>
              <a:rPr lang="cs-CZ" sz="2800" u="sng" dirty="0">
                <a:solidFill>
                  <a:schemeClr val="bg2"/>
                </a:solidFill>
              </a:rPr>
              <a:t>ve zvýšení angažovanosti</a:t>
            </a:r>
            <a:r>
              <a:rPr lang="cs-CZ" sz="2800" dirty="0">
                <a:solidFill>
                  <a:schemeClr val="bg2"/>
                </a:solidFill>
              </a:rPr>
              <a:t>,</a:t>
            </a:r>
          </a:p>
          <a:p>
            <a:pPr>
              <a:spcBef>
                <a:spcPts val="600"/>
              </a:spcBef>
              <a:buNone/>
              <a:tabLst>
                <a:tab pos="812800" algn="l"/>
              </a:tabLst>
            </a:pPr>
            <a:br>
              <a:rPr lang="cs-CZ" sz="2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  – </a:t>
            </a:r>
            <a:r>
              <a:rPr lang="cs-CZ" sz="2800" u="sng" dirty="0">
                <a:solidFill>
                  <a:schemeClr val="bg2"/>
                </a:solidFill>
              </a:rPr>
              <a:t>v přilákání vysoce kvalitních pracovníků</a:t>
            </a:r>
            <a:r>
              <a:rPr lang="cs-CZ" sz="2800" dirty="0">
                <a:solidFill>
                  <a:schemeClr val="bg2"/>
                </a:solidFill>
              </a:rPr>
              <a:t> tím, že jim  </a:t>
            </a:r>
          </a:p>
          <a:p>
            <a:pPr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  	nabízí příležitost ke vzdělání,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 	  – v přispění </a:t>
            </a:r>
            <a:r>
              <a:rPr lang="cs-CZ" sz="2500" dirty="0">
                <a:solidFill>
                  <a:schemeClr val="bg2"/>
                </a:solidFill>
              </a:rPr>
              <a:t>(pomoci)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u="sng" dirty="0">
                <a:solidFill>
                  <a:schemeClr val="bg2"/>
                </a:solidFill>
              </a:rPr>
              <a:t>při vytváření podnikové kultury</a:t>
            </a:r>
            <a:r>
              <a:rPr lang="cs-CZ" sz="2800" dirty="0">
                <a:solidFill>
                  <a:schemeClr val="bg2"/>
                </a:solidFill>
              </a:rPr>
              <a:t>  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  <a:tabLst>
                <a:tab pos="812800" algn="l"/>
              </a:tabLst>
            </a:pPr>
            <a:r>
              <a:rPr lang="cs-CZ" sz="2800" dirty="0">
                <a:solidFill>
                  <a:schemeClr val="bg2"/>
                </a:solidFill>
              </a:rPr>
              <a:t>	  	orientované na zlepšování výkonu,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 	  – v </a:t>
            </a:r>
            <a:r>
              <a:rPr lang="cs-CZ" sz="2800" u="sng" dirty="0">
                <a:solidFill>
                  <a:schemeClr val="bg2"/>
                </a:solidFill>
              </a:rPr>
              <a:t>dosažení kvalitnějších výkonů </a:t>
            </a:r>
            <a:r>
              <a:rPr lang="cs-CZ" sz="2500" dirty="0">
                <a:solidFill>
                  <a:schemeClr val="bg2"/>
                </a:solidFill>
              </a:rPr>
              <a:t>(poskytování služeb) </a:t>
            </a:r>
            <a:r>
              <a:rPr lang="cs-CZ" sz="2800" dirty="0">
                <a:solidFill>
                  <a:schemeClr val="bg2"/>
                </a:solidFill>
              </a:rPr>
              <a:t>ve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  	vztahu </a:t>
            </a:r>
            <a:r>
              <a:rPr lang="cs-CZ" sz="2800" u="sng" dirty="0">
                <a:solidFill>
                  <a:schemeClr val="bg2"/>
                </a:solidFill>
              </a:rPr>
              <a:t>k zákazníkům</a:t>
            </a:r>
            <a:r>
              <a:rPr lang="cs-CZ" sz="2800" dirty="0">
                <a:solidFill>
                  <a:schemeClr val="bg2"/>
                </a:solidFill>
              </a:rPr>
              <a:t>.</a:t>
            </a:r>
          </a:p>
          <a:p>
            <a:pPr>
              <a:spcBef>
                <a:spcPts val="1800"/>
              </a:spcBef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4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715436" cy="508691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– Proces podnikového vzdělávání se odvíjí od těchto základních kroků: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 1) </a:t>
            </a:r>
            <a:r>
              <a:rPr lang="cs-CZ" sz="2850" b="1" dirty="0">
                <a:solidFill>
                  <a:schemeClr val="bg2"/>
                </a:solidFill>
              </a:rPr>
              <a:t>identifikace</a:t>
            </a:r>
            <a:r>
              <a:rPr lang="cs-CZ" sz="2850" dirty="0">
                <a:solidFill>
                  <a:schemeClr val="bg2"/>
                </a:solidFill>
              </a:rPr>
              <a:t> a </a:t>
            </a:r>
            <a:r>
              <a:rPr lang="cs-CZ" sz="2850" b="1" dirty="0">
                <a:solidFill>
                  <a:schemeClr val="bg2"/>
                </a:solidFill>
              </a:rPr>
              <a:t>definování potřeb </a:t>
            </a:r>
            <a:r>
              <a:rPr lang="cs-CZ" sz="2850" dirty="0">
                <a:solidFill>
                  <a:schemeClr val="bg2"/>
                </a:solidFill>
              </a:rPr>
              <a:t>vzdělávání;          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 2) </a:t>
            </a:r>
            <a:r>
              <a:rPr lang="cs-CZ" sz="2850" b="1" dirty="0">
                <a:solidFill>
                  <a:schemeClr val="bg2"/>
                </a:solidFill>
              </a:rPr>
              <a:t>definování požadovaného vzdělání;</a:t>
            </a:r>
            <a:endParaRPr lang="cs-CZ" sz="285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 3) </a:t>
            </a:r>
            <a:r>
              <a:rPr lang="cs-CZ" sz="2850" b="1" dirty="0">
                <a:solidFill>
                  <a:schemeClr val="bg2"/>
                </a:solidFill>
              </a:rPr>
              <a:t>definování cílů </a:t>
            </a:r>
            <a:r>
              <a:rPr lang="cs-CZ" sz="2850" dirty="0">
                <a:solidFill>
                  <a:schemeClr val="bg2"/>
                </a:solidFill>
              </a:rPr>
              <a:t>vzdělávání;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 4) </a:t>
            </a:r>
            <a:r>
              <a:rPr lang="cs-CZ" sz="2850" b="1" dirty="0">
                <a:solidFill>
                  <a:schemeClr val="bg2"/>
                </a:solidFill>
              </a:rPr>
              <a:t>plánování vzdělávacích programů;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 5) </a:t>
            </a:r>
            <a:r>
              <a:rPr lang="cs-CZ" sz="2800" b="1" dirty="0">
                <a:solidFill>
                  <a:schemeClr val="bg2"/>
                </a:solidFill>
              </a:rPr>
              <a:t>rozhodnutí </a:t>
            </a:r>
            <a:r>
              <a:rPr lang="cs-CZ" sz="2800" dirty="0">
                <a:solidFill>
                  <a:schemeClr val="bg2"/>
                </a:solidFill>
              </a:rPr>
              <a:t>o tom, </a:t>
            </a:r>
            <a:r>
              <a:rPr lang="cs-CZ" sz="2800" b="1" dirty="0">
                <a:solidFill>
                  <a:schemeClr val="bg2"/>
                </a:solidFill>
              </a:rPr>
              <a:t>kdo bude vzdělávání zabezpečovat </a:t>
            </a:r>
            <a:r>
              <a:rPr lang="cs-CZ" sz="2500" dirty="0">
                <a:solidFill>
                  <a:schemeClr val="bg2"/>
                </a:solidFill>
              </a:rPr>
              <a:t>(vzdělávání na pracovišti, mimo pracoviště, mimo podnik);</a:t>
            </a: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 6)</a:t>
            </a:r>
            <a:r>
              <a:rPr lang="cs-CZ" sz="2850" i="1" dirty="0">
                <a:solidFill>
                  <a:schemeClr val="bg2"/>
                </a:solidFill>
              </a:rPr>
              <a:t> </a:t>
            </a:r>
            <a:r>
              <a:rPr lang="cs-CZ" sz="2850" b="1" dirty="0">
                <a:solidFill>
                  <a:schemeClr val="bg2"/>
                </a:solidFill>
              </a:rPr>
              <a:t>realizace vzdělávání: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	a) </a:t>
            </a:r>
            <a:r>
              <a:rPr lang="cs-CZ" sz="2850" u="sng" dirty="0">
                <a:solidFill>
                  <a:schemeClr val="bg2"/>
                </a:solidFill>
              </a:rPr>
              <a:t>při vzdělávání na pracovišti</a:t>
            </a:r>
            <a:r>
              <a:rPr lang="cs-CZ" sz="285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(demonstrování, koučování, </a:t>
            </a:r>
            <a:r>
              <a:rPr lang="cs-CZ" sz="2500" dirty="0" err="1">
                <a:solidFill>
                  <a:schemeClr val="bg2"/>
                </a:solidFill>
              </a:rPr>
              <a:t>mentoring</a:t>
            </a:r>
            <a:r>
              <a:rPr lang="cs-CZ" sz="2500" dirty="0">
                <a:solidFill>
                  <a:schemeClr val="bg2"/>
                </a:solidFill>
              </a:rPr>
              <a:t>, counselling, rotace práce),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500" dirty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  </a:t>
            </a: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92696"/>
            <a:ext cx="8535322" cy="66460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SYSTÉM podnikového vzdělávání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929718" cy="523093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	b)	</a:t>
            </a:r>
            <a:r>
              <a:rPr lang="cs-CZ" sz="2850" u="sng" dirty="0">
                <a:solidFill>
                  <a:schemeClr val="bg2"/>
                </a:solidFill>
              </a:rPr>
              <a:t>při vzdělávání na pracovišti i mimo</a:t>
            </a:r>
            <a:r>
              <a:rPr lang="cs-CZ" sz="285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(učení se akcí, 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500" dirty="0">
                <a:solidFill>
                  <a:schemeClr val="bg2"/>
                </a:solidFill>
              </a:rPr>
              <a:t>instruktáž, metoda otázek a odpovědí, pověření úkolem, projekty,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500" dirty="0">
                <a:solidFill>
                  <a:schemeClr val="bg2"/>
                </a:solidFill>
              </a:rPr>
              <a:t>studium doporučené literatury, vzdělávání pomocí počítačů, 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500" dirty="0">
                <a:solidFill>
                  <a:schemeClr val="bg2"/>
                </a:solidFill>
              </a:rPr>
              <a:t>pomocí videa, multimediální vzdělávání),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	c)	</a:t>
            </a:r>
            <a:r>
              <a:rPr lang="cs-CZ" sz="2850" u="sng" dirty="0">
                <a:solidFill>
                  <a:schemeClr val="bg2"/>
                </a:solidFill>
              </a:rPr>
              <a:t>mimo pracoviště</a:t>
            </a:r>
            <a:r>
              <a:rPr lang="cs-CZ" sz="285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(přednášky, diskuse, případové studie, 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500" dirty="0">
                <a:solidFill>
                  <a:schemeClr val="bg2"/>
                </a:solidFill>
              </a:rPr>
              <a:t>hraní roli, skupinová cvičení, distanční vzdělávání, učení se hrou)</a:t>
            </a:r>
          </a:p>
          <a:p>
            <a:pPr algn="just" eaLnBrk="1" hangingPunct="1">
              <a:lnSpc>
                <a:spcPct val="90000"/>
              </a:lnSpc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7) </a:t>
            </a:r>
            <a:r>
              <a:rPr lang="cs-CZ" sz="2800" b="1" u="sng" dirty="0">
                <a:solidFill>
                  <a:schemeClr val="bg2"/>
                </a:solidFill>
              </a:rPr>
              <a:t>vyhodnocení vzdělávání</a:t>
            </a:r>
            <a:r>
              <a:rPr lang="cs-CZ" sz="2800" b="1" dirty="0">
                <a:solidFill>
                  <a:schemeClr val="bg2"/>
                </a:solidFill>
              </a:rPr>
              <a:t> - </a:t>
            </a:r>
            <a:r>
              <a:rPr lang="cs-CZ" sz="2500" b="1" dirty="0">
                <a:solidFill>
                  <a:schemeClr val="bg2"/>
                </a:solidFill>
              </a:rPr>
              <a:t>Jaký efekt se dostavil?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b="1" dirty="0">
                <a:solidFill>
                  <a:schemeClr val="bg2"/>
                </a:solidFill>
              </a:rPr>
              <a:t>	</a:t>
            </a:r>
            <a:r>
              <a:rPr lang="cs-CZ" sz="2800" dirty="0">
                <a:solidFill>
                  <a:schemeClr val="bg2"/>
                </a:solidFill>
              </a:rPr>
              <a:t>– porovnání vstupních a konečných testů,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monitorování vzdělávacího procesu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  <a:tabLst>
                <a:tab pos="623888" algn="l"/>
              </a:tabLst>
            </a:pPr>
            <a:r>
              <a:rPr lang="cs-CZ" sz="2800" dirty="0">
                <a:solidFill>
                  <a:schemeClr val="bg2"/>
                </a:solidFill>
              </a:rPr>
              <a:t>	– hodnocení praktického přínosu vzdělávání pomocí 	ekonomických ukazatelů;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8) </a:t>
            </a:r>
            <a:r>
              <a:rPr lang="cs-CZ" sz="2800" b="1" u="sng" dirty="0">
                <a:solidFill>
                  <a:schemeClr val="bg2"/>
                </a:solidFill>
              </a:rPr>
              <a:t>zdokonalení </a:t>
            </a:r>
            <a:r>
              <a:rPr lang="cs-CZ" sz="2800" u="sng" dirty="0">
                <a:solidFill>
                  <a:schemeClr val="bg2"/>
                </a:solidFill>
              </a:rPr>
              <a:t>vzdělávacího procesu </a:t>
            </a:r>
            <a:r>
              <a:rPr lang="cs-CZ" sz="2800" b="1" u="sng" dirty="0">
                <a:solidFill>
                  <a:schemeClr val="bg2"/>
                </a:solidFill>
              </a:rPr>
              <a:t>a pokračování </a:t>
            </a:r>
            <a:r>
              <a:rPr lang="cs-CZ" sz="2800" u="sng" dirty="0">
                <a:solidFill>
                  <a:schemeClr val="bg2"/>
                </a:solidFill>
              </a:rPr>
              <a:t>v něm.</a:t>
            </a:r>
            <a:endParaRPr lang="cs-CZ" sz="28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625842"/>
          </a:xfrm>
        </p:spPr>
        <p:txBody>
          <a:bodyPr/>
          <a:lstStyle/>
          <a:p>
            <a:pPr>
              <a:defRPr/>
            </a:pPr>
            <a:r>
              <a:rPr lang="ro-RO" sz="3200" b="1" dirty="0">
                <a:solidFill>
                  <a:schemeClr val="bg2"/>
                </a:solidFill>
                <a:effectLst/>
                <a:latin typeface="+mn-lt"/>
              </a:rPr>
              <a:t>SYSTÉM podnikového vzdělávání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4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7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4430</TotalTime>
  <Words>4067</Words>
  <Application>Microsoft Office PowerPoint</Application>
  <PresentationFormat>Předvádění na obrazovce (4:3)</PresentationFormat>
  <Paragraphs>316</Paragraphs>
  <Slides>42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MÍSTO A VÝZNAM podnikového VZDĚLÁVÁNÍ v systému řízení lidských zdrojů</vt:lpstr>
      <vt:lpstr>Prezentace aplikace PowerPoint</vt:lpstr>
      <vt:lpstr>Prezentace aplikace PowerPoint</vt:lpstr>
      <vt:lpstr>Podnikové vzdělávání</vt:lpstr>
      <vt:lpstr>Prezentace aplikace PowerPoint</vt:lpstr>
      <vt:lpstr>SYSTÉM podnikového vzdělávání pracovníků</vt:lpstr>
      <vt:lpstr>SYSTÉM podnikového vzdělávání pracovníků</vt:lpstr>
      <vt:lpstr>IDENTIFIKACE POTŘEBY a PLÁNOVÁNÍ podnikového VZDĚLÁVÁNÍ</vt:lpstr>
      <vt:lpstr>IDENTIFIKACE POTŘEBY a PLÁNOVÁNÍ podnikového VZDĚLÁVÁNÍ</vt:lpstr>
      <vt:lpstr>Prezentace aplikace PowerPoint</vt:lpstr>
      <vt:lpstr>Vzdělávací a rozvojové strategie</vt:lpstr>
      <vt:lpstr>Identifikace a plánování vzdělávacích potřeb</vt:lpstr>
      <vt:lpstr>Onboarding jako součást vzdělávání zaměstnanců</vt:lpstr>
      <vt:lpstr>Patří ke vzdělávacím aktivitám už onboarding?</vt:lpstr>
      <vt:lpstr>METODY vzdělávání a možnosti jejich aplikace</vt:lpstr>
      <vt:lpstr>Metody vzdělávání, aplikace</vt:lpstr>
      <vt:lpstr>Prezentace aplikace PowerPoint</vt:lpstr>
      <vt:lpstr>Využití software  ve vzdělávacích aktivitách</vt:lpstr>
      <vt:lpstr>Využití software  ve vzdělávacích aktivitách</vt:lpstr>
      <vt:lpstr>Využití software  ve vzdělávacích aktivitách</vt:lpstr>
      <vt:lpstr>Virtual reality (VR)</vt:lpstr>
      <vt:lpstr>Virtual reality (VR)</vt:lpstr>
      <vt:lpstr>Artificial Inteligence (AI)</vt:lpstr>
      <vt:lpstr>Prezentace aplikace PowerPoint</vt:lpstr>
      <vt:lpstr>VYHODNOCOVÁNÍ VÝSLEDKŮ vzdělávání  a ÚČINNOSTI vzdělávacího programu</vt:lpstr>
      <vt:lpstr>Jak můžeme měřit výsledky celoživotního vzdělávání?</vt:lpstr>
      <vt:lpstr>Jak můžeme měřit výsledky celoživotního vzdělávání?</vt:lpstr>
      <vt:lpstr>Jak můžeme měřit výsledky celoživotního vzdělávání?</vt:lpstr>
      <vt:lpstr>ROZVOJ lidských zdrojů v podniku</vt:lpstr>
      <vt:lpstr>ROZVOJ lidských zdrojů v podniku</vt:lpstr>
      <vt:lpstr>ROZVOJ MANAŽERŮ</vt:lpstr>
      <vt:lpstr>Rozvoj manažerů</vt:lpstr>
      <vt:lpstr>Rozvoj manažerů</vt:lpstr>
      <vt:lpstr>KARIÉROVÉ plánování, podnikové PLÁNY  OSOBNÍ KARIÉRY</vt:lpstr>
      <vt:lpstr>Kariérové plánování</vt:lpstr>
      <vt:lpstr>Kariérové plánování, řízení kariéry</vt:lpstr>
      <vt:lpstr>Podnikové PLÁNY OSOBNÍ kariéry</vt:lpstr>
      <vt:lpstr>Podnikové plány osobní kariéry</vt:lpstr>
      <vt:lpstr>Nový trend – „učící se organizace“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275</cp:revision>
  <cp:lastPrinted>1601-01-01T00:00:00Z</cp:lastPrinted>
  <dcterms:created xsi:type="dcterms:W3CDTF">2005-09-23T13:42:26Z</dcterms:created>
  <dcterms:modified xsi:type="dcterms:W3CDTF">2024-04-17T04:40:36Z</dcterms:modified>
</cp:coreProperties>
</file>