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6" r:id="rId2"/>
    <p:sldId id="269" r:id="rId3"/>
    <p:sldId id="277" r:id="rId4"/>
    <p:sldId id="378" r:id="rId5"/>
    <p:sldId id="381" r:id="rId6"/>
    <p:sldId id="379" r:id="rId7"/>
    <p:sldId id="380" r:id="rId8"/>
    <p:sldId id="329" r:id="rId9"/>
    <p:sldId id="328" r:id="rId10"/>
    <p:sldId id="333" r:id="rId11"/>
    <p:sldId id="382" r:id="rId12"/>
    <p:sldId id="383" r:id="rId13"/>
    <p:sldId id="360" r:id="rId14"/>
    <p:sldId id="362" r:id="rId15"/>
    <p:sldId id="384" r:id="rId16"/>
    <p:sldId id="385" r:id="rId17"/>
    <p:sldId id="386" r:id="rId18"/>
    <p:sldId id="387" r:id="rId19"/>
    <p:sldId id="388" r:id="rId20"/>
    <p:sldId id="336" r:id="rId21"/>
    <p:sldId id="389" r:id="rId22"/>
    <p:sldId id="332" r:id="rId23"/>
    <p:sldId id="391" r:id="rId24"/>
    <p:sldId id="392" r:id="rId25"/>
    <p:sldId id="364" r:id="rId26"/>
    <p:sldId id="390" r:id="rId27"/>
    <p:sldId id="273" r:id="rId2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90929"/>
  </p:normalViewPr>
  <p:slideViewPr>
    <p:cSldViewPr>
      <p:cViewPr varScale="1">
        <p:scale>
          <a:sx n="99" d="100"/>
          <a:sy n="99" d="100"/>
        </p:scale>
        <p:origin x="2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3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93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Pracovní vztahy v podniku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a role odborů v jejich ovlivňování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85926"/>
            <a:ext cx="8643998" cy="4857784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Doprovodním jevem všech mezilidských vztahů, včetně vztahů pracovních, jsou </a:t>
            </a:r>
            <a:r>
              <a:rPr lang="cs-CZ" sz="2850" b="1" dirty="0" smtClean="0">
                <a:solidFill>
                  <a:schemeClr val="bg2"/>
                </a:solidFill>
              </a:rPr>
              <a:t>konflikty.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Zdroje konfliktů je možno spatřovat: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 osobnosti a sociálním chování jedinců </a:t>
            </a:r>
            <a:r>
              <a:rPr lang="cs-CZ" sz="2600" dirty="0" smtClean="0">
                <a:solidFill>
                  <a:schemeClr val="bg2"/>
                </a:solidFill>
              </a:rPr>
              <a:t>– mj. </a:t>
            </a:r>
            <a:br>
              <a:rPr lang="cs-CZ" sz="2600" dirty="0" smtClean="0">
                <a:solidFill>
                  <a:schemeClr val="bg2"/>
                </a:solidFill>
              </a:rPr>
            </a:br>
            <a:r>
              <a:rPr lang="cs-CZ" sz="2600" dirty="0" smtClean="0">
                <a:solidFill>
                  <a:schemeClr val="bg2"/>
                </a:solidFill>
              </a:rPr>
              <a:t>v (ne)dodržování pravidel chování v rámci etického kodexu; např. (ne)dodržování zákonů a pravidel chování u osoby se sklonem k násilí atd.),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 nedorozumění mezi spolupracujícími stranami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600" dirty="0" smtClean="0">
                <a:solidFill>
                  <a:schemeClr val="bg2"/>
                </a:solidFill>
              </a:rPr>
              <a:t>(špatná komunikace, nedostatečné vysvětlení pracovních úkolů, povinností a pravidel, nedostatečná kvalifikace pracovníků),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1057890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KONFLIKTY v pracovních skupinách, jejich prevence a možnosti řešení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643998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Další možné zdroje konfliktů je možno spatřovat: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 nedostatcích personální práce </a:t>
            </a:r>
            <a:r>
              <a:rPr lang="cs-CZ" sz="2600" dirty="0" smtClean="0">
                <a:solidFill>
                  <a:schemeClr val="bg2"/>
                </a:solidFill>
              </a:rPr>
              <a:t>(nedostatky v získávání </a:t>
            </a:r>
            <a:br>
              <a:rPr lang="cs-CZ" sz="2600" dirty="0" smtClean="0">
                <a:solidFill>
                  <a:schemeClr val="bg2"/>
                </a:solidFill>
              </a:rPr>
            </a:br>
            <a:r>
              <a:rPr lang="cs-CZ" sz="2600" dirty="0" smtClean="0">
                <a:solidFill>
                  <a:schemeClr val="bg2"/>
                </a:solidFill>
              </a:rPr>
              <a:t>a výběru pracovníků, nevhodné zařazení pracovníka na pracovní místo, nedostatky v hodnocení a odměňování pracovníků),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ve stylu vedení lidí v organizaci </a:t>
            </a:r>
            <a:r>
              <a:rPr lang="cs-CZ" sz="2600" dirty="0" smtClean="0">
                <a:solidFill>
                  <a:schemeClr val="bg2"/>
                </a:solidFill>
              </a:rPr>
              <a:t>(výskyt sklonů </a:t>
            </a:r>
            <a:br>
              <a:rPr lang="cs-CZ" sz="2600" dirty="0" smtClean="0">
                <a:solidFill>
                  <a:schemeClr val="bg2"/>
                </a:solidFill>
              </a:rPr>
            </a:br>
            <a:r>
              <a:rPr lang="cs-CZ" sz="2600" dirty="0" smtClean="0">
                <a:solidFill>
                  <a:schemeClr val="bg2"/>
                </a:solidFill>
              </a:rPr>
              <a:t>k byrokracii, nedostatečně participativní styl vedení </a:t>
            </a:r>
            <a:br>
              <a:rPr lang="cs-CZ" sz="2600" dirty="0" smtClean="0">
                <a:solidFill>
                  <a:schemeClr val="bg2"/>
                </a:solidFill>
              </a:rPr>
            </a:br>
            <a:r>
              <a:rPr lang="cs-CZ" sz="2600" dirty="0" smtClean="0">
                <a:solidFill>
                  <a:schemeClr val="bg2"/>
                </a:solidFill>
              </a:rPr>
              <a:t>s převažujícími direktivními prvky, nerespektování lidských práv pracovníků),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ve způsobu formování týmů </a:t>
            </a:r>
            <a:r>
              <a:rPr lang="cs-CZ" sz="2600" dirty="0" smtClean="0">
                <a:solidFill>
                  <a:schemeClr val="bg2"/>
                </a:solidFill>
              </a:rPr>
              <a:t>(věnována nedostatečná pozornosti charakteristikám osobnosti členů týmu a osobnosti vedoucího týmu),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97850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Konflikty v pracovních skupinách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Další možné zdroje konfliktů je možno spatřovat: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ve změnách techniky a technologie, organizace práce a organizačních strukturách </a:t>
            </a:r>
            <a:r>
              <a:rPr lang="cs-CZ" sz="2500" dirty="0" smtClean="0">
                <a:solidFill>
                  <a:schemeClr val="bg2"/>
                </a:solidFill>
              </a:rPr>
              <a:t>– změny se provádějí bez ohledu na názory a postoje pracovníků, nezájem nadřízeného (zaměstnavatele) o názor a radu,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 umístění pracoviště a v pracovních podmínkách </a:t>
            </a:r>
            <a:r>
              <a:rPr lang="cs-CZ" sz="2500" dirty="0" smtClean="0">
                <a:solidFill>
                  <a:schemeClr val="bg2"/>
                </a:solidFill>
              </a:rPr>
              <a:t>(např. vzdálenost od skladů materiálu či náhradních dílů, od útvarů zajišťujících obsluhu, od administrativních budov, podnikového stravovacího zařízení),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v příčinách nacházejících se mimo organizaci </a:t>
            </a:r>
            <a:r>
              <a:rPr lang="cs-CZ" sz="2500" dirty="0" smtClean="0">
                <a:solidFill>
                  <a:schemeClr val="bg2"/>
                </a:solidFill>
              </a:rPr>
              <a:t>(související s životními podmínkami pracovníka, s jeho současnou životní situací, osobními a rodinnými problémy aj.).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9785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Konflikty v pracovních skupinách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84784"/>
            <a:ext cx="8786874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	Mnohé </a:t>
            </a:r>
            <a:r>
              <a:rPr lang="cs-CZ" sz="2700" b="1" dirty="0" smtClean="0">
                <a:solidFill>
                  <a:schemeClr val="bg2"/>
                </a:solidFill>
              </a:rPr>
              <a:t>konflikty na pracovišti </a:t>
            </a:r>
            <a:r>
              <a:rPr lang="cs-CZ" sz="2700" dirty="0" smtClean="0">
                <a:solidFill>
                  <a:schemeClr val="bg2"/>
                </a:solidFill>
              </a:rPr>
              <a:t>a individuální problémy </a:t>
            </a:r>
            <a:r>
              <a:rPr lang="cs-CZ" sz="2700" b="1" dirty="0" smtClean="0">
                <a:solidFill>
                  <a:schemeClr val="bg2"/>
                </a:solidFill>
              </a:rPr>
              <a:t>mohou být eliminovány či zmírněny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u="sng" dirty="0" smtClean="0">
                <a:solidFill>
                  <a:schemeClr val="bg2"/>
                </a:solidFill>
              </a:rPr>
              <a:t>na základě využití poradenských služeb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(např. v rámci poskytování pomoci pracovníkům ze strany psychologa či sociálního pracovníka).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Jedním s efektivních nástrojů prevence a vytváření zdravých pracovních vztahů </a:t>
            </a:r>
            <a:r>
              <a:rPr lang="cs-CZ" sz="2700" b="1" dirty="0" smtClean="0">
                <a:solidFill>
                  <a:schemeClr val="bg2"/>
                </a:solidFill>
              </a:rPr>
              <a:t>je fungující systém vnitropodnikové komunikace </a:t>
            </a:r>
            <a:r>
              <a:rPr lang="cs-CZ" sz="2700" dirty="0" smtClean="0">
                <a:solidFill>
                  <a:schemeClr val="bg2"/>
                </a:solidFill>
              </a:rPr>
              <a:t>v rámci </a:t>
            </a:r>
            <a:r>
              <a:rPr lang="cs-CZ" sz="2700" u="sng" dirty="0" smtClean="0">
                <a:solidFill>
                  <a:schemeClr val="bg2"/>
                </a:solidFill>
              </a:rPr>
              <a:t>vertikální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(sestupné či vzestupné linii) </a:t>
            </a:r>
            <a:r>
              <a:rPr lang="cs-CZ" sz="2700" dirty="0" smtClean="0">
                <a:solidFill>
                  <a:schemeClr val="bg2"/>
                </a:solidFill>
              </a:rPr>
              <a:t>a </a:t>
            </a:r>
            <a:r>
              <a:rPr lang="cs-CZ" sz="2700" u="sng" dirty="0" smtClean="0">
                <a:solidFill>
                  <a:schemeClr val="bg2"/>
                </a:solidFill>
              </a:rPr>
              <a:t>horizontální</a:t>
            </a:r>
            <a:r>
              <a:rPr lang="cs-CZ" sz="2700" dirty="0" smtClean="0">
                <a:solidFill>
                  <a:schemeClr val="bg2"/>
                </a:solidFill>
              </a:rPr>
              <a:t> komunikace; způsoby podávání (předávání) informací (informační systémy – intranet, elektronická „nástěnka, podnikové noviny, vývěsky, oběžníky), </a:t>
            </a:r>
            <a:r>
              <a:rPr lang="cs-CZ" sz="2700" u="sng" dirty="0" smtClean="0">
                <a:solidFill>
                  <a:schemeClr val="bg2"/>
                </a:solidFill>
              </a:rPr>
              <a:t>míra otevřenosti a ochoty komunikace </a:t>
            </a:r>
            <a:r>
              <a:rPr lang="cs-CZ" sz="2700" dirty="0" smtClean="0">
                <a:solidFill>
                  <a:schemeClr val="bg2"/>
                </a:solidFill>
              </a:rPr>
              <a:t>vedoucích pracovníků s podřízenými aj.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8749636" cy="62641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PREVENCE a MOŽNOSTI řešení komfliktů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8"/>
            <a:ext cx="8606190" cy="494290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	Odborové organizace (odbory) </a:t>
            </a:r>
            <a:r>
              <a:rPr lang="cs-CZ" sz="2850" dirty="0" smtClean="0">
                <a:solidFill>
                  <a:schemeClr val="bg2"/>
                </a:solidFill>
              </a:rPr>
              <a:t>– jsou sdružením zaměstnanců </a:t>
            </a:r>
            <a:r>
              <a:rPr lang="cs-CZ" sz="2500" dirty="0" smtClean="0">
                <a:solidFill>
                  <a:schemeClr val="bg2"/>
                </a:solidFill>
              </a:rPr>
              <a:t>(pracovníků) </a:t>
            </a:r>
            <a:r>
              <a:rPr lang="cs-CZ" sz="2850" dirty="0" smtClean="0">
                <a:solidFill>
                  <a:schemeClr val="bg2"/>
                </a:solidFill>
              </a:rPr>
              <a:t>jež hájí jejich zájmy a chrání práva.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900" dirty="0" smtClean="0">
                <a:solidFill>
                  <a:schemeClr val="bg2"/>
                </a:solidFill>
              </a:rPr>
              <a:t>můžeme je chápat jako </a:t>
            </a:r>
            <a:r>
              <a:rPr lang="cs-CZ" sz="2900" u="sng" dirty="0" smtClean="0">
                <a:solidFill>
                  <a:schemeClr val="bg2"/>
                </a:solidFill>
              </a:rPr>
              <a:t>organizace se zvláštním postavením</a:t>
            </a:r>
            <a:r>
              <a:rPr lang="cs-CZ" sz="2900" dirty="0" smtClean="0">
                <a:solidFill>
                  <a:schemeClr val="bg2"/>
                </a:solidFill>
              </a:rPr>
              <a:t> vůči zaměstnavatelům a zaměstnancům;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– </a:t>
            </a:r>
            <a:r>
              <a:rPr lang="cs-CZ" sz="2900" u="sng" dirty="0" smtClean="0">
                <a:solidFill>
                  <a:schemeClr val="bg2"/>
                </a:solidFill>
              </a:rPr>
              <a:t>jestliže</a:t>
            </a:r>
            <a:r>
              <a:rPr lang="cs-CZ" sz="2900" dirty="0" smtClean="0">
                <a:solidFill>
                  <a:schemeClr val="bg2"/>
                </a:solidFill>
              </a:rPr>
              <a:t> u zaměstnavatele </a:t>
            </a:r>
            <a:r>
              <a:rPr lang="cs-CZ" sz="2900" u="sng" dirty="0" smtClean="0">
                <a:solidFill>
                  <a:schemeClr val="bg2"/>
                </a:solidFill>
              </a:rPr>
              <a:t>působí odborová organizace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 to bez ohledu na počet členů odborové organizace), </a:t>
            </a:r>
            <a:r>
              <a:rPr lang="cs-CZ" sz="2900" b="1" dirty="0" smtClean="0">
                <a:solidFill>
                  <a:schemeClr val="bg2"/>
                </a:solidFill>
              </a:rPr>
              <a:t>zastupují</a:t>
            </a:r>
            <a:r>
              <a:rPr lang="cs-CZ" sz="2900" dirty="0" smtClean="0">
                <a:solidFill>
                  <a:schemeClr val="bg2"/>
                </a:solidFill>
              </a:rPr>
              <a:t> příslušné </a:t>
            </a:r>
            <a:r>
              <a:rPr lang="cs-CZ" sz="2900" b="1" dirty="0" smtClean="0">
                <a:solidFill>
                  <a:schemeClr val="bg2"/>
                </a:solidFill>
              </a:rPr>
              <a:t>orgány odborové organizace všechny zaměstnance </a:t>
            </a:r>
            <a:r>
              <a:rPr lang="cs-CZ" sz="2900" dirty="0" smtClean="0">
                <a:solidFill>
                  <a:schemeClr val="bg2"/>
                </a:solidFill>
              </a:rPr>
              <a:t>podniku,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tj. </a:t>
            </a:r>
            <a:r>
              <a:rPr lang="cs-CZ" sz="2800" u="sng" dirty="0" smtClean="0">
                <a:solidFill>
                  <a:schemeClr val="bg2"/>
                </a:solidFill>
              </a:rPr>
              <a:t>i odborově neorganizované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69842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zaměstnanec ani nemůže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 obecně nemá ani důvod) </a:t>
            </a:r>
            <a:r>
              <a:rPr lang="cs-CZ" sz="2850" dirty="0" smtClean="0">
                <a:solidFill>
                  <a:schemeClr val="bg2"/>
                </a:solidFill>
              </a:rPr>
              <a:t>učinit právní úkon, kterým by </a:t>
            </a:r>
            <a:r>
              <a:rPr lang="cs-CZ" sz="2850" u="sng" dirty="0" smtClean="0">
                <a:solidFill>
                  <a:schemeClr val="bg2"/>
                </a:solidFill>
              </a:rPr>
              <a:t>vyloučil skutečnost</a:t>
            </a:r>
            <a:r>
              <a:rPr lang="cs-CZ" sz="2850" dirty="0" smtClean="0">
                <a:solidFill>
                  <a:schemeClr val="bg2"/>
                </a:solidFill>
              </a:rPr>
              <a:t>, že je v zákonem stanovených případech zastupován příslušným orgánem odborové organizace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Odborové orgány: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vymezení příslušnosti </a:t>
            </a:r>
            <a:r>
              <a:rPr lang="cs-CZ" sz="2850" b="1" dirty="0" smtClean="0">
                <a:solidFill>
                  <a:schemeClr val="bg2"/>
                </a:solidFill>
              </a:rPr>
              <a:t>odborových orgánů </a:t>
            </a:r>
            <a:r>
              <a:rPr lang="cs-CZ" sz="2850" dirty="0" smtClean="0">
                <a:solidFill>
                  <a:schemeClr val="bg2"/>
                </a:solidFill>
              </a:rPr>
              <a:t>je vnitřní věcí odborové organizace.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podle zákona je příslušným odborovým orgánem ten orgán, který je oprávněn vystupovat v právních vztazích jménem příslušné odborové </a:t>
            </a:r>
            <a:r>
              <a:rPr lang="cs-CZ" sz="2500" dirty="0" smtClean="0">
                <a:solidFill>
                  <a:schemeClr val="bg2"/>
                </a:solidFill>
              </a:rPr>
              <a:t>organizace </a:t>
            </a:r>
            <a:r>
              <a:rPr lang="cs-CZ" sz="2400" dirty="0" smtClean="0">
                <a:solidFill>
                  <a:schemeClr val="bg2"/>
                </a:solidFill>
              </a:rPr>
              <a:t>(zásadně to jsou orgány kolektivní, jen výjimečně to mohou být jednotlivé osoby).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8929718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příslušné </a:t>
            </a:r>
            <a:r>
              <a:rPr lang="cs-CZ" sz="2850" b="1" dirty="0" smtClean="0">
                <a:solidFill>
                  <a:schemeClr val="bg2"/>
                </a:solidFill>
              </a:rPr>
              <a:t>odborové orgány </a:t>
            </a:r>
            <a:r>
              <a:rPr lang="cs-CZ" sz="2850" dirty="0" smtClean="0">
                <a:solidFill>
                  <a:schemeClr val="bg2"/>
                </a:solidFill>
              </a:rPr>
              <a:t>mohou mít sídlo i mimo zaměstnavatele, jestliže například odborová organizace sdružuje členy od více zaměstnavatelů.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Při výkonu oprávnění odborových orgánů jako zástupců zaměstnanců tak </a:t>
            </a:r>
            <a:r>
              <a:rPr lang="cs-CZ" sz="2850" b="1" dirty="0" smtClean="0">
                <a:solidFill>
                  <a:schemeClr val="bg2"/>
                </a:solidFill>
              </a:rPr>
              <a:t>vznikají mezi odborovými organizacemi a zaměstnavateli právní vztahy. </a:t>
            </a:r>
            <a:r>
              <a:rPr lang="cs-CZ" sz="2850" dirty="0" smtClean="0">
                <a:solidFill>
                  <a:schemeClr val="bg2"/>
                </a:solidFill>
              </a:rPr>
              <a:t>Tyto vztahy se uskutečňují v následujících právních formách: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i="1" dirty="0" smtClean="0">
                <a:solidFill>
                  <a:schemeClr val="bg2"/>
                </a:solidFill>
              </a:rPr>
              <a:t>Kolektivní vyjednávání a kolektivní smlouvy </a:t>
            </a:r>
            <a:r>
              <a:rPr lang="cs-CZ" sz="2500" dirty="0" smtClean="0">
                <a:solidFill>
                  <a:schemeClr val="bg2"/>
                </a:solidFill>
              </a:rPr>
              <a:t>(KS jako produkt vyjednávání) – jedná se </a:t>
            </a:r>
            <a:r>
              <a:rPr lang="cs-CZ" sz="2850" dirty="0" smtClean="0">
                <a:solidFill>
                  <a:schemeClr val="bg2"/>
                </a:solidFill>
              </a:rPr>
              <a:t>bezpochyby o </a:t>
            </a:r>
            <a:r>
              <a:rPr lang="cs-CZ" sz="2850" dirty="0" err="1" smtClean="0">
                <a:solidFill>
                  <a:schemeClr val="bg2"/>
                </a:solidFill>
              </a:rPr>
              <a:t>nejvýzna</a:t>
            </a:r>
            <a:r>
              <a:rPr lang="cs-CZ" sz="2850" dirty="0" smtClean="0">
                <a:solidFill>
                  <a:schemeClr val="bg2"/>
                </a:solidFill>
              </a:rPr>
              <a:t>-</a:t>
            </a:r>
            <a:r>
              <a:rPr lang="cs-CZ" sz="2850" dirty="0" err="1" smtClean="0">
                <a:solidFill>
                  <a:schemeClr val="bg2"/>
                </a:solidFill>
              </a:rPr>
              <a:t>mnější</a:t>
            </a:r>
            <a:r>
              <a:rPr lang="cs-CZ" sz="2850" dirty="0" smtClean="0">
                <a:solidFill>
                  <a:schemeClr val="bg2"/>
                </a:solidFill>
              </a:rPr>
              <a:t> formu vzájemného vztahu sociálních partnerů </a:t>
            </a:r>
            <a:r>
              <a:rPr lang="cs-CZ" sz="2500" dirty="0" smtClean="0">
                <a:solidFill>
                  <a:schemeClr val="bg2"/>
                </a:solidFill>
              </a:rPr>
              <a:t>(zaměstnavatele, odborové organizace)</a:t>
            </a:r>
            <a:r>
              <a:rPr lang="cs-CZ" sz="2850" dirty="0" smtClean="0">
                <a:solidFill>
                  <a:schemeClr val="bg2"/>
                </a:solidFill>
              </a:rPr>
              <a:t>;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Spolurozhodování </a:t>
            </a:r>
            <a:r>
              <a:rPr lang="cs-CZ" sz="2800" dirty="0" smtClean="0">
                <a:solidFill>
                  <a:schemeClr val="bg2"/>
                </a:solidFill>
              </a:rPr>
              <a:t>odborových orgánů </a:t>
            </a:r>
            <a:r>
              <a:rPr lang="cs-CZ" sz="2800" b="1" dirty="0" smtClean="0">
                <a:solidFill>
                  <a:schemeClr val="bg2"/>
                </a:solidFill>
              </a:rPr>
              <a:t>o právních úkonech či jiných opatřeních zaměstnavatele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  <a:r>
              <a:rPr lang="cs-CZ" sz="2500" dirty="0" smtClean="0">
                <a:solidFill>
                  <a:schemeClr val="bg2"/>
                </a:solidFill>
              </a:rPr>
              <a:t>Spolurozhodování s konkrétním zněním textu: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u="sng" dirty="0" smtClean="0">
                <a:solidFill>
                  <a:schemeClr val="bg2"/>
                </a:solidFill>
              </a:rPr>
              <a:t>„v dohodě“ s odborovým orgánem; s předchozím souhlasem“; „se souhlasem“ </a:t>
            </a:r>
            <a:r>
              <a:rPr lang="cs-CZ" sz="2500" u="sng" dirty="0" err="1" smtClean="0">
                <a:solidFill>
                  <a:schemeClr val="bg2"/>
                </a:solidFill>
              </a:rPr>
              <a:t>apod</a:t>
            </a:r>
            <a:r>
              <a:rPr lang="cs-CZ" sz="2500" u="sng" dirty="0" smtClean="0">
                <a:solidFill>
                  <a:schemeClr val="bg2"/>
                </a:solidFill>
              </a:rPr>
              <a:t>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i="1" dirty="0" smtClean="0">
                <a:solidFill>
                  <a:schemeClr val="bg2"/>
                </a:solidFill>
              </a:rPr>
              <a:t>Konzultace </a:t>
            </a:r>
            <a:r>
              <a:rPr lang="cs-CZ" sz="2800" dirty="0" smtClean="0">
                <a:solidFill>
                  <a:schemeClr val="bg2"/>
                </a:solidFill>
              </a:rPr>
              <a:t>právních úkonů či jiných opatření zaměstnavatele s odborovými orgány;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i="1" dirty="0" smtClean="0">
                <a:solidFill>
                  <a:schemeClr val="bg2"/>
                </a:solidFill>
              </a:rPr>
              <a:t>Informování odborových orgánů </a:t>
            </a:r>
            <a:r>
              <a:rPr lang="cs-CZ" sz="2800" u="sng" dirty="0" smtClean="0">
                <a:solidFill>
                  <a:schemeClr val="bg2"/>
                </a:solidFill>
              </a:rPr>
              <a:t>zaměstnavatelem</a:t>
            </a:r>
            <a:r>
              <a:rPr lang="cs-CZ" sz="2800" dirty="0" smtClean="0">
                <a:solidFill>
                  <a:schemeClr val="bg2"/>
                </a:solidFill>
              </a:rPr>
              <a:t>. Podstatou je sdělení údajů a případné odpovědi  na dotazy </a:t>
            </a:r>
            <a:r>
              <a:rPr lang="cs-CZ" sz="2400" dirty="0" smtClean="0">
                <a:solidFill>
                  <a:schemeClr val="bg2"/>
                </a:solidFill>
              </a:rPr>
              <a:t>(oproti konzultačnímu vztahu jde o nižší formu kolektivního pracovního vztahu, při němž se nevyžaduje vzájemná komunikace partnerů).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9785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Kontrola činnosti zaměstnavatele </a:t>
            </a:r>
            <a:r>
              <a:rPr lang="cs-CZ" sz="2800" dirty="0" smtClean="0">
                <a:solidFill>
                  <a:schemeClr val="bg2"/>
                </a:solidFill>
              </a:rPr>
              <a:t>odborovými orgány, 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to v oblastech:</a:t>
            </a:r>
          </a:p>
          <a:p>
            <a:pPr algn="just">
              <a:buNone/>
              <a:tabLst>
                <a:tab pos="900113" algn="l"/>
                <a:tab pos="1262063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	– dodržování pracovněprávních předpisů, vnitřních     		předpisů a kolektivních smluv,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	–  nad stavem bezpečnosti a ochrany zdraví při práci.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Řešení kolektivních sporů, </a:t>
            </a:r>
            <a:r>
              <a:rPr lang="cs-CZ" sz="2800" dirty="0" smtClean="0">
                <a:solidFill>
                  <a:schemeClr val="bg2"/>
                </a:solidFill>
              </a:rPr>
              <a:t>tj. sporů mezi odborovou organizací </a:t>
            </a:r>
            <a:r>
              <a:rPr lang="cs-CZ" sz="2400" dirty="0" smtClean="0">
                <a:solidFill>
                  <a:schemeClr val="bg2"/>
                </a:solidFill>
              </a:rPr>
              <a:t>(jejími orgány) </a:t>
            </a:r>
            <a:r>
              <a:rPr lang="cs-CZ" sz="2800" dirty="0" smtClean="0">
                <a:solidFill>
                  <a:schemeClr val="bg2"/>
                </a:solidFill>
              </a:rPr>
              <a:t>a zaměstnavatelem, které se týkají kolektivních </a:t>
            </a:r>
            <a:r>
              <a:rPr lang="cs-CZ" sz="2400" dirty="0" smtClean="0">
                <a:solidFill>
                  <a:schemeClr val="bg2"/>
                </a:solidFill>
              </a:rPr>
              <a:t>(hromadných) </a:t>
            </a:r>
            <a:r>
              <a:rPr lang="cs-CZ" sz="2800" dirty="0" smtClean="0">
                <a:solidFill>
                  <a:schemeClr val="bg2"/>
                </a:solidFill>
              </a:rPr>
              <a:t>práv, tj. takových,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z nichž nevznikají nároky či jiná práva jednotlivých zaměstnanců.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715436" cy="501491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i="1" dirty="0" smtClean="0">
                <a:solidFill>
                  <a:schemeClr val="bg2"/>
                </a:solidFill>
              </a:rPr>
              <a:t>Rozhodování odborového orgánu </a:t>
            </a:r>
            <a:r>
              <a:rPr lang="cs-CZ" sz="2850" u="sng" dirty="0" smtClean="0">
                <a:solidFill>
                  <a:schemeClr val="bg2"/>
                </a:solidFill>
              </a:rPr>
              <a:t>s právní závaznosti pro zaměstnavatele</a:t>
            </a:r>
            <a:r>
              <a:rPr lang="cs-CZ" sz="2850" dirty="0" smtClean="0">
                <a:solidFill>
                  <a:schemeClr val="bg2"/>
                </a:solidFill>
              </a:rPr>
              <a:t>, které může být uplatněno v oblasti BOZP vydáním </a:t>
            </a:r>
            <a:r>
              <a:rPr lang="cs-CZ" sz="2850" u="sng" dirty="0" smtClean="0">
                <a:solidFill>
                  <a:schemeClr val="bg2"/>
                </a:solidFill>
              </a:rPr>
              <a:t>závazných pokynů k: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 – </a:t>
            </a:r>
            <a:r>
              <a:rPr lang="cs-CZ" sz="2850" u="sng" dirty="0" smtClean="0">
                <a:solidFill>
                  <a:schemeClr val="bg2"/>
                </a:solidFill>
              </a:rPr>
              <a:t>odstranění závad v provozu</a:t>
            </a:r>
            <a:r>
              <a:rPr lang="cs-CZ" sz="2850" dirty="0" smtClean="0">
                <a:solidFill>
                  <a:schemeClr val="bg2"/>
                </a:solidFill>
              </a:rPr>
              <a:t> na strojích, zařízeních a v pracovních postupech,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 – </a:t>
            </a:r>
            <a:r>
              <a:rPr lang="cs-CZ" sz="2850" u="sng" dirty="0" smtClean="0">
                <a:solidFill>
                  <a:schemeClr val="bg2"/>
                </a:solidFill>
              </a:rPr>
              <a:t>zákazu další práce</a:t>
            </a:r>
            <a:r>
              <a:rPr lang="cs-CZ" sz="2850" dirty="0" smtClean="0">
                <a:solidFill>
                  <a:schemeClr val="bg2"/>
                </a:solidFill>
              </a:rPr>
              <a:t> v případě bezprostředního ohrožení života nebo zdraví,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 – </a:t>
            </a:r>
            <a:r>
              <a:rPr lang="cs-CZ" sz="2850" u="sng" dirty="0" smtClean="0">
                <a:solidFill>
                  <a:schemeClr val="bg2"/>
                </a:solidFill>
              </a:rPr>
              <a:t>zákazu práce přesčas</a:t>
            </a:r>
            <a:r>
              <a:rPr lang="cs-CZ" sz="2850" dirty="0" smtClean="0">
                <a:solidFill>
                  <a:schemeClr val="bg2"/>
                </a:solidFill>
              </a:rPr>
              <a:t> nebo práce v noci, která by ohrožovala BOZP.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76985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Odbory v podnikových pracovních vztazích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69784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8929718" cy="4967832"/>
          </a:xfrm>
        </p:spPr>
        <p:txBody>
          <a:bodyPr/>
          <a:lstStyle/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 Význam pracovních vztahů v podniku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 Vztah zaměstnavatel - zaměstnanec, nadřízený – </a:t>
            </a:r>
          </a:p>
          <a:p>
            <a:pPr algn="just">
              <a:spcBef>
                <a:spcPts val="4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  podřízený, participující pracovníci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 Zásady vytváření zdravých pracovních vztahů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Konflikty v pracovních skupinách, jejich prevence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      a možnosti řešení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 Odbory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 Kolektivní vyjednávání</a:t>
            </a:r>
          </a:p>
          <a:p>
            <a:pPr algn="just"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Nedílnou součástí působení odborové organizace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podniku je </a:t>
            </a:r>
            <a:r>
              <a:rPr lang="cs-CZ" sz="2800" b="1" dirty="0" smtClean="0">
                <a:solidFill>
                  <a:schemeClr val="bg2"/>
                </a:solidFill>
              </a:rPr>
              <a:t>vyjednávání o kolektivní smlouvě</a:t>
            </a:r>
            <a:r>
              <a:rPr lang="cs-CZ" sz="2800" dirty="0" smtClean="0">
                <a:solidFill>
                  <a:schemeClr val="bg2"/>
                </a:solidFill>
              </a:rPr>
              <a:t>. 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Proces kolektivního vyjednávání upravuje </a:t>
            </a:r>
            <a:r>
              <a:rPr lang="cs-CZ" sz="2800" b="1" dirty="0" smtClean="0">
                <a:solidFill>
                  <a:schemeClr val="bg2"/>
                </a:solidFill>
              </a:rPr>
              <a:t>zákon </a:t>
            </a:r>
            <a:br>
              <a:rPr lang="cs-CZ" sz="2800" b="1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č. 2/1991 Sb., o kolektivním vyjednávání.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Zákon rozlišuje </a:t>
            </a:r>
            <a:r>
              <a:rPr lang="cs-CZ" sz="2800" u="sng" dirty="0" smtClean="0">
                <a:solidFill>
                  <a:schemeClr val="bg2"/>
                </a:solidFill>
              </a:rPr>
              <a:t>dva stupně kolektivních smluv</a:t>
            </a:r>
            <a:r>
              <a:rPr lang="cs-CZ" sz="2800" dirty="0" smtClean="0">
                <a:solidFill>
                  <a:schemeClr val="bg2"/>
                </a:solidFill>
              </a:rPr>
              <a:t>, a to: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800" b="1" dirty="0" smtClean="0">
                <a:solidFill>
                  <a:schemeClr val="bg2"/>
                </a:solidFill>
              </a:rPr>
              <a:t>podnikové kolektivní smlouvy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kolektivní smlouvy vyššího stupně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Podnikové kolektivní smlouvy:</a:t>
            </a:r>
          </a:p>
          <a:p>
            <a:pPr algn="just">
              <a:spcBef>
                <a:spcPts val="600"/>
              </a:spcBef>
              <a:buNone/>
              <a:tabLst>
                <a:tab pos="711200" algn="l"/>
              </a:tabLst>
            </a:pPr>
            <a:r>
              <a:rPr lang="cs-CZ" sz="2800" b="1" i="1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nemohou být nikdy uzavřeny pro více</a:t>
            </a:r>
            <a:r>
              <a:rPr lang="cs-CZ" sz="2800" dirty="0" smtClean="0">
                <a:solidFill>
                  <a:schemeClr val="bg2"/>
                </a:solidFill>
              </a:rPr>
              <a:t> než jednoho 	zaměstnavatele.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73116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KOLEKTIVNÍ vyjednávání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412776"/>
            <a:ext cx="8643998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u jednoho zaměstnavatele ale </a:t>
            </a:r>
            <a:r>
              <a:rPr lang="cs-CZ" sz="2800" u="sng" dirty="0" smtClean="0">
                <a:solidFill>
                  <a:schemeClr val="bg2"/>
                </a:solidFill>
              </a:rPr>
              <a:t>může být uzavíráno více kolektivních smluv</a:t>
            </a:r>
            <a:r>
              <a:rPr lang="cs-CZ" sz="2800" dirty="0" smtClean="0">
                <a:solidFill>
                  <a:schemeClr val="bg2"/>
                </a:solidFill>
              </a:rPr>
              <a:t> s libovolným rozsahem působnosti.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Kolektivní smlouvy vyššího stupně: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uzavírají se pro větší počet zaměstnavatelů</a:t>
            </a:r>
            <a:r>
              <a:rPr lang="cs-CZ" sz="2800" dirty="0" smtClean="0">
                <a:solidFill>
                  <a:schemeClr val="bg2"/>
                </a:solidFill>
              </a:rPr>
              <a:t>, v praxi zejména pro jednotlivá hospodářská odvětví či obory;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uzavírají je organizace </a:t>
            </a:r>
            <a:r>
              <a:rPr lang="cs-CZ" sz="2500" b="1" dirty="0" smtClean="0">
                <a:solidFill>
                  <a:schemeClr val="bg2"/>
                </a:solidFill>
              </a:rPr>
              <a:t>(svazy) </a:t>
            </a:r>
            <a:r>
              <a:rPr lang="cs-CZ" sz="2800" b="1" dirty="0" smtClean="0">
                <a:solidFill>
                  <a:schemeClr val="bg2"/>
                </a:solidFill>
              </a:rPr>
              <a:t>zaměstnavatelů </a:t>
            </a:r>
            <a:br>
              <a:rPr lang="cs-CZ" sz="2800" b="1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s příslušnými vyššími orgány</a:t>
            </a:r>
            <a:r>
              <a:rPr lang="cs-CZ" sz="2800" dirty="0" smtClean="0">
                <a:solidFill>
                  <a:schemeClr val="bg2"/>
                </a:solidFill>
              </a:rPr>
              <a:t> odborových organizací </a:t>
            </a:r>
            <a:r>
              <a:rPr lang="cs-CZ" sz="2500" dirty="0" smtClean="0">
                <a:solidFill>
                  <a:schemeClr val="bg2"/>
                </a:solidFill>
              </a:rPr>
              <a:t>(odborových svazů).;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KS vyššího stupně </a:t>
            </a:r>
            <a:r>
              <a:rPr lang="cs-CZ" sz="2800" u="sng" dirty="0" smtClean="0">
                <a:solidFill>
                  <a:schemeClr val="bg2"/>
                </a:solidFill>
              </a:rPr>
              <a:t>se vztahují jen na ty </a:t>
            </a:r>
            <a:r>
              <a:rPr lang="cs-CZ" sz="2800" u="sng" dirty="0" err="1" smtClean="0">
                <a:solidFill>
                  <a:schemeClr val="bg2"/>
                </a:solidFill>
              </a:rPr>
              <a:t>zaměstna</a:t>
            </a:r>
            <a:r>
              <a:rPr lang="cs-CZ" sz="2800" u="sng" dirty="0" smtClean="0">
                <a:solidFill>
                  <a:schemeClr val="bg2"/>
                </a:solidFill>
              </a:rPr>
              <a:t>-</a:t>
            </a:r>
            <a:r>
              <a:rPr lang="cs-CZ" sz="2800" u="sng" dirty="0" err="1" smtClean="0">
                <a:solidFill>
                  <a:schemeClr val="bg2"/>
                </a:solidFill>
              </a:rPr>
              <a:t>vatele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b="1" dirty="0" smtClean="0">
                <a:solidFill>
                  <a:schemeClr val="bg2"/>
                </a:solidFill>
              </a:rPr>
              <a:t>kteří jsou členy příslušné organizace </a:t>
            </a:r>
            <a:r>
              <a:rPr lang="cs-CZ" sz="2500" b="1" dirty="0" smtClean="0">
                <a:solidFill>
                  <a:schemeClr val="bg2"/>
                </a:solidFill>
              </a:rPr>
              <a:t>(svazu) </a:t>
            </a:r>
            <a:r>
              <a:rPr lang="cs-CZ" sz="2800" dirty="0" smtClean="0">
                <a:solidFill>
                  <a:schemeClr val="bg2"/>
                </a:solidFill>
              </a:rPr>
              <a:t>zaměstnavatelů a byla pro ně tato smlouva uzavřena.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65916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Kolektivní vyjednávání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Proces </a:t>
            </a:r>
            <a:r>
              <a:rPr lang="cs-CZ" sz="2850" b="1" u="sng" dirty="0" smtClean="0">
                <a:solidFill>
                  <a:schemeClr val="bg2"/>
                </a:solidFill>
              </a:rPr>
              <a:t>uzavírání kolektivní smlouvy</a:t>
            </a:r>
            <a:r>
              <a:rPr lang="cs-CZ" sz="2850" dirty="0" smtClean="0">
                <a:solidFill>
                  <a:schemeClr val="bg2"/>
                </a:solidFill>
              </a:rPr>
              <a:t> je završen až jejím </a:t>
            </a:r>
            <a:r>
              <a:rPr lang="cs-CZ" sz="2850" u="sng" dirty="0" smtClean="0">
                <a:solidFill>
                  <a:schemeClr val="bg2"/>
                </a:solidFill>
              </a:rPr>
              <a:t>podpisem oprávněnými osobami</a:t>
            </a:r>
            <a:r>
              <a:rPr lang="cs-CZ" sz="2850" dirty="0" smtClean="0">
                <a:solidFill>
                  <a:schemeClr val="bg2"/>
                </a:solidFill>
              </a:rPr>
              <a:t>. Tím se smlouva stává platnou a závaznou </a:t>
            </a:r>
            <a:r>
              <a:rPr lang="cs-CZ" sz="2500" dirty="0" smtClean="0">
                <a:solidFill>
                  <a:schemeClr val="bg2"/>
                </a:solidFill>
              </a:rPr>
              <a:t>(na straně odborové organizace smlouvu vždy uzavírá </a:t>
            </a:r>
            <a:r>
              <a:rPr lang="cs-CZ" sz="2500" u="sng" dirty="0" smtClean="0">
                <a:solidFill>
                  <a:schemeClr val="bg2"/>
                </a:solidFill>
              </a:rPr>
              <a:t>příslušný kolektivní orgán</a:t>
            </a:r>
            <a:r>
              <a:rPr lang="cs-CZ" sz="2500" dirty="0" smtClean="0">
                <a:solidFill>
                  <a:schemeClr val="bg2"/>
                </a:solidFill>
              </a:rPr>
              <a:t>, jenž ji schvaluje, přičemž podpisem pověřuje svého zástupce).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Kolektivní smlouva: </a:t>
            </a:r>
          </a:p>
          <a:p>
            <a:pPr algn="just">
              <a:spcBef>
                <a:spcPts val="0"/>
              </a:spcBef>
              <a:buNone/>
              <a:tabLst>
                <a:tab pos="711200" algn="l"/>
              </a:tabLst>
            </a:pPr>
            <a:r>
              <a:rPr lang="cs-CZ" sz="2850" b="1" dirty="0" smtClean="0">
                <a:solidFill>
                  <a:schemeClr val="bg2"/>
                </a:solidFill>
              </a:rPr>
              <a:t>	</a:t>
            </a: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je </a:t>
            </a:r>
            <a:r>
              <a:rPr lang="cs-CZ" sz="2850" u="sng" dirty="0" smtClean="0">
                <a:solidFill>
                  <a:schemeClr val="bg2"/>
                </a:solidFill>
              </a:rPr>
              <a:t>uzavírána na dobu dohodnutou</a:t>
            </a:r>
            <a:r>
              <a:rPr lang="cs-CZ" sz="2850" dirty="0" smtClean="0">
                <a:solidFill>
                  <a:schemeClr val="bg2"/>
                </a:solidFill>
              </a:rPr>
              <a:t> oběma stranami</a:t>
            </a:r>
            <a:r>
              <a:rPr lang="cs-CZ" sz="2500" dirty="0" smtClean="0">
                <a:solidFill>
                  <a:schemeClr val="bg2"/>
                </a:solidFill>
              </a:rPr>
              <a:t> 	(dobu </a:t>
            </a:r>
            <a:r>
              <a:rPr lang="cs-CZ" sz="2500" u="sng" dirty="0" smtClean="0">
                <a:solidFill>
                  <a:schemeClr val="bg2"/>
                </a:solidFill>
              </a:rPr>
              <a:t>určitou</a:t>
            </a:r>
            <a:r>
              <a:rPr lang="cs-CZ" sz="2500" dirty="0" smtClean="0">
                <a:solidFill>
                  <a:schemeClr val="bg2"/>
                </a:solidFill>
              </a:rPr>
              <a:t> či </a:t>
            </a:r>
            <a:r>
              <a:rPr lang="cs-CZ" sz="2500" u="sng" dirty="0" smtClean="0">
                <a:solidFill>
                  <a:schemeClr val="bg2"/>
                </a:solidFill>
              </a:rPr>
              <a:t>neurčitou</a:t>
            </a:r>
            <a:r>
              <a:rPr lang="cs-CZ" sz="2500" dirty="0" smtClean="0">
                <a:solidFill>
                  <a:schemeClr val="bg2"/>
                </a:solidFill>
              </a:rPr>
              <a:t>);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	</a:t>
            </a:r>
            <a:r>
              <a:rPr lang="cs-CZ" sz="2850" dirty="0" smtClean="0">
                <a:solidFill>
                  <a:schemeClr val="bg2"/>
                </a:solidFill>
              </a:rPr>
              <a:t>–  </a:t>
            </a:r>
            <a:r>
              <a:rPr lang="cs-CZ" sz="2850" u="sng" dirty="0" smtClean="0">
                <a:solidFill>
                  <a:schemeClr val="bg2"/>
                </a:solidFill>
              </a:rPr>
              <a:t>dává pracovním vztahům</a:t>
            </a:r>
            <a:r>
              <a:rPr lang="cs-CZ" sz="2850" dirty="0" smtClean="0">
                <a:solidFill>
                  <a:schemeClr val="bg2"/>
                </a:solidFill>
              </a:rPr>
              <a:t> v podniku určitý </a:t>
            </a:r>
            <a:r>
              <a:rPr lang="cs-CZ" sz="2850" u="sng" dirty="0" smtClean="0">
                <a:solidFill>
                  <a:schemeClr val="bg2"/>
                </a:solidFill>
              </a:rPr>
              <a:t>řád;</a:t>
            </a:r>
          </a:p>
          <a:p>
            <a:pPr algn="just">
              <a:spcBef>
                <a:spcPts val="600"/>
              </a:spcBef>
              <a:buNone/>
              <a:tabLst>
                <a:tab pos="711200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je </a:t>
            </a:r>
            <a:r>
              <a:rPr lang="cs-CZ" sz="2850" u="sng" dirty="0" smtClean="0">
                <a:solidFill>
                  <a:schemeClr val="bg2"/>
                </a:solidFill>
              </a:rPr>
              <a:t>výrazem participace zaměstnanců</a:t>
            </a:r>
            <a:r>
              <a:rPr lang="cs-CZ" sz="2850" dirty="0" smtClean="0">
                <a:solidFill>
                  <a:schemeClr val="bg2"/>
                </a:solidFill>
              </a:rPr>
              <a:t> a dalších 	pracovníků na řízení a rozhodování v organizaci.</a:t>
            </a: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rgbClr val="000000"/>
                </a:solidFill>
                <a:effectLst/>
                <a:latin typeface="Times New Roman"/>
              </a:rPr>
              <a:t>Kolektivní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Předmětem</a:t>
            </a:r>
            <a:r>
              <a:rPr lang="cs-CZ" sz="2850" dirty="0" smtClean="0">
                <a:solidFill>
                  <a:schemeClr val="bg2"/>
                </a:solidFill>
              </a:rPr>
              <a:t> kolektivního vyjednávání a </a:t>
            </a:r>
            <a:r>
              <a:rPr lang="cs-CZ" sz="2850" b="1" dirty="0" smtClean="0">
                <a:solidFill>
                  <a:schemeClr val="bg2"/>
                </a:solidFill>
              </a:rPr>
              <a:t>obsahem</a:t>
            </a:r>
            <a:r>
              <a:rPr lang="cs-CZ" sz="2850" dirty="0" smtClean="0">
                <a:solidFill>
                  <a:schemeClr val="bg2"/>
                </a:solidFill>
              </a:rPr>
              <a:t> KS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v ČR jsou </a:t>
            </a:r>
            <a:r>
              <a:rPr lang="cs-CZ" sz="2850" u="sng" dirty="0" smtClean="0">
                <a:solidFill>
                  <a:schemeClr val="bg2"/>
                </a:solidFill>
              </a:rPr>
              <a:t>většinou zejména </a:t>
            </a:r>
            <a:r>
              <a:rPr lang="cs-CZ" sz="2500" b="1" u="sng" dirty="0" smtClean="0">
                <a:solidFill>
                  <a:schemeClr val="bg2"/>
                </a:solidFill>
              </a:rPr>
              <a:t>(obsah KS NENÍ určen právním předpisem) </a:t>
            </a:r>
            <a:r>
              <a:rPr lang="cs-CZ" sz="2850" u="sng" dirty="0" smtClean="0">
                <a:solidFill>
                  <a:schemeClr val="bg2"/>
                </a:solidFill>
              </a:rPr>
              <a:t>tyto oblasti</a:t>
            </a:r>
            <a:r>
              <a:rPr lang="cs-CZ" sz="2850" dirty="0" smtClean="0">
                <a:solidFill>
                  <a:schemeClr val="bg2"/>
                </a:solidFill>
              </a:rPr>
              <a:t>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kolektivní vztahy </a:t>
            </a:r>
            <a:r>
              <a:rPr lang="cs-CZ" sz="2500" dirty="0" smtClean="0">
                <a:solidFill>
                  <a:schemeClr val="bg2"/>
                </a:solidFill>
              </a:rPr>
              <a:t>(např. vztahy mezi odborovými orgány a zaměstnavatelem),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dirty="0" smtClean="0">
                <a:solidFill>
                  <a:schemeClr val="bg2"/>
                </a:solidFill>
              </a:rPr>
              <a:t>individuální pracovní vztahy </a:t>
            </a:r>
            <a:r>
              <a:rPr lang="cs-CZ" sz="2500" dirty="0" smtClean="0">
                <a:solidFill>
                  <a:schemeClr val="bg2"/>
                </a:solidFill>
              </a:rPr>
              <a:t>(pracovní poměr, pracovní doba, BOZP pracovníků, vzdělávání a rozvoj pracovníků),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mzdová oblast </a:t>
            </a:r>
            <a:r>
              <a:rPr lang="cs-CZ" sz="2500" dirty="0" smtClean="0">
                <a:solidFill>
                  <a:schemeClr val="bg2"/>
                </a:solidFill>
              </a:rPr>
              <a:t>(např. tarifní systém, minimální mzda, použití dodatkových mzdových forem, čerpání </a:t>
            </a:r>
            <a:r>
              <a:rPr lang="cs-CZ" sz="2500" dirty="0" err="1" smtClean="0">
                <a:solidFill>
                  <a:schemeClr val="bg2"/>
                </a:solidFill>
              </a:rPr>
              <a:t>zaměstna</a:t>
            </a:r>
            <a:r>
              <a:rPr lang="cs-CZ" sz="2500" dirty="0" smtClean="0">
                <a:solidFill>
                  <a:schemeClr val="bg2"/>
                </a:solidFill>
              </a:rPr>
              <a:t>-</a:t>
            </a:r>
            <a:r>
              <a:rPr lang="cs-CZ" sz="2500" dirty="0" err="1" smtClean="0">
                <a:solidFill>
                  <a:schemeClr val="bg2"/>
                </a:solidFill>
              </a:rPr>
              <a:t>neckých</a:t>
            </a:r>
            <a:r>
              <a:rPr lang="cs-CZ" sz="2500" dirty="0" smtClean="0">
                <a:solidFill>
                  <a:schemeClr val="bg2"/>
                </a:solidFill>
              </a:rPr>
              <a:t> </a:t>
            </a:r>
            <a:r>
              <a:rPr lang="cs-CZ" sz="2500" dirty="0" err="1" smtClean="0">
                <a:solidFill>
                  <a:schemeClr val="bg2"/>
                </a:solidFill>
              </a:rPr>
              <a:t>benefitů</a:t>
            </a:r>
            <a:r>
              <a:rPr lang="cs-CZ" sz="2500" dirty="0" smtClean="0">
                <a:solidFill>
                  <a:schemeClr val="bg2"/>
                </a:solidFill>
              </a:rPr>
              <a:t>).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676260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rgbClr val="000000"/>
                </a:solidFill>
                <a:effectLst/>
                <a:latin typeface="Times New Roman"/>
              </a:rPr>
              <a:t>Kolektivní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78198" cy="5086918"/>
          </a:xfrm>
        </p:spPr>
        <p:txBody>
          <a:bodyPr/>
          <a:lstStyle/>
          <a:p>
            <a:pPr marL="0" indent="0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Závazky</a:t>
            </a:r>
            <a:r>
              <a:rPr lang="cs-CZ" sz="2850" dirty="0" smtClean="0">
                <a:solidFill>
                  <a:schemeClr val="bg2"/>
                </a:solidFill>
              </a:rPr>
              <a:t> uvedené </a:t>
            </a:r>
            <a:r>
              <a:rPr lang="cs-CZ" sz="2850" b="1" dirty="0" smtClean="0">
                <a:solidFill>
                  <a:schemeClr val="bg2"/>
                </a:solidFill>
              </a:rPr>
              <a:t>v KS </a:t>
            </a:r>
            <a:r>
              <a:rPr lang="cs-CZ" sz="2850" dirty="0" smtClean="0">
                <a:solidFill>
                  <a:schemeClr val="bg2"/>
                </a:solidFill>
              </a:rPr>
              <a:t>musejí být </a:t>
            </a:r>
            <a:r>
              <a:rPr lang="cs-CZ" sz="2850" b="1" dirty="0" smtClean="0">
                <a:solidFill>
                  <a:schemeClr val="bg2"/>
                </a:solidFill>
              </a:rPr>
              <a:t>konkrétní, termínované a kontrolovatelné.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Součástí kolektivního vyjednávání je</a:t>
            </a:r>
            <a:r>
              <a:rPr lang="cs-CZ" sz="2850" b="1" dirty="0" smtClean="0">
                <a:solidFill>
                  <a:schemeClr val="bg2"/>
                </a:solidFill>
              </a:rPr>
              <a:t> i </a:t>
            </a:r>
            <a:r>
              <a:rPr lang="cs-CZ" sz="2850" b="1" i="1" dirty="0" smtClean="0">
                <a:solidFill>
                  <a:schemeClr val="bg2"/>
                </a:solidFill>
              </a:rPr>
              <a:t>řešení kolektivních sporů </a:t>
            </a:r>
            <a:r>
              <a:rPr lang="cs-CZ" sz="2850" dirty="0" smtClean="0">
                <a:solidFill>
                  <a:schemeClr val="bg2"/>
                </a:solidFill>
              </a:rPr>
              <a:t>týkajících se budoucí nebo platné KS.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Jedná se o spory zejména v oblasti: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  </a:t>
            </a:r>
            <a:r>
              <a:rPr lang="cs-CZ" sz="2850" u="sng" dirty="0" smtClean="0">
                <a:solidFill>
                  <a:schemeClr val="bg2"/>
                </a:solidFill>
              </a:rPr>
              <a:t>uzavření</a:t>
            </a:r>
            <a:r>
              <a:rPr lang="cs-CZ" sz="2850" dirty="0" smtClean="0">
                <a:solidFill>
                  <a:schemeClr val="bg2"/>
                </a:solidFill>
              </a:rPr>
              <a:t>, resp. změny kolektivní smlouvy,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plnění závazků kolektivní smlouvy</a:t>
            </a:r>
            <a:r>
              <a:rPr lang="cs-CZ" sz="2850" dirty="0" smtClean="0">
                <a:solidFill>
                  <a:schemeClr val="bg2"/>
                </a:solidFill>
              </a:rPr>
              <a:t>, ze kterých nevznikají nároky jednotlivých </a:t>
            </a:r>
            <a:r>
              <a:rPr lang="cs-CZ" sz="2800" dirty="0" smtClean="0">
                <a:solidFill>
                  <a:schemeClr val="bg2"/>
                </a:solidFill>
              </a:rPr>
              <a:t>zaměstnanců.</a:t>
            </a: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rgbClr val="000000"/>
                </a:solidFill>
                <a:effectLst/>
                <a:latin typeface="Times New Roman"/>
              </a:rPr>
              <a:t>Kolektivní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Prostředky řešení kolektivních sporů: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i="1" dirty="0" smtClean="0">
                <a:solidFill>
                  <a:schemeClr val="bg2"/>
                </a:solidFill>
              </a:rPr>
              <a:t>Řízení před zprostředkovatelem</a:t>
            </a:r>
            <a:r>
              <a:rPr lang="cs-CZ" sz="2850" i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– tj. třetí stranou, snažící se o dosažení shody v bodech KS, u nichž nedošlo k dohodě, resp. o uzavření KS. 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Řízení před zprostředkovatelem </a:t>
            </a:r>
            <a:r>
              <a:rPr lang="cs-CZ" sz="2850" u="sng" dirty="0" smtClean="0">
                <a:solidFill>
                  <a:schemeClr val="bg2"/>
                </a:solidFill>
              </a:rPr>
              <a:t>se považuje za neúspěšné, jestliže se smluvní strany neztotožní se stanoviskem zprostředkovatele.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Po neúspěšném řízení před zprostředkovatelem přichází v úvahu </a:t>
            </a:r>
            <a:r>
              <a:rPr lang="cs-CZ" sz="2850" u="sng" dirty="0" smtClean="0">
                <a:solidFill>
                  <a:schemeClr val="bg2"/>
                </a:solidFill>
              </a:rPr>
              <a:t>další procesní prostředek</a:t>
            </a:r>
            <a:r>
              <a:rPr lang="cs-CZ" sz="2850" dirty="0" smtClean="0">
                <a:solidFill>
                  <a:schemeClr val="bg2"/>
                </a:solidFill>
              </a:rPr>
              <a:t> – řízení před rozhodcem nebo stávka, příp. výluka.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00066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Kolektivní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Prostředky řešení kolektivních sporů: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Řízení před rozhodcem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rozhodce spor rozhoduje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s právní závaznosti pro smluvní strany.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Stávka </a:t>
            </a:r>
            <a:r>
              <a:rPr lang="cs-CZ" sz="2800" i="1" dirty="0" smtClean="0">
                <a:solidFill>
                  <a:schemeClr val="bg2"/>
                </a:solidFill>
              </a:rPr>
              <a:t>nebo</a:t>
            </a:r>
            <a:r>
              <a:rPr lang="cs-CZ" sz="2800" b="1" i="1" dirty="0" smtClean="0">
                <a:solidFill>
                  <a:schemeClr val="bg2"/>
                </a:solidFill>
              </a:rPr>
              <a:t> výluka </a:t>
            </a:r>
            <a:r>
              <a:rPr lang="cs-CZ" sz="2800" dirty="0" smtClean="0">
                <a:solidFill>
                  <a:schemeClr val="bg2"/>
                </a:solidFill>
              </a:rPr>
              <a:t>– stávka resp. výluka </a:t>
            </a:r>
            <a:r>
              <a:rPr lang="cs-CZ" sz="2800" u="sng" dirty="0" smtClean="0">
                <a:solidFill>
                  <a:schemeClr val="bg2"/>
                </a:solidFill>
              </a:rPr>
              <a:t>představují druhou alternativou k „řízení před rozhodcem“ 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v případě</a:t>
            </a:r>
            <a:r>
              <a:rPr lang="cs-CZ" sz="2800" dirty="0" smtClean="0">
                <a:solidFill>
                  <a:schemeClr val="bg2"/>
                </a:solidFill>
              </a:rPr>
              <a:t>, že se vyjednávající strany nedohodnou na uplatnění možnosti řešení sporu rozhodcem. </a:t>
            </a:r>
          </a:p>
          <a:p>
            <a:pPr algn="just"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		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r>
              <a:rPr lang="cs-CZ" sz="2800" b="1" dirty="0" smtClean="0">
                <a:solidFill>
                  <a:schemeClr val="bg2"/>
                </a:solidFill>
              </a:rPr>
              <a:t>s</a:t>
            </a:r>
            <a:r>
              <a:rPr lang="cs-CZ" sz="2800" b="1" i="1" dirty="0" smtClean="0">
                <a:solidFill>
                  <a:schemeClr val="bg2"/>
                </a:solidFill>
              </a:rPr>
              <a:t>távka</a:t>
            </a:r>
            <a:r>
              <a:rPr lang="cs-CZ" sz="2800" dirty="0" smtClean="0">
                <a:solidFill>
                  <a:schemeClr val="bg2"/>
                </a:solidFill>
              </a:rPr>
              <a:t> = částečné nebo úplné přerušení práce </a:t>
            </a:r>
            <a:r>
              <a:rPr lang="cs-CZ" sz="2800" u="sng" dirty="0" smtClean="0">
                <a:solidFill>
                  <a:schemeClr val="bg2"/>
                </a:solidFill>
              </a:rPr>
              <a:t>ze strany zaměstnanců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algn="just"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		</a:t>
            </a:r>
            <a:r>
              <a:rPr lang="cs-CZ" sz="2800" dirty="0" smtClean="0">
                <a:solidFill>
                  <a:schemeClr val="bg2"/>
                </a:solidFill>
              </a:rPr>
              <a:t> – </a:t>
            </a:r>
            <a:r>
              <a:rPr lang="cs-CZ" sz="2800" b="1" dirty="0" smtClean="0">
                <a:solidFill>
                  <a:schemeClr val="bg2"/>
                </a:solidFill>
              </a:rPr>
              <a:t>v</a:t>
            </a:r>
            <a:r>
              <a:rPr lang="cs-CZ" sz="2800" b="1" i="1" dirty="0" smtClean="0">
                <a:solidFill>
                  <a:schemeClr val="bg2"/>
                </a:solidFill>
              </a:rPr>
              <a:t>ýluka</a:t>
            </a:r>
            <a:r>
              <a:rPr lang="cs-CZ" sz="2800" dirty="0" smtClean="0">
                <a:solidFill>
                  <a:schemeClr val="bg2"/>
                </a:solidFill>
              </a:rPr>
              <a:t> = částečné nebo úplné zastavení práce </a:t>
            </a:r>
            <a:r>
              <a:rPr lang="cs-CZ" sz="2800" u="sng" dirty="0" smtClean="0">
                <a:solidFill>
                  <a:schemeClr val="bg2"/>
                </a:solidFill>
              </a:rPr>
              <a:t>zaměstnavatelem</a:t>
            </a:r>
            <a:r>
              <a:rPr lang="cs-CZ" sz="2500" dirty="0" smtClean="0">
                <a:solidFill>
                  <a:schemeClr val="bg2"/>
                </a:solidFill>
              </a:rPr>
              <a:t> (jako obrana proti požadavkům odborů).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97850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Kolektivní vyjednávání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0080" y="2708920"/>
            <a:ext cx="3408133" cy="3701528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412776"/>
            <a:ext cx="6215106" cy="123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 a </a:t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Význam pracovních vztahů pro personální práci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v organizaci je mimořádný.</a:t>
            </a:r>
            <a:r>
              <a:rPr lang="cs-CZ" sz="2800" dirty="0" smtClean="0"/>
              <a:t> 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Pracovní vztahy a jejich kvalita</a:t>
            </a:r>
            <a:r>
              <a:rPr lang="cs-CZ" sz="2850" dirty="0" smtClean="0">
                <a:solidFill>
                  <a:schemeClr val="bg2"/>
                </a:solidFill>
              </a:rPr>
              <a:t> vytvářejí rámec významně </a:t>
            </a:r>
            <a:r>
              <a:rPr lang="cs-CZ" sz="2850" u="sng" dirty="0" smtClean="0">
                <a:solidFill>
                  <a:schemeClr val="bg2"/>
                </a:solidFill>
              </a:rPr>
              <a:t>ovlivňující dosahování cílů organizace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i cílů pracovních a životních</a:t>
            </a:r>
            <a:r>
              <a:rPr lang="cs-CZ" sz="2850" dirty="0" smtClean="0">
                <a:solidFill>
                  <a:schemeClr val="bg2"/>
                </a:solidFill>
              </a:rPr>
              <a:t> jednotlivých pracovníků.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Korektní, harmonické, uspokojivé pracovní a mezilidské vztahy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vytvářejí produktivní klima</a:t>
            </a:r>
            <a:r>
              <a:rPr lang="cs-CZ" sz="2850" dirty="0" smtClean="0">
                <a:solidFill>
                  <a:schemeClr val="bg2"/>
                </a:solidFill>
              </a:rPr>
              <a:t>, které má velmi příznivý vliv na individuální, kolektivní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i (celo)organizační výkon, mírů produktivity, efektivnost podnikových procesů,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62641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VÝZNAM pracovních vztahů v 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572560" cy="530120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Příznivě pracovní vztahy se odrážejí </a:t>
            </a:r>
            <a:r>
              <a:rPr lang="cs-CZ" sz="2800" u="sng" dirty="0" smtClean="0">
                <a:solidFill>
                  <a:schemeClr val="bg2"/>
                </a:solidFill>
              </a:rPr>
              <a:t>ve spokojenosti</a:t>
            </a:r>
            <a:br>
              <a:rPr lang="cs-CZ" sz="2800" u="sng" dirty="0" smtClean="0">
                <a:solidFill>
                  <a:schemeClr val="bg2"/>
                </a:solidFill>
              </a:rPr>
            </a:br>
            <a:r>
              <a:rPr lang="cs-CZ" sz="2800" u="sng" dirty="0" smtClean="0">
                <a:solidFill>
                  <a:schemeClr val="bg2"/>
                </a:solidFill>
              </a:rPr>
              <a:t>a míře loajality pracovníků</a:t>
            </a:r>
            <a:r>
              <a:rPr lang="cs-CZ" sz="2800" dirty="0" smtClean="0">
                <a:solidFill>
                  <a:schemeClr val="bg2"/>
                </a:solidFill>
              </a:rPr>
              <a:t> a přispívají ke slaďování individuálních zájmů a cílů s cíli a zájmy organizace.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Společenské vztahy vznikající při námezdní práci (práci za mzdu) a vztahy s nimi úzce související, které jsou upraveny právními normami, jsou označovány jako </a:t>
            </a:r>
            <a:r>
              <a:rPr lang="cs-CZ" sz="2800" b="1" dirty="0" smtClean="0">
                <a:solidFill>
                  <a:schemeClr val="bg2"/>
                </a:solidFill>
              </a:rPr>
              <a:t>pracovněprávní vztahy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Význam pracovních vztahů v 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496855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Na pracovišti, resp. při práci obecně vznikají </a:t>
            </a:r>
            <a:r>
              <a:rPr lang="cs-CZ" sz="2900" b="1" dirty="0" smtClean="0">
                <a:solidFill>
                  <a:schemeClr val="bg2"/>
                </a:solidFill>
              </a:rPr>
              <a:t>vztahy</a:t>
            </a:r>
            <a:r>
              <a:rPr lang="cs-CZ" sz="2900" dirty="0" smtClean="0">
                <a:solidFill>
                  <a:schemeClr val="bg2"/>
                </a:solidFill>
              </a:rPr>
              <a:t>, které </a:t>
            </a:r>
            <a:r>
              <a:rPr lang="cs-CZ" sz="2900" b="1" dirty="0" smtClean="0">
                <a:solidFill>
                  <a:schemeClr val="bg2"/>
                </a:solidFill>
              </a:rPr>
              <a:t>je možné </a:t>
            </a:r>
            <a:r>
              <a:rPr lang="cs-CZ" sz="2900" dirty="0" smtClean="0">
                <a:solidFill>
                  <a:schemeClr val="bg2"/>
                </a:solidFill>
              </a:rPr>
              <a:t>dle jejich charakteru </a:t>
            </a:r>
            <a:r>
              <a:rPr lang="cs-CZ" sz="2900" b="1" dirty="0" smtClean="0">
                <a:solidFill>
                  <a:schemeClr val="bg2"/>
                </a:solidFill>
              </a:rPr>
              <a:t>členit do několika skupin: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I.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zaměstnancem a zaměstnavatelem </a:t>
            </a:r>
            <a:r>
              <a:rPr lang="cs-CZ" sz="2500" dirty="0" smtClean="0">
                <a:solidFill>
                  <a:schemeClr val="bg2"/>
                </a:solidFill>
              </a:rPr>
              <a:t>(zaměstnaneckých vztah), </a:t>
            </a:r>
            <a:r>
              <a:rPr lang="cs-CZ" sz="2850" dirty="0" smtClean="0">
                <a:solidFill>
                  <a:schemeClr val="bg2"/>
                </a:solidFill>
              </a:rPr>
              <a:t>	</a:t>
            </a:r>
            <a:endParaRPr lang="cs-CZ" sz="2900" dirty="0" smtClean="0">
              <a:solidFill>
                <a:schemeClr val="bg2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II.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zaměstnancem a zaměstnaneckým sdruženími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(odbory či prostřednictvím jiných zástupců - tzv. rada </a:t>
            </a:r>
            <a:r>
              <a:rPr lang="pl-PL" sz="2500" dirty="0" smtClean="0">
                <a:solidFill>
                  <a:schemeClr val="bg2"/>
                </a:solidFill>
              </a:rPr>
              <a:t>zaměstnanců, zástupci pro oblast BOZP),</a:t>
            </a:r>
            <a:endParaRPr lang="cs-CZ" sz="25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3600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III.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odbory a zaměstnavatelem</a:t>
            </a:r>
            <a:r>
              <a:rPr lang="cs-CZ" sz="36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(kolektivní pracovní vztahy), </a:t>
            </a:r>
            <a:r>
              <a:rPr lang="cs-CZ" sz="3600" dirty="0" smtClean="0">
                <a:solidFill>
                  <a:schemeClr val="bg2"/>
                </a:solidFill>
              </a:rPr>
              <a:t>	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418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VZTAH zaměstnavatel  </a:t>
            </a:r>
            <a:r>
              <a:rPr lang="cs-CZ" sz="3100" dirty="0" smtClean="0">
                <a:solidFill>
                  <a:schemeClr val="bg2"/>
                </a:solidFill>
                <a:effectLst/>
              </a:rPr>
              <a:t>– </a:t>
            </a: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 zaměstnanec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8"/>
            <a:ext cx="8643998" cy="494290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IV.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nadřízeným a podřízeným</a:t>
            </a:r>
            <a:r>
              <a:rPr lang="cs-CZ" sz="29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V. –  vztahy </a:t>
            </a:r>
            <a:r>
              <a:rPr lang="cs-CZ" sz="2900" b="1" dirty="0" smtClean="0">
                <a:solidFill>
                  <a:schemeClr val="bg2"/>
                </a:solidFill>
              </a:rPr>
              <a:t>k zákazníkům a veřejnosti</a:t>
            </a:r>
            <a:r>
              <a:rPr lang="cs-CZ" sz="29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VI.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pracovními kolektivy </a:t>
            </a:r>
            <a:r>
              <a:rPr lang="cs-CZ" sz="2500" dirty="0" smtClean="0">
                <a:solidFill>
                  <a:schemeClr val="bg2"/>
                </a:solidFill>
              </a:rPr>
              <a:t>(upravuje organizační nebo pracovní řád)</a:t>
            </a:r>
            <a:r>
              <a:rPr lang="cs-CZ" sz="2900" dirty="0" smtClean="0">
                <a:solidFill>
                  <a:schemeClr val="bg2"/>
                </a:solidFill>
              </a:rPr>
              <a:t>,</a:t>
            </a:r>
            <a:r>
              <a:rPr lang="cs-CZ" sz="2900" dirty="0" smtClean="0"/>
              <a:t>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u="sng" dirty="0" smtClean="0">
                <a:solidFill>
                  <a:schemeClr val="bg2"/>
                </a:solidFill>
              </a:rPr>
              <a:t>Relativně samostatnou skupinou kolektivních vztahů</a:t>
            </a:r>
            <a:r>
              <a:rPr lang="cs-CZ" sz="2900" dirty="0" smtClean="0">
                <a:solidFill>
                  <a:schemeClr val="bg2"/>
                </a:solidFill>
              </a:rPr>
              <a:t> jsou kolektivní vztahy, u nichž je </a:t>
            </a:r>
            <a:r>
              <a:rPr lang="cs-CZ" sz="2900" u="sng" dirty="0" smtClean="0">
                <a:solidFill>
                  <a:schemeClr val="bg2"/>
                </a:solidFill>
              </a:rPr>
              <a:t>jedním z účastníků stát</a:t>
            </a:r>
            <a:r>
              <a:rPr lang="cs-CZ" sz="2900" dirty="0" smtClean="0">
                <a:solidFill>
                  <a:schemeClr val="bg2"/>
                </a:solidFill>
              </a:rPr>
              <a:t> – tzv. </a:t>
            </a:r>
            <a:r>
              <a:rPr lang="cs-CZ" sz="2900" b="1" dirty="0" smtClean="0">
                <a:solidFill>
                  <a:schemeClr val="bg2"/>
                </a:solidFill>
              </a:rPr>
              <a:t>tripartitní vztahy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500" b="1" dirty="0" smtClean="0">
                <a:solidFill>
                  <a:schemeClr val="bg2"/>
                </a:solidFill>
              </a:rPr>
              <a:t>(tripartita)</a:t>
            </a:r>
            <a:r>
              <a:rPr lang="cs-CZ" sz="25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4000" dirty="0" smtClean="0">
                <a:solidFill>
                  <a:schemeClr val="bg2"/>
                </a:solidFill>
              </a:rPr>
              <a:t>	</a:t>
            </a:r>
            <a:r>
              <a:rPr lang="cs-CZ" sz="2900" dirty="0" smtClean="0">
                <a:solidFill>
                  <a:schemeClr val="bg2"/>
                </a:solidFill>
              </a:rPr>
              <a:t>VII. – vztahy </a:t>
            </a:r>
            <a:r>
              <a:rPr lang="cs-CZ" sz="2900" b="1" dirty="0" smtClean="0">
                <a:solidFill>
                  <a:schemeClr val="bg2"/>
                </a:solidFill>
              </a:rPr>
              <a:t>mezi spolupracovníky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(neupravuje žádný zvláštní předpis).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</a:t>
            </a:r>
            <a:endParaRPr lang="cs-CZ" sz="40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6985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Pracovní vztahy v 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marL="0" indent="0"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Pracovní vztahy v organizaci mají svou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formální</a:t>
            </a:r>
            <a:r>
              <a:rPr lang="cs-CZ" sz="2800" dirty="0" smtClean="0">
                <a:solidFill>
                  <a:schemeClr val="bg2"/>
                </a:solidFill>
              </a:rPr>
              <a:t> a </a:t>
            </a:r>
            <a:r>
              <a:rPr lang="cs-CZ" sz="2800" b="1" dirty="0" smtClean="0">
                <a:solidFill>
                  <a:schemeClr val="bg2"/>
                </a:solidFill>
              </a:rPr>
              <a:t>neformální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stránku.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Formální vztahy </a:t>
            </a:r>
            <a:r>
              <a:rPr lang="cs-CZ" sz="2800" dirty="0" smtClean="0">
                <a:solidFill>
                  <a:schemeClr val="bg2"/>
                </a:solidFill>
              </a:rPr>
              <a:t>jsou upravované </a:t>
            </a:r>
            <a:r>
              <a:rPr lang="cs-CZ" sz="2800" u="sng" dirty="0" smtClean="0">
                <a:solidFill>
                  <a:schemeClr val="bg2"/>
                </a:solidFill>
              </a:rPr>
              <a:t>pravidly, platnými buď v rámci určité pracovní skupiny</a:t>
            </a:r>
            <a:r>
              <a:rPr lang="cs-CZ" sz="2800" dirty="0" smtClean="0">
                <a:solidFill>
                  <a:schemeClr val="bg2"/>
                </a:solidFill>
              </a:rPr>
              <a:t> či v rámci </a:t>
            </a:r>
            <a:r>
              <a:rPr lang="cs-CZ" sz="2800" u="sng" dirty="0" smtClean="0">
                <a:solidFill>
                  <a:schemeClr val="bg2"/>
                </a:solidFill>
              </a:rPr>
              <a:t>organizace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(např. pracovní řád, prémiový řád aj.) </a:t>
            </a:r>
            <a:r>
              <a:rPr lang="cs-CZ" sz="2800" dirty="0" smtClean="0">
                <a:solidFill>
                  <a:schemeClr val="bg2"/>
                </a:solidFill>
              </a:rPr>
              <a:t>nebo platnými celospolečensky - celostátně </a:t>
            </a:r>
            <a:r>
              <a:rPr lang="cs-CZ" sz="2500" dirty="0" smtClean="0">
                <a:solidFill>
                  <a:schemeClr val="bg2"/>
                </a:solidFill>
              </a:rPr>
              <a:t>(zákon </a:t>
            </a:r>
            <a:r>
              <a:rPr lang="cs-CZ" sz="2500" b="1" dirty="0" smtClean="0">
                <a:solidFill>
                  <a:schemeClr val="bg2"/>
                </a:solidFill>
              </a:rPr>
              <a:t>č</a:t>
            </a:r>
            <a:r>
              <a:rPr lang="cs-CZ" sz="2500" dirty="0" smtClean="0">
                <a:solidFill>
                  <a:schemeClr val="bg2"/>
                </a:solidFill>
              </a:rPr>
              <a:t>. 262/2006 Sb. zákoník práce; zákon č. 435/2004 Sb., o zaměstnanosti; nebo Listina základních práv a svobod apod</a:t>
            </a:r>
            <a:r>
              <a:rPr lang="cs-CZ" sz="2800" dirty="0" smtClean="0">
                <a:solidFill>
                  <a:schemeClr val="bg2"/>
                </a:solidFill>
              </a:rPr>
              <a:t>.), či dokonce </a:t>
            </a:r>
            <a:r>
              <a:rPr lang="cs-CZ" sz="2800" u="sng" dirty="0" smtClean="0">
                <a:solidFill>
                  <a:schemeClr val="bg2"/>
                </a:solidFill>
              </a:rPr>
              <a:t>s mezinárodní působností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(např. Všeobecná deklarace lidských práv aj.).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Neformální vztahy </a:t>
            </a:r>
            <a:r>
              <a:rPr lang="cs-CZ" sz="2800" dirty="0" smtClean="0">
                <a:solidFill>
                  <a:schemeClr val="bg2"/>
                </a:solidFill>
              </a:rPr>
              <a:t>jsou </a:t>
            </a:r>
            <a:r>
              <a:rPr lang="cs-CZ" sz="2800" u="sng" dirty="0" smtClean="0">
                <a:solidFill>
                  <a:schemeClr val="bg2"/>
                </a:solidFill>
              </a:rPr>
              <a:t>odvislé od běžné komunikace </a:t>
            </a:r>
            <a:r>
              <a:rPr lang="cs-CZ" sz="2800" dirty="0" smtClean="0">
                <a:solidFill>
                  <a:schemeClr val="bg2"/>
                </a:solidFill>
              </a:rPr>
              <a:t>mezi pracovníky </a:t>
            </a:r>
            <a:r>
              <a:rPr lang="cs-CZ" sz="2500" dirty="0" smtClean="0">
                <a:solidFill>
                  <a:schemeClr val="bg2"/>
                </a:solidFill>
              </a:rPr>
              <a:t>(normami a organizačními předpisy striktně neupravované).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544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Pracovní vztahy v 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00808"/>
            <a:ext cx="8643998" cy="4942902"/>
          </a:xfrm>
        </p:spPr>
        <p:txBody>
          <a:bodyPr/>
          <a:lstStyle/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Při vytváření zdravých pracovních vztahů se </a:t>
            </a:r>
            <a:r>
              <a:rPr lang="cs-CZ" sz="2800" u="sng" dirty="0" smtClean="0">
                <a:solidFill>
                  <a:schemeClr val="bg2"/>
                </a:solidFill>
              </a:rPr>
              <a:t>uplatňují zejména tyto zásad</a:t>
            </a:r>
            <a:r>
              <a:rPr lang="cs-CZ" sz="2800" dirty="0" smtClean="0">
                <a:solidFill>
                  <a:schemeClr val="bg2"/>
                </a:solidFill>
              </a:rPr>
              <a:t>y: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1) </a:t>
            </a:r>
            <a:r>
              <a:rPr lang="cs-CZ" sz="2800" b="1" dirty="0" smtClean="0">
                <a:solidFill>
                  <a:schemeClr val="bg2"/>
                </a:solidFill>
              </a:rPr>
              <a:t>vedení pracovníků k tomu, aby se řídili a dodržovali platný legislativní rámec </a:t>
            </a:r>
            <a:r>
              <a:rPr lang="cs-CZ" sz="2800" dirty="0" smtClean="0">
                <a:solidFill>
                  <a:schemeClr val="bg2"/>
                </a:solidFill>
              </a:rPr>
              <a:t>– zákony, normy; předpisy stanovené organizací a pravidla společenského chování se spolupracovníky, zákazníky i veřejnosti </a:t>
            </a:r>
            <a:r>
              <a:rPr lang="cs-CZ" sz="2500" dirty="0" smtClean="0">
                <a:solidFill>
                  <a:schemeClr val="bg2"/>
                </a:solidFill>
              </a:rPr>
              <a:t>(včetně etického kodexu);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2) dodržování zákonů, smluv, dohod a pravidel etiky, slušnosti a </a:t>
            </a:r>
            <a:r>
              <a:rPr lang="cs-CZ" sz="2800" b="1" dirty="0" smtClean="0">
                <a:solidFill>
                  <a:schemeClr val="bg2"/>
                </a:solidFill>
              </a:rPr>
              <a:t>respektování lidských práv ze strany zaměstnavatele a jeho vedoucích pracovníků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1"/>
            <a:ext cx="9144000" cy="548680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678198" cy="720080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ZÁSADY vytváření zdravých pracovních vztahů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3) </a:t>
            </a:r>
            <a:r>
              <a:rPr lang="cs-CZ" sz="2850" b="1" dirty="0" smtClean="0">
                <a:solidFill>
                  <a:schemeClr val="bg2"/>
                </a:solidFill>
              </a:rPr>
              <a:t>respektování odborů</a:t>
            </a:r>
            <a:r>
              <a:rPr lang="cs-CZ" sz="2850" dirty="0" smtClean="0">
                <a:solidFill>
                  <a:schemeClr val="bg2"/>
                </a:solidFill>
              </a:rPr>
              <a:t> jako partnera zaměstnavatele </a:t>
            </a:r>
            <a:r>
              <a:rPr lang="cs-CZ" sz="2500" dirty="0" smtClean="0">
                <a:solidFill>
                  <a:schemeClr val="bg2"/>
                </a:solidFill>
              </a:rPr>
              <a:t>(managementu organizace);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4) </a:t>
            </a:r>
            <a:r>
              <a:rPr lang="cs-CZ" sz="2850" b="1" dirty="0" smtClean="0">
                <a:solidFill>
                  <a:schemeClr val="bg2"/>
                </a:solidFill>
              </a:rPr>
              <a:t>formulování a realizace </a:t>
            </a:r>
            <a:r>
              <a:rPr lang="cs-CZ" sz="2850" dirty="0" smtClean="0">
                <a:solidFill>
                  <a:schemeClr val="bg2"/>
                </a:solidFill>
              </a:rPr>
              <a:t>jasné, etické a transparentní </a:t>
            </a:r>
            <a:r>
              <a:rPr lang="cs-CZ" sz="2850" b="1" dirty="0" smtClean="0">
                <a:solidFill>
                  <a:schemeClr val="bg2"/>
                </a:solidFill>
              </a:rPr>
              <a:t>politiky získávání, výběru, hodnocení, odměňování, rozmisťování </a:t>
            </a:r>
            <a:r>
              <a:rPr lang="cs-CZ" sz="2850" dirty="0" smtClean="0">
                <a:solidFill>
                  <a:schemeClr val="bg2"/>
                </a:solidFill>
              </a:rPr>
              <a:t>a personálního </a:t>
            </a:r>
            <a:r>
              <a:rPr lang="cs-CZ" sz="2850" b="1" dirty="0" smtClean="0">
                <a:solidFill>
                  <a:schemeClr val="bg2"/>
                </a:solidFill>
              </a:rPr>
              <a:t>rozvoje pracovníků</a:t>
            </a:r>
            <a:r>
              <a:rPr lang="cs-CZ" sz="285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5) </a:t>
            </a:r>
            <a:r>
              <a:rPr lang="cs-CZ" sz="2850" b="1" dirty="0" smtClean="0">
                <a:solidFill>
                  <a:schemeClr val="bg2"/>
                </a:solidFill>
              </a:rPr>
              <a:t>vytváření, udržování příznivých </a:t>
            </a:r>
            <a:r>
              <a:rPr lang="cs-CZ" sz="2850" b="1" dirty="0" err="1" smtClean="0">
                <a:solidFill>
                  <a:schemeClr val="bg2"/>
                </a:solidFill>
              </a:rPr>
              <a:t>pracov</a:t>
            </a:r>
            <a:r>
              <a:rPr lang="cs-CZ" sz="2850" b="1" dirty="0" smtClean="0">
                <a:solidFill>
                  <a:schemeClr val="bg2"/>
                </a:solidFill>
              </a:rPr>
              <a:t>. podmínek,</a:t>
            </a:r>
            <a:r>
              <a:rPr lang="cs-CZ" sz="2850" dirty="0" smtClean="0">
                <a:solidFill>
                  <a:schemeClr val="bg2"/>
                </a:solidFill>
              </a:rPr>
              <a:t> bezpečnosti a ochrany zdraví při práci pracovníků;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6) </a:t>
            </a:r>
            <a:r>
              <a:rPr lang="cs-CZ" sz="2850" b="1" dirty="0" smtClean="0">
                <a:solidFill>
                  <a:schemeClr val="bg2"/>
                </a:solidFill>
              </a:rPr>
              <a:t>pečování o sociální rozvoj pracovníků</a:t>
            </a:r>
            <a:r>
              <a:rPr lang="cs-CZ" sz="2850" dirty="0" smtClean="0">
                <a:solidFill>
                  <a:schemeClr val="bg2"/>
                </a:solidFill>
              </a:rPr>
              <a:t>, jejich životní podmínky, odbornou pomoc radou i činem;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7) tvorba žádoucích mezilidských vztahů </a:t>
            </a:r>
            <a:r>
              <a:rPr lang="cs-CZ" sz="2850" b="1" dirty="0" smtClean="0">
                <a:solidFill>
                  <a:schemeClr val="bg2"/>
                </a:solidFill>
              </a:rPr>
              <a:t>organizováním kulturních, sportovních, rekreačních</a:t>
            </a:r>
            <a:r>
              <a:rPr lang="cs-CZ" sz="2850" dirty="0" smtClean="0">
                <a:solidFill>
                  <a:schemeClr val="bg2"/>
                </a:solidFill>
              </a:rPr>
              <a:t> a dalších </a:t>
            </a:r>
            <a:r>
              <a:rPr lang="cs-CZ" sz="2850" b="1" dirty="0" smtClean="0">
                <a:solidFill>
                  <a:schemeClr val="bg2"/>
                </a:solidFill>
              </a:rPr>
              <a:t>aktivit pro pracovníky </a:t>
            </a:r>
            <a:r>
              <a:rPr lang="cs-CZ" sz="2850" dirty="0" smtClean="0">
                <a:solidFill>
                  <a:schemeClr val="bg2"/>
                </a:solidFill>
              </a:rPr>
              <a:t>a jejich rodinné příslušníky atd.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31168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Další zásady vytváření zdravých pracovních vztahů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4490</TotalTime>
  <Words>839</Words>
  <Application>Microsoft Office PowerPoint</Application>
  <PresentationFormat>Předvádění na obrazovce (4:3)</PresentationFormat>
  <Paragraphs>171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VÝZNAM pracovních vztahů v podniku</vt:lpstr>
      <vt:lpstr>Význam pracovních vztahů v podniku</vt:lpstr>
      <vt:lpstr>VZTAH zaměstnavatel  –  zaměstnanec</vt:lpstr>
      <vt:lpstr>Pracovní vztahy v podniku</vt:lpstr>
      <vt:lpstr>Pracovní vztahy v podniku</vt:lpstr>
      <vt:lpstr>ZÁSADY vytváření zdravých pracovních vztahů</vt:lpstr>
      <vt:lpstr>Další zásady vytváření zdravých pracovních vztahů</vt:lpstr>
      <vt:lpstr>KONFLIKTY v pracovních skupinách, jejich prevence a možnosti řešení</vt:lpstr>
      <vt:lpstr>Konflikty v pracovních skupinách</vt:lpstr>
      <vt:lpstr>Konflikty v pracovních skupinách</vt:lpstr>
      <vt:lpstr>PREVENCE a MOŽNOSTI řešení komfliktů</vt:lpstr>
      <vt:lpstr>ODBORY v podnikových pracovních vztazích</vt:lpstr>
      <vt:lpstr>Odbory v podnikových pracovních vztazích</vt:lpstr>
      <vt:lpstr>Odbory v podnikových pracovních vztazích</vt:lpstr>
      <vt:lpstr>Odbory v podnikových pracovních vztazích</vt:lpstr>
      <vt:lpstr>Odbory v podnikových pracovních vztazích</vt:lpstr>
      <vt:lpstr>Odbory v podnikových pracovních vztazích</vt:lpstr>
      <vt:lpstr>KOLEKTIVNÍ vyjednávání</vt:lpstr>
      <vt:lpstr>Kolektivní vyjednávání</vt:lpstr>
      <vt:lpstr>Kolektivní vyjednávání</vt:lpstr>
      <vt:lpstr>Kolektivní vyjednávání</vt:lpstr>
      <vt:lpstr>Kolektivní vyjednávání</vt:lpstr>
      <vt:lpstr>Kolektivní vyjednávání</vt:lpstr>
      <vt:lpstr>Kolektivní vyjednávání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313</cp:revision>
  <cp:lastPrinted>1601-01-01T00:00:00Z</cp:lastPrinted>
  <dcterms:created xsi:type="dcterms:W3CDTF">2005-09-23T13:42:26Z</dcterms:created>
  <dcterms:modified xsi:type="dcterms:W3CDTF">2017-10-04T10:20:43Z</dcterms:modified>
</cp:coreProperties>
</file>