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338" r:id="rId4"/>
    <p:sldId id="341" r:id="rId5"/>
    <p:sldId id="375" r:id="rId6"/>
    <p:sldId id="342" r:id="rId7"/>
    <p:sldId id="343" r:id="rId8"/>
    <p:sldId id="344" r:id="rId9"/>
    <p:sldId id="345" r:id="rId10"/>
    <p:sldId id="346" r:id="rId11"/>
    <p:sldId id="347" r:id="rId12"/>
    <p:sldId id="348" r:id="rId13"/>
    <p:sldId id="349" r:id="rId14"/>
    <p:sldId id="350" r:id="rId15"/>
    <p:sldId id="351" r:id="rId16"/>
    <p:sldId id="339" r:id="rId17"/>
    <p:sldId id="352" r:id="rId18"/>
    <p:sldId id="353" r:id="rId19"/>
    <p:sldId id="374" r:id="rId20"/>
    <p:sldId id="354" r:id="rId21"/>
    <p:sldId id="355" r:id="rId22"/>
    <p:sldId id="356" r:id="rId23"/>
    <p:sldId id="357" r:id="rId24"/>
    <p:sldId id="337" r:id="rId25"/>
    <p:sldId id="358" r:id="rId26"/>
    <p:sldId id="359" r:id="rId27"/>
    <p:sldId id="360" r:id="rId28"/>
    <p:sldId id="361" r:id="rId29"/>
    <p:sldId id="362" r:id="rId30"/>
    <p:sldId id="363" r:id="rId31"/>
    <p:sldId id="364" r:id="rId32"/>
    <p:sldId id="365" r:id="rId33"/>
    <p:sldId id="376" r:id="rId34"/>
    <p:sldId id="366" r:id="rId35"/>
    <p:sldId id="370" r:id="rId36"/>
    <p:sldId id="340" r:id="rId37"/>
    <p:sldId id="367" r:id="rId38"/>
    <p:sldId id="368" r:id="rId39"/>
    <p:sldId id="369" r:id="rId40"/>
    <p:sldId id="372" r:id="rId41"/>
    <p:sldId id="373" r:id="rId42"/>
    <p:sldId id="263" r:id="rId43"/>
  </p:sldIdLst>
  <p:sldSz cx="9144000" cy="5143500" type="screen16x9"/>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871"/>
    <a:srgbClr val="000000"/>
    <a:srgbClr val="981E3A"/>
    <a:srgbClr val="9F2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CCFC27-185D-4800-9201-12DAC8595B17}" v="1" dt="2021-05-06T06:54:08.2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 Stoklasa" userId="7c7ba8f323bf6ffe" providerId="LiveId" clId="{D8CCFC27-185D-4800-9201-12DAC8595B17}"/>
    <pc:docChg chg="modSld">
      <pc:chgData name="Michal Stoklasa" userId="7c7ba8f323bf6ffe" providerId="LiveId" clId="{D8CCFC27-185D-4800-9201-12DAC8595B17}" dt="2021-05-06T06:54:24.789" v="8" actId="1076"/>
      <pc:docMkLst>
        <pc:docMk/>
      </pc:docMkLst>
      <pc:sldChg chg="addSp modSp mod">
        <pc:chgData name="Michal Stoklasa" userId="7c7ba8f323bf6ffe" providerId="LiveId" clId="{D8CCFC27-185D-4800-9201-12DAC8595B17}" dt="2021-05-06T06:54:24.789" v="8" actId="1076"/>
        <pc:sldMkLst>
          <pc:docMk/>
          <pc:sldMk cId="2997543792" sldId="257"/>
        </pc:sldMkLst>
        <pc:spChg chg="mod">
          <ac:chgData name="Michal Stoklasa" userId="7c7ba8f323bf6ffe" providerId="LiveId" clId="{D8CCFC27-185D-4800-9201-12DAC8595B17}" dt="2021-05-06T06:54:21.157" v="7" actId="20577"/>
          <ac:spMkLst>
            <pc:docMk/>
            <pc:sldMk cId="2997543792" sldId="257"/>
            <ac:spMk id="3" creationId="{00000000-0000-0000-0000-000000000000}"/>
          </ac:spMkLst>
        </pc:spChg>
        <pc:picChg chg="add mod">
          <ac:chgData name="Michal Stoklasa" userId="7c7ba8f323bf6ffe" providerId="LiveId" clId="{D8CCFC27-185D-4800-9201-12DAC8595B17}" dt="2021-05-06T06:54:24.789" v="8" actId="1076"/>
          <ac:picMkLst>
            <pc:docMk/>
            <pc:sldMk cId="2997543792" sldId="257"/>
            <ac:picMk id="4" creationId="{42447AB3-0A3B-4404-9AB2-28462CA85FCC}"/>
          </ac:picMkLst>
        </pc:picChg>
      </pc:sldChg>
    </pc:docChg>
  </pc:docChgLst>
  <pc:docChgLst>
    <pc:chgData name="Michal Stoklasa" userId="7c7ba8f323bf6ffe" providerId="LiveId" clId="{6EDC8491-BC80-4AFC-8306-AB065D8ADFE3}"/>
    <pc:docChg chg="undo custSel addSld delSld modSld">
      <pc:chgData name="Michal Stoklasa" userId="7c7ba8f323bf6ffe" providerId="LiveId" clId="{6EDC8491-BC80-4AFC-8306-AB065D8ADFE3}" dt="2021-04-27T16:06:18.319" v="404" actId="20577"/>
      <pc:docMkLst>
        <pc:docMk/>
      </pc:docMkLst>
      <pc:sldChg chg="modSp mod">
        <pc:chgData name="Michal Stoklasa" userId="7c7ba8f323bf6ffe" providerId="LiveId" clId="{6EDC8491-BC80-4AFC-8306-AB065D8ADFE3}" dt="2021-04-27T15:42:30.118" v="15" actId="20577"/>
        <pc:sldMkLst>
          <pc:docMk/>
          <pc:sldMk cId="280633465" sldId="256"/>
        </pc:sldMkLst>
        <pc:spChg chg="mod">
          <ac:chgData name="Michal Stoklasa" userId="7c7ba8f323bf6ffe" providerId="LiveId" clId="{6EDC8491-BC80-4AFC-8306-AB065D8ADFE3}" dt="2021-04-27T15:42:30.118" v="15" actId="20577"/>
          <ac:spMkLst>
            <pc:docMk/>
            <pc:sldMk cId="280633465" sldId="256"/>
            <ac:spMk id="2" creationId="{00000000-0000-0000-0000-000000000000}"/>
          </ac:spMkLst>
        </pc:spChg>
      </pc:sldChg>
      <pc:sldChg chg="modSp mod">
        <pc:chgData name="Michal Stoklasa" userId="7c7ba8f323bf6ffe" providerId="LiveId" clId="{6EDC8491-BC80-4AFC-8306-AB065D8ADFE3}" dt="2021-04-27T15:43:23.534" v="146" actId="20577"/>
        <pc:sldMkLst>
          <pc:docMk/>
          <pc:sldMk cId="2997543792" sldId="257"/>
        </pc:sldMkLst>
        <pc:spChg chg="mod">
          <ac:chgData name="Michal Stoklasa" userId="7c7ba8f323bf6ffe" providerId="LiveId" clId="{6EDC8491-BC80-4AFC-8306-AB065D8ADFE3}" dt="2021-04-27T15:43:23.534" v="146" actId="20577"/>
          <ac:spMkLst>
            <pc:docMk/>
            <pc:sldMk cId="2997543792" sldId="257"/>
            <ac:spMk id="3" creationId="{00000000-0000-0000-0000-000000000000}"/>
          </ac:spMkLst>
        </pc:spChg>
      </pc:sldChg>
      <pc:sldChg chg="del">
        <pc:chgData name="Michal Stoklasa" userId="7c7ba8f323bf6ffe" providerId="LiveId" clId="{6EDC8491-BC80-4AFC-8306-AB065D8ADFE3}" dt="2021-04-27T15:42:33.260" v="16" actId="47"/>
        <pc:sldMkLst>
          <pc:docMk/>
          <pc:sldMk cId="2027087713" sldId="265"/>
        </pc:sldMkLst>
      </pc:sldChg>
      <pc:sldChg chg="del">
        <pc:chgData name="Michal Stoklasa" userId="7c7ba8f323bf6ffe" providerId="LiveId" clId="{6EDC8491-BC80-4AFC-8306-AB065D8ADFE3}" dt="2021-04-27T15:42:33.572" v="17" actId="47"/>
        <pc:sldMkLst>
          <pc:docMk/>
          <pc:sldMk cId="233710240" sldId="266"/>
        </pc:sldMkLst>
      </pc:sldChg>
      <pc:sldChg chg="del">
        <pc:chgData name="Michal Stoklasa" userId="7c7ba8f323bf6ffe" providerId="LiveId" clId="{6EDC8491-BC80-4AFC-8306-AB065D8ADFE3}" dt="2021-04-27T15:42:34.457" v="18" actId="47"/>
        <pc:sldMkLst>
          <pc:docMk/>
          <pc:sldMk cId="1199158572" sldId="267"/>
        </pc:sldMkLst>
      </pc:sldChg>
      <pc:sldChg chg="del">
        <pc:chgData name="Michal Stoklasa" userId="7c7ba8f323bf6ffe" providerId="LiveId" clId="{6EDC8491-BC80-4AFC-8306-AB065D8ADFE3}" dt="2021-04-27T15:42:35.344" v="20" actId="47"/>
        <pc:sldMkLst>
          <pc:docMk/>
          <pc:sldMk cId="559783684" sldId="269"/>
        </pc:sldMkLst>
      </pc:sldChg>
      <pc:sldChg chg="del">
        <pc:chgData name="Michal Stoklasa" userId="7c7ba8f323bf6ffe" providerId="LiveId" clId="{6EDC8491-BC80-4AFC-8306-AB065D8ADFE3}" dt="2021-04-27T15:42:36.448" v="23" actId="47"/>
        <pc:sldMkLst>
          <pc:docMk/>
          <pc:sldMk cId="516602857" sldId="271"/>
        </pc:sldMkLst>
      </pc:sldChg>
      <pc:sldChg chg="del">
        <pc:chgData name="Michal Stoklasa" userId="7c7ba8f323bf6ffe" providerId="LiveId" clId="{6EDC8491-BC80-4AFC-8306-AB065D8ADFE3}" dt="2021-04-27T15:42:36.542" v="25" actId="47"/>
        <pc:sldMkLst>
          <pc:docMk/>
          <pc:sldMk cId="2938977308" sldId="272"/>
        </pc:sldMkLst>
      </pc:sldChg>
      <pc:sldChg chg="del">
        <pc:chgData name="Michal Stoklasa" userId="7c7ba8f323bf6ffe" providerId="LiveId" clId="{6EDC8491-BC80-4AFC-8306-AB065D8ADFE3}" dt="2021-04-27T15:42:34.934" v="19" actId="47"/>
        <pc:sldMkLst>
          <pc:docMk/>
          <pc:sldMk cId="3677277479" sldId="280"/>
        </pc:sldMkLst>
      </pc:sldChg>
      <pc:sldChg chg="del">
        <pc:chgData name="Michal Stoklasa" userId="7c7ba8f323bf6ffe" providerId="LiveId" clId="{6EDC8491-BC80-4AFC-8306-AB065D8ADFE3}" dt="2021-04-27T15:42:35.936" v="22" actId="47"/>
        <pc:sldMkLst>
          <pc:docMk/>
          <pc:sldMk cId="4208756036" sldId="283"/>
        </pc:sldMkLst>
      </pc:sldChg>
      <pc:sldChg chg="del">
        <pc:chgData name="Michal Stoklasa" userId="7c7ba8f323bf6ffe" providerId="LiveId" clId="{6EDC8491-BC80-4AFC-8306-AB065D8ADFE3}" dt="2021-04-27T15:42:35.594" v="21" actId="47"/>
        <pc:sldMkLst>
          <pc:docMk/>
          <pc:sldMk cId="3322386883" sldId="284"/>
        </pc:sldMkLst>
      </pc:sldChg>
      <pc:sldChg chg="del">
        <pc:chgData name="Michal Stoklasa" userId="7c7ba8f323bf6ffe" providerId="LiveId" clId="{6EDC8491-BC80-4AFC-8306-AB065D8ADFE3}" dt="2021-04-27T15:42:36.566" v="26" actId="47"/>
        <pc:sldMkLst>
          <pc:docMk/>
          <pc:sldMk cId="3960929480" sldId="289"/>
        </pc:sldMkLst>
      </pc:sldChg>
      <pc:sldChg chg="del">
        <pc:chgData name="Michal Stoklasa" userId="7c7ba8f323bf6ffe" providerId="LiveId" clId="{6EDC8491-BC80-4AFC-8306-AB065D8ADFE3}" dt="2021-04-27T15:42:36.593" v="27" actId="47"/>
        <pc:sldMkLst>
          <pc:docMk/>
          <pc:sldMk cId="2679008111" sldId="290"/>
        </pc:sldMkLst>
      </pc:sldChg>
      <pc:sldChg chg="del">
        <pc:chgData name="Michal Stoklasa" userId="7c7ba8f323bf6ffe" providerId="LiveId" clId="{6EDC8491-BC80-4AFC-8306-AB065D8ADFE3}" dt="2021-04-27T15:42:36.609" v="28" actId="47"/>
        <pc:sldMkLst>
          <pc:docMk/>
          <pc:sldMk cId="1253180048" sldId="291"/>
        </pc:sldMkLst>
      </pc:sldChg>
      <pc:sldChg chg="del">
        <pc:chgData name="Michal Stoklasa" userId="7c7ba8f323bf6ffe" providerId="LiveId" clId="{6EDC8491-BC80-4AFC-8306-AB065D8ADFE3}" dt="2021-04-27T15:42:36.637" v="29" actId="47"/>
        <pc:sldMkLst>
          <pc:docMk/>
          <pc:sldMk cId="191832157" sldId="292"/>
        </pc:sldMkLst>
      </pc:sldChg>
      <pc:sldChg chg="del">
        <pc:chgData name="Michal Stoklasa" userId="7c7ba8f323bf6ffe" providerId="LiveId" clId="{6EDC8491-BC80-4AFC-8306-AB065D8ADFE3}" dt="2021-04-27T15:42:36.693" v="30" actId="47"/>
        <pc:sldMkLst>
          <pc:docMk/>
          <pc:sldMk cId="1739101500" sldId="293"/>
        </pc:sldMkLst>
      </pc:sldChg>
      <pc:sldChg chg="del">
        <pc:chgData name="Michal Stoklasa" userId="7c7ba8f323bf6ffe" providerId="LiveId" clId="{6EDC8491-BC80-4AFC-8306-AB065D8ADFE3}" dt="2021-04-27T15:42:36.709" v="31" actId="47"/>
        <pc:sldMkLst>
          <pc:docMk/>
          <pc:sldMk cId="823581019" sldId="294"/>
        </pc:sldMkLst>
      </pc:sldChg>
      <pc:sldChg chg="del">
        <pc:chgData name="Michal Stoklasa" userId="7c7ba8f323bf6ffe" providerId="LiveId" clId="{6EDC8491-BC80-4AFC-8306-AB065D8ADFE3}" dt="2021-04-27T15:42:36.747" v="32" actId="47"/>
        <pc:sldMkLst>
          <pc:docMk/>
          <pc:sldMk cId="3981271457" sldId="296"/>
        </pc:sldMkLst>
      </pc:sldChg>
      <pc:sldChg chg="del">
        <pc:chgData name="Michal Stoklasa" userId="7c7ba8f323bf6ffe" providerId="LiveId" clId="{6EDC8491-BC80-4AFC-8306-AB065D8ADFE3}" dt="2021-04-27T15:42:36.782" v="33" actId="47"/>
        <pc:sldMkLst>
          <pc:docMk/>
          <pc:sldMk cId="3168701203" sldId="299"/>
        </pc:sldMkLst>
      </pc:sldChg>
      <pc:sldChg chg="del">
        <pc:chgData name="Michal Stoklasa" userId="7c7ba8f323bf6ffe" providerId="LiveId" clId="{6EDC8491-BC80-4AFC-8306-AB065D8ADFE3}" dt="2021-04-27T15:42:36.825" v="34" actId="47"/>
        <pc:sldMkLst>
          <pc:docMk/>
          <pc:sldMk cId="1069064208" sldId="304"/>
        </pc:sldMkLst>
      </pc:sldChg>
      <pc:sldChg chg="del">
        <pc:chgData name="Michal Stoklasa" userId="7c7ba8f323bf6ffe" providerId="LiveId" clId="{6EDC8491-BC80-4AFC-8306-AB065D8ADFE3}" dt="2021-04-27T15:42:36.874" v="35" actId="47"/>
        <pc:sldMkLst>
          <pc:docMk/>
          <pc:sldMk cId="3219173086" sldId="305"/>
        </pc:sldMkLst>
      </pc:sldChg>
      <pc:sldChg chg="del">
        <pc:chgData name="Michal Stoklasa" userId="7c7ba8f323bf6ffe" providerId="LiveId" clId="{6EDC8491-BC80-4AFC-8306-AB065D8ADFE3}" dt="2021-04-27T15:42:36.901" v="36" actId="47"/>
        <pc:sldMkLst>
          <pc:docMk/>
          <pc:sldMk cId="2958975541" sldId="306"/>
        </pc:sldMkLst>
      </pc:sldChg>
      <pc:sldChg chg="del">
        <pc:chgData name="Michal Stoklasa" userId="7c7ba8f323bf6ffe" providerId="LiveId" clId="{6EDC8491-BC80-4AFC-8306-AB065D8ADFE3}" dt="2021-04-27T15:42:36.939" v="38" actId="47"/>
        <pc:sldMkLst>
          <pc:docMk/>
          <pc:sldMk cId="2895566158" sldId="307"/>
        </pc:sldMkLst>
      </pc:sldChg>
      <pc:sldChg chg="del">
        <pc:chgData name="Michal Stoklasa" userId="7c7ba8f323bf6ffe" providerId="LiveId" clId="{6EDC8491-BC80-4AFC-8306-AB065D8ADFE3}" dt="2021-04-27T15:42:36.914" v="37" actId="47"/>
        <pc:sldMkLst>
          <pc:docMk/>
          <pc:sldMk cId="2143211180" sldId="309"/>
        </pc:sldMkLst>
      </pc:sldChg>
      <pc:sldChg chg="del">
        <pc:chgData name="Michal Stoklasa" userId="7c7ba8f323bf6ffe" providerId="LiveId" clId="{6EDC8491-BC80-4AFC-8306-AB065D8ADFE3}" dt="2021-04-27T15:42:36.966" v="39" actId="47"/>
        <pc:sldMkLst>
          <pc:docMk/>
          <pc:sldMk cId="312904827" sldId="311"/>
        </pc:sldMkLst>
      </pc:sldChg>
      <pc:sldChg chg="del">
        <pc:chgData name="Michal Stoklasa" userId="7c7ba8f323bf6ffe" providerId="LiveId" clId="{6EDC8491-BC80-4AFC-8306-AB065D8ADFE3}" dt="2021-04-27T15:42:37.698" v="40" actId="47"/>
        <pc:sldMkLst>
          <pc:docMk/>
          <pc:sldMk cId="3759880401" sldId="313"/>
        </pc:sldMkLst>
      </pc:sldChg>
      <pc:sldChg chg="del">
        <pc:chgData name="Michal Stoklasa" userId="7c7ba8f323bf6ffe" providerId="LiveId" clId="{6EDC8491-BC80-4AFC-8306-AB065D8ADFE3}" dt="2021-04-27T15:42:38.194" v="41" actId="47"/>
        <pc:sldMkLst>
          <pc:docMk/>
          <pc:sldMk cId="84751804" sldId="315"/>
        </pc:sldMkLst>
      </pc:sldChg>
      <pc:sldChg chg="del">
        <pc:chgData name="Michal Stoklasa" userId="7c7ba8f323bf6ffe" providerId="LiveId" clId="{6EDC8491-BC80-4AFC-8306-AB065D8ADFE3}" dt="2021-04-27T15:42:38.242" v="42" actId="47"/>
        <pc:sldMkLst>
          <pc:docMk/>
          <pc:sldMk cId="1678519359" sldId="316"/>
        </pc:sldMkLst>
      </pc:sldChg>
      <pc:sldChg chg="del">
        <pc:chgData name="Michal Stoklasa" userId="7c7ba8f323bf6ffe" providerId="LiveId" clId="{6EDC8491-BC80-4AFC-8306-AB065D8ADFE3}" dt="2021-04-27T15:42:38.273" v="43" actId="47"/>
        <pc:sldMkLst>
          <pc:docMk/>
          <pc:sldMk cId="4064234570" sldId="317"/>
        </pc:sldMkLst>
      </pc:sldChg>
      <pc:sldChg chg="del">
        <pc:chgData name="Michal Stoklasa" userId="7c7ba8f323bf6ffe" providerId="LiveId" clId="{6EDC8491-BC80-4AFC-8306-AB065D8ADFE3}" dt="2021-04-27T15:42:38.357" v="45" actId="47"/>
        <pc:sldMkLst>
          <pc:docMk/>
          <pc:sldMk cId="1827359572" sldId="320"/>
        </pc:sldMkLst>
      </pc:sldChg>
      <pc:sldChg chg="del">
        <pc:chgData name="Michal Stoklasa" userId="7c7ba8f323bf6ffe" providerId="LiveId" clId="{6EDC8491-BC80-4AFC-8306-AB065D8ADFE3}" dt="2021-04-27T15:42:38.328" v="44" actId="47"/>
        <pc:sldMkLst>
          <pc:docMk/>
          <pc:sldMk cId="691329070" sldId="321"/>
        </pc:sldMkLst>
      </pc:sldChg>
      <pc:sldChg chg="del">
        <pc:chgData name="Michal Stoklasa" userId="7c7ba8f323bf6ffe" providerId="LiveId" clId="{6EDC8491-BC80-4AFC-8306-AB065D8ADFE3}" dt="2021-04-27T15:42:38.416" v="47" actId="47"/>
        <pc:sldMkLst>
          <pc:docMk/>
          <pc:sldMk cId="424127248" sldId="322"/>
        </pc:sldMkLst>
      </pc:sldChg>
      <pc:sldChg chg="del">
        <pc:chgData name="Michal Stoklasa" userId="7c7ba8f323bf6ffe" providerId="LiveId" clId="{6EDC8491-BC80-4AFC-8306-AB065D8ADFE3}" dt="2021-04-27T15:42:38.402" v="46" actId="47"/>
        <pc:sldMkLst>
          <pc:docMk/>
          <pc:sldMk cId="421731721" sldId="323"/>
        </pc:sldMkLst>
      </pc:sldChg>
      <pc:sldChg chg="del">
        <pc:chgData name="Michal Stoklasa" userId="7c7ba8f323bf6ffe" providerId="LiveId" clId="{6EDC8491-BC80-4AFC-8306-AB065D8ADFE3}" dt="2021-04-27T15:42:38.453" v="48" actId="47"/>
        <pc:sldMkLst>
          <pc:docMk/>
          <pc:sldMk cId="1464495349" sldId="324"/>
        </pc:sldMkLst>
      </pc:sldChg>
      <pc:sldChg chg="del">
        <pc:chgData name="Michal Stoklasa" userId="7c7ba8f323bf6ffe" providerId="LiveId" clId="{6EDC8491-BC80-4AFC-8306-AB065D8ADFE3}" dt="2021-04-27T15:42:38.506" v="49" actId="47"/>
        <pc:sldMkLst>
          <pc:docMk/>
          <pc:sldMk cId="1573192000" sldId="325"/>
        </pc:sldMkLst>
      </pc:sldChg>
      <pc:sldChg chg="del">
        <pc:chgData name="Michal Stoklasa" userId="7c7ba8f323bf6ffe" providerId="LiveId" clId="{6EDC8491-BC80-4AFC-8306-AB065D8ADFE3}" dt="2021-04-27T15:42:38.519" v="50" actId="47"/>
        <pc:sldMkLst>
          <pc:docMk/>
          <pc:sldMk cId="1341825652" sldId="326"/>
        </pc:sldMkLst>
      </pc:sldChg>
      <pc:sldChg chg="del">
        <pc:chgData name="Michal Stoklasa" userId="7c7ba8f323bf6ffe" providerId="LiveId" clId="{6EDC8491-BC80-4AFC-8306-AB065D8ADFE3}" dt="2021-04-27T15:42:39.022" v="51" actId="47"/>
        <pc:sldMkLst>
          <pc:docMk/>
          <pc:sldMk cId="1813901731" sldId="327"/>
        </pc:sldMkLst>
      </pc:sldChg>
      <pc:sldChg chg="del">
        <pc:chgData name="Michal Stoklasa" userId="7c7ba8f323bf6ffe" providerId="LiveId" clId="{6EDC8491-BC80-4AFC-8306-AB065D8ADFE3}" dt="2021-04-27T15:42:39.481" v="52" actId="47"/>
        <pc:sldMkLst>
          <pc:docMk/>
          <pc:sldMk cId="2994993309" sldId="328"/>
        </pc:sldMkLst>
      </pc:sldChg>
      <pc:sldChg chg="del">
        <pc:chgData name="Michal Stoklasa" userId="7c7ba8f323bf6ffe" providerId="LiveId" clId="{6EDC8491-BC80-4AFC-8306-AB065D8ADFE3}" dt="2021-04-27T15:42:39.649" v="53" actId="47"/>
        <pc:sldMkLst>
          <pc:docMk/>
          <pc:sldMk cId="195686100" sldId="329"/>
        </pc:sldMkLst>
      </pc:sldChg>
      <pc:sldChg chg="del">
        <pc:chgData name="Michal Stoklasa" userId="7c7ba8f323bf6ffe" providerId="LiveId" clId="{6EDC8491-BC80-4AFC-8306-AB065D8ADFE3}" dt="2021-04-27T15:42:39.810" v="54" actId="47"/>
        <pc:sldMkLst>
          <pc:docMk/>
          <pc:sldMk cId="1805556569" sldId="330"/>
        </pc:sldMkLst>
      </pc:sldChg>
      <pc:sldChg chg="del">
        <pc:chgData name="Michal Stoklasa" userId="7c7ba8f323bf6ffe" providerId="LiveId" clId="{6EDC8491-BC80-4AFC-8306-AB065D8ADFE3}" dt="2021-04-27T15:42:39.935" v="55" actId="47"/>
        <pc:sldMkLst>
          <pc:docMk/>
          <pc:sldMk cId="2620079361" sldId="331"/>
        </pc:sldMkLst>
      </pc:sldChg>
      <pc:sldChg chg="del">
        <pc:chgData name="Michal Stoklasa" userId="7c7ba8f323bf6ffe" providerId="LiveId" clId="{6EDC8491-BC80-4AFC-8306-AB065D8ADFE3}" dt="2021-04-27T15:42:40.127" v="56" actId="47"/>
        <pc:sldMkLst>
          <pc:docMk/>
          <pc:sldMk cId="554366122" sldId="332"/>
        </pc:sldMkLst>
      </pc:sldChg>
      <pc:sldChg chg="del">
        <pc:chgData name="Michal Stoklasa" userId="7c7ba8f323bf6ffe" providerId="LiveId" clId="{6EDC8491-BC80-4AFC-8306-AB065D8ADFE3}" dt="2021-04-27T15:42:40.882" v="57" actId="47"/>
        <pc:sldMkLst>
          <pc:docMk/>
          <pc:sldMk cId="2719565233" sldId="333"/>
        </pc:sldMkLst>
      </pc:sldChg>
      <pc:sldChg chg="del">
        <pc:chgData name="Michal Stoklasa" userId="7c7ba8f323bf6ffe" providerId="LiveId" clId="{6EDC8491-BC80-4AFC-8306-AB065D8ADFE3}" dt="2021-04-27T15:42:41.040" v="58" actId="47"/>
        <pc:sldMkLst>
          <pc:docMk/>
          <pc:sldMk cId="302934977" sldId="334"/>
        </pc:sldMkLst>
      </pc:sldChg>
      <pc:sldChg chg="del">
        <pc:chgData name="Michal Stoklasa" userId="7c7ba8f323bf6ffe" providerId="LiveId" clId="{6EDC8491-BC80-4AFC-8306-AB065D8ADFE3}" dt="2021-04-27T15:42:41.328" v="59" actId="47"/>
        <pc:sldMkLst>
          <pc:docMk/>
          <pc:sldMk cId="861580993" sldId="335"/>
        </pc:sldMkLst>
      </pc:sldChg>
      <pc:sldChg chg="del">
        <pc:chgData name="Michal Stoklasa" userId="7c7ba8f323bf6ffe" providerId="LiveId" clId="{6EDC8491-BC80-4AFC-8306-AB065D8ADFE3}" dt="2021-04-27T15:42:42.875" v="60" actId="47"/>
        <pc:sldMkLst>
          <pc:docMk/>
          <pc:sldMk cId="3300672468" sldId="336"/>
        </pc:sldMkLst>
      </pc:sldChg>
      <pc:sldChg chg="modSp mod">
        <pc:chgData name="Michal Stoklasa" userId="7c7ba8f323bf6ffe" providerId="LiveId" clId="{6EDC8491-BC80-4AFC-8306-AB065D8ADFE3}" dt="2021-04-27T15:43:39.861" v="161" actId="20577"/>
        <pc:sldMkLst>
          <pc:docMk/>
          <pc:sldMk cId="1347949203" sldId="337"/>
        </pc:sldMkLst>
        <pc:spChg chg="mod">
          <ac:chgData name="Michal Stoklasa" userId="7c7ba8f323bf6ffe" providerId="LiveId" clId="{6EDC8491-BC80-4AFC-8306-AB065D8ADFE3}" dt="2021-04-27T15:43:39.861" v="161" actId="20577"/>
          <ac:spMkLst>
            <pc:docMk/>
            <pc:sldMk cId="1347949203" sldId="337"/>
            <ac:spMk id="3" creationId="{00000000-0000-0000-0000-000000000000}"/>
          </ac:spMkLst>
        </pc:spChg>
        <pc:spChg chg="mod">
          <ac:chgData name="Michal Stoklasa" userId="7c7ba8f323bf6ffe" providerId="LiveId" clId="{6EDC8491-BC80-4AFC-8306-AB065D8ADFE3}" dt="2021-04-27T15:43:31.974" v="155" actId="20577"/>
          <ac:spMkLst>
            <pc:docMk/>
            <pc:sldMk cId="1347949203" sldId="337"/>
            <ac:spMk id="6" creationId="{00000000-0000-0000-0000-000000000000}"/>
          </ac:spMkLst>
        </pc:spChg>
      </pc:sldChg>
      <pc:sldChg chg="modSp add mod">
        <pc:chgData name="Michal Stoklasa" userId="7c7ba8f323bf6ffe" providerId="LiveId" clId="{6EDC8491-BC80-4AFC-8306-AB065D8ADFE3}" dt="2021-04-27T15:55:00.529" v="231" actId="14100"/>
        <pc:sldMkLst>
          <pc:docMk/>
          <pc:sldMk cId="319104084" sldId="338"/>
        </pc:sldMkLst>
        <pc:spChg chg="mod">
          <ac:chgData name="Michal Stoklasa" userId="7c7ba8f323bf6ffe" providerId="LiveId" clId="{6EDC8491-BC80-4AFC-8306-AB065D8ADFE3}" dt="2021-04-27T15:55:00.529" v="231" actId="14100"/>
          <ac:spMkLst>
            <pc:docMk/>
            <pc:sldMk cId="319104084" sldId="338"/>
            <ac:spMk id="3" creationId="{00000000-0000-0000-0000-000000000000}"/>
          </ac:spMkLst>
        </pc:spChg>
        <pc:spChg chg="mod">
          <ac:chgData name="Michal Stoklasa" userId="7c7ba8f323bf6ffe" providerId="LiveId" clId="{6EDC8491-BC80-4AFC-8306-AB065D8ADFE3}" dt="2021-04-27T15:47:07.349" v="229" actId="20577"/>
          <ac:spMkLst>
            <pc:docMk/>
            <pc:sldMk cId="319104084" sldId="338"/>
            <ac:spMk id="6" creationId="{00000000-0000-0000-0000-000000000000}"/>
          </ac:spMkLst>
        </pc:spChg>
      </pc:sldChg>
      <pc:sldChg chg="del">
        <pc:chgData name="Michal Stoklasa" userId="7c7ba8f323bf6ffe" providerId="LiveId" clId="{6EDC8491-BC80-4AFC-8306-AB065D8ADFE3}" dt="2021-04-27T15:42:36.495" v="24" actId="47"/>
        <pc:sldMkLst>
          <pc:docMk/>
          <pc:sldMk cId="917667751" sldId="338"/>
        </pc:sldMkLst>
      </pc:sldChg>
      <pc:sldChg chg="modSp add mod">
        <pc:chgData name="Michal Stoklasa" userId="7c7ba8f323bf6ffe" providerId="LiveId" clId="{6EDC8491-BC80-4AFC-8306-AB065D8ADFE3}" dt="2021-04-27T15:44:04.135" v="182" actId="20577"/>
        <pc:sldMkLst>
          <pc:docMk/>
          <pc:sldMk cId="256691058" sldId="339"/>
        </pc:sldMkLst>
        <pc:spChg chg="mod">
          <ac:chgData name="Michal Stoklasa" userId="7c7ba8f323bf6ffe" providerId="LiveId" clId="{6EDC8491-BC80-4AFC-8306-AB065D8ADFE3}" dt="2021-04-27T15:44:04.135" v="182" actId="20577"/>
          <ac:spMkLst>
            <pc:docMk/>
            <pc:sldMk cId="256691058" sldId="339"/>
            <ac:spMk id="6" creationId="{00000000-0000-0000-0000-000000000000}"/>
          </ac:spMkLst>
        </pc:spChg>
      </pc:sldChg>
      <pc:sldChg chg="modSp add mod">
        <pc:chgData name="Michal Stoklasa" userId="7c7ba8f323bf6ffe" providerId="LiveId" clId="{6EDC8491-BC80-4AFC-8306-AB065D8ADFE3}" dt="2021-04-27T15:44:18.768" v="186"/>
        <pc:sldMkLst>
          <pc:docMk/>
          <pc:sldMk cId="1443434736" sldId="340"/>
        </pc:sldMkLst>
        <pc:spChg chg="mod">
          <ac:chgData name="Michal Stoklasa" userId="7c7ba8f323bf6ffe" providerId="LiveId" clId="{6EDC8491-BC80-4AFC-8306-AB065D8ADFE3}" dt="2021-04-27T15:44:18.768" v="186"/>
          <ac:spMkLst>
            <pc:docMk/>
            <pc:sldMk cId="1443434736" sldId="340"/>
            <ac:spMk id="6" creationId="{00000000-0000-0000-0000-000000000000}"/>
          </ac:spMkLst>
        </pc:spChg>
      </pc:sldChg>
      <pc:sldChg chg="modSp add mod">
        <pc:chgData name="Michal Stoklasa" userId="7c7ba8f323bf6ffe" providerId="LiveId" clId="{6EDC8491-BC80-4AFC-8306-AB065D8ADFE3}" dt="2021-04-27T16:06:18.319" v="404" actId="20577"/>
        <pc:sldMkLst>
          <pc:docMk/>
          <pc:sldMk cId="2264551721" sldId="341"/>
        </pc:sldMkLst>
        <pc:spChg chg="mod">
          <ac:chgData name="Michal Stoklasa" userId="7c7ba8f323bf6ffe" providerId="LiveId" clId="{6EDC8491-BC80-4AFC-8306-AB065D8ADFE3}" dt="2021-04-27T16:06:18.319" v="404" actId="20577"/>
          <ac:spMkLst>
            <pc:docMk/>
            <pc:sldMk cId="2264551721" sldId="341"/>
            <ac:spMk id="3" creationId="{00000000-0000-0000-0000-000000000000}"/>
          </ac:spMkLst>
        </pc:spChg>
        <pc:spChg chg="mod">
          <ac:chgData name="Michal Stoklasa" userId="7c7ba8f323bf6ffe" providerId="LiveId" clId="{6EDC8491-BC80-4AFC-8306-AB065D8ADFE3}" dt="2021-04-27T15:55:07.289" v="233" actId="6549"/>
          <ac:spMkLst>
            <pc:docMk/>
            <pc:sldMk cId="2264551721" sldId="341"/>
            <ac:spMk id="6" creationId="{00000000-0000-0000-0000-000000000000}"/>
          </ac:spMkLst>
        </pc:spChg>
      </pc:sldChg>
      <pc:sldChg chg="modSp add mod">
        <pc:chgData name="Michal Stoklasa" userId="7c7ba8f323bf6ffe" providerId="LiveId" clId="{6EDC8491-BC80-4AFC-8306-AB065D8ADFE3}" dt="2021-04-27T15:59:35.360" v="326" actId="313"/>
        <pc:sldMkLst>
          <pc:docMk/>
          <pc:sldMk cId="1843406417" sldId="342"/>
        </pc:sldMkLst>
        <pc:spChg chg="mod">
          <ac:chgData name="Michal Stoklasa" userId="7c7ba8f323bf6ffe" providerId="LiveId" clId="{6EDC8491-BC80-4AFC-8306-AB065D8ADFE3}" dt="2021-04-27T15:59:35.360" v="326" actId="313"/>
          <ac:spMkLst>
            <pc:docMk/>
            <pc:sldMk cId="1843406417" sldId="342"/>
            <ac:spMk id="3" creationId="{00000000-0000-0000-0000-000000000000}"/>
          </ac:spMkLst>
        </pc:spChg>
        <pc:spChg chg="mod">
          <ac:chgData name="Michal Stoklasa" userId="7c7ba8f323bf6ffe" providerId="LiveId" clId="{6EDC8491-BC80-4AFC-8306-AB065D8ADFE3}" dt="2021-04-27T15:58:37.894" v="305" actId="3626"/>
          <ac:spMkLst>
            <pc:docMk/>
            <pc:sldMk cId="1843406417" sldId="342"/>
            <ac:spMk id="6" creationId="{00000000-0000-0000-0000-000000000000}"/>
          </ac:spMkLst>
        </pc:spChg>
      </pc:sldChg>
      <pc:sldChg chg="modSp add mod">
        <pc:chgData name="Michal Stoklasa" userId="7c7ba8f323bf6ffe" providerId="LiveId" clId="{6EDC8491-BC80-4AFC-8306-AB065D8ADFE3}" dt="2021-04-27T16:01:30.865" v="348" actId="313"/>
        <pc:sldMkLst>
          <pc:docMk/>
          <pc:sldMk cId="1017756793" sldId="343"/>
        </pc:sldMkLst>
        <pc:spChg chg="mod">
          <ac:chgData name="Michal Stoklasa" userId="7c7ba8f323bf6ffe" providerId="LiveId" clId="{6EDC8491-BC80-4AFC-8306-AB065D8ADFE3}" dt="2021-04-27T16:01:30.865" v="348" actId="313"/>
          <ac:spMkLst>
            <pc:docMk/>
            <pc:sldMk cId="1017756793" sldId="343"/>
            <ac:spMk id="3" creationId="{00000000-0000-0000-0000-000000000000}"/>
          </ac:spMkLst>
        </pc:spChg>
      </pc:sldChg>
      <pc:sldChg chg="modSp add mod">
        <pc:chgData name="Michal Stoklasa" userId="7c7ba8f323bf6ffe" providerId="LiveId" clId="{6EDC8491-BC80-4AFC-8306-AB065D8ADFE3}" dt="2021-04-27T16:01:26.199" v="345" actId="20577"/>
        <pc:sldMkLst>
          <pc:docMk/>
          <pc:sldMk cId="167670682" sldId="344"/>
        </pc:sldMkLst>
        <pc:spChg chg="mod">
          <ac:chgData name="Michal Stoklasa" userId="7c7ba8f323bf6ffe" providerId="LiveId" clId="{6EDC8491-BC80-4AFC-8306-AB065D8ADFE3}" dt="2021-04-27T16:01:26.199" v="345" actId="20577"/>
          <ac:spMkLst>
            <pc:docMk/>
            <pc:sldMk cId="167670682" sldId="344"/>
            <ac:spMk id="3" creationId="{00000000-0000-0000-0000-000000000000}"/>
          </ac:spMkLst>
        </pc:spChg>
      </pc:sldChg>
      <pc:sldChg chg="modSp add mod">
        <pc:chgData name="Michal Stoklasa" userId="7c7ba8f323bf6ffe" providerId="LiveId" clId="{6EDC8491-BC80-4AFC-8306-AB065D8ADFE3}" dt="2021-04-27T16:02:27.943" v="358" actId="20577"/>
        <pc:sldMkLst>
          <pc:docMk/>
          <pc:sldMk cId="3763750216" sldId="345"/>
        </pc:sldMkLst>
        <pc:spChg chg="mod">
          <ac:chgData name="Michal Stoklasa" userId="7c7ba8f323bf6ffe" providerId="LiveId" clId="{6EDC8491-BC80-4AFC-8306-AB065D8ADFE3}" dt="2021-04-27T16:02:27.943" v="358" actId="20577"/>
          <ac:spMkLst>
            <pc:docMk/>
            <pc:sldMk cId="3763750216" sldId="345"/>
            <ac:spMk id="3" creationId="{00000000-0000-0000-0000-000000000000}"/>
          </ac:spMkLst>
        </pc:spChg>
      </pc:sldChg>
      <pc:sldChg chg="modSp add mod">
        <pc:chgData name="Michal Stoklasa" userId="7c7ba8f323bf6ffe" providerId="LiveId" clId="{6EDC8491-BC80-4AFC-8306-AB065D8ADFE3}" dt="2021-04-27T16:03:19.312" v="368" actId="20577"/>
        <pc:sldMkLst>
          <pc:docMk/>
          <pc:sldMk cId="833104390" sldId="346"/>
        </pc:sldMkLst>
        <pc:spChg chg="mod">
          <ac:chgData name="Michal Stoklasa" userId="7c7ba8f323bf6ffe" providerId="LiveId" clId="{6EDC8491-BC80-4AFC-8306-AB065D8ADFE3}" dt="2021-04-27T16:03:19.312" v="368" actId="20577"/>
          <ac:spMkLst>
            <pc:docMk/>
            <pc:sldMk cId="833104390" sldId="346"/>
            <ac:spMk id="3" creationId="{00000000-0000-0000-0000-000000000000}"/>
          </ac:spMkLst>
        </pc:spChg>
      </pc:sldChg>
    </pc:docChg>
  </pc:docChgLst>
  <pc:docChgLst>
    <pc:chgData name="Michal Stoklasa" userId="7c7ba8f323bf6ffe" providerId="LiveId" clId="{9F5B56AC-13AF-4346-B758-A147E56888B5}"/>
    <pc:docChg chg="undo custSel addSld delSld modSld sldOrd">
      <pc:chgData name="Michal Stoklasa" userId="7c7ba8f323bf6ffe" providerId="LiveId" clId="{9F5B56AC-13AF-4346-B758-A147E56888B5}" dt="2021-05-03T17:52:40.053" v="3573" actId="20577"/>
      <pc:docMkLst>
        <pc:docMk/>
      </pc:docMkLst>
      <pc:sldChg chg="modSp mod">
        <pc:chgData name="Michal Stoklasa" userId="7c7ba8f323bf6ffe" providerId="LiveId" clId="{9F5B56AC-13AF-4346-B758-A147E56888B5}" dt="2021-05-03T16:09:21.672" v="2963" actId="20577"/>
        <pc:sldMkLst>
          <pc:docMk/>
          <pc:sldMk cId="2997543792" sldId="257"/>
        </pc:sldMkLst>
        <pc:spChg chg="mod">
          <ac:chgData name="Michal Stoklasa" userId="7c7ba8f323bf6ffe" providerId="LiveId" clId="{9F5B56AC-13AF-4346-B758-A147E56888B5}" dt="2021-05-03T16:09:21.672" v="2963" actId="20577"/>
          <ac:spMkLst>
            <pc:docMk/>
            <pc:sldMk cId="2997543792" sldId="257"/>
            <ac:spMk id="3" creationId="{00000000-0000-0000-0000-000000000000}"/>
          </ac:spMkLst>
        </pc:spChg>
      </pc:sldChg>
      <pc:sldChg chg="delSp add del delDesignElem">
        <pc:chgData name="Michal Stoklasa" userId="7c7ba8f323bf6ffe" providerId="LiveId" clId="{9F5B56AC-13AF-4346-B758-A147E56888B5}" dt="2021-05-03T17:50:17.215" v="3519" actId="47"/>
        <pc:sldMkLst>
          <pc:docMk/>
          <pc:sldMk cId="3212376053" sldId="262"/>
        </pc:sldMkLst>
        <pc:spChg chg="del">
          <ac:chgData name="Michal Stoklasa" userId="7c7ba8f323bf6ffe" providerId="LiveId" clId="{9F5B56AC-13AF-4346-B758-A147E56888B5}" dt="2021-05-03T17:47:23.748" v="3443"/>
          <ac:spMkLst>
            <pc:docMk/>
            <pc:sldMk cId="3212376053" sldId="262"/>
            <ac:spMk id="3080" creationId="{00000000-0000-0000-0000-000000000000}"/>
          </ac:spMkLst>
        </pc:spChg>
      </pc:sldChg>
      <pc:sldChg chg="add del">
        <pc:chgData name="Michal Stoklasa" userId="7c7ba8f323bf6ffe" providerId="LiveId" clId="{9F5B56AC-13AF-4346-B758-A147E56888B5}" dt="2021-05-03T17:05:01.547" v="2987" actId="47"/>
        <pc:sldMkLst>
          <pc:docMk/>
          <pc:sldMk cId="1195777819" sldId="275"/>
        </pc:sldMkLst>
      </pc:sldChg>
      <pc:sldChg chg="modSp add del mod">
        <pc:chgData name="Michal Stoklasa" userId="7c7ba8f323bf6ffe" providerId="LiveId" clId="{9F5B56AC-13AF-4346-B758-A147E56888B5}" dt="2021-05-03T17:11:01.915" v="3088" actId="47"/>
        <pc:sldMkLst>
          <pc:docMk/>
          <pc:sldMk cId="3863660795" sldId="276"/>
        </pc:sldMkLst>
        <pc:spChg chg="mod">
          <ac:chgData name="Michal Stoklasa" userId="7c7ba8f323bf6ffe" providerId="LiveId" clId="{9F5B56AC-13AF-4346-B758-A147E56888B5}" dt="2021-05-03T17:04:14.343" v="2982" actId="27636"/>
          <ac:spMkLst>
            <pc:docMk/>
            <pc:sldMk cId="3863660795" sldId="276"/>
            <ac:spMk id="4" creationId="{00000000-0000-0000-0000-000000000000}"/>
          </ac:spMkLst>
        </pc:spChg>
      </pc:sldChg>
      <pc:sldChg chg="add del">
        <pc:chgData name="Michal Stoklasa" userId="7c7ba8f323bf6ffe" providerId="LiveId" clId="{9F5B56AC-13AF-4346-B758-A147E56888B5}" dt="2021-05-03T17:08:35.381" v="3029" actId="47"/>
        <pc:sldMkLst>
          <pc:docMk/>
          <pc:sldMk cId="3958326918" sldId="277"/>
        </pc:sldMkLst>
      </pc:sldChg>
      <pc:sldChg chg="modSp add del mod">
        <pc:chgData name="Michal Stoklasa" userId="7c7ba8f323bf6ffe" providerId="LiveId" clId="{9F5B56AC-13AF-4346-B758-A147E56888B5}" dt="2021-05-03T17:09:12.286" v="3048" actId="47"/>
        <pc:sldMkLst>
          <pc:docMk/>
          <pc:sldMk cId="3183091652" sldId="278"/>
        </pc:sldMkLst>
        <pc:spChg chg="mod">
          <ac:chgData name="Michal Stoklasa" userId="7c7ba8f323bf6ffe" providerId="LiveId" clId="{9F5B56AC-13AF-4346-B758-A147E56888B5}" dt="2021-05-03T17:04:14.317" v="2981" actId="27636"/>
          <ac:spMkLst>
            <pc:docMk/>
            <pc:sldMk cId="3183091652" sldId="278"/>
            <ac:spMk id="2" creationId="{00000000-0000-0000-0000-000000000000}"/>
          </ac:spMkLst>
        </pc:spChg>
      </pc:sldChg>
      <pc:sldChg chg="add del">
        <pc:chgData name="Michal Stoklasa" userId="7c7ba8f323bf6ffe" providerId="LiveId" clId="{9F5B56AC-13AF-4346-B758-A147E56888B5}" dt="2021-05-03T17:10:26.864" v="3063" actId="47"/>
        <pc:sldMkLst>
          <pc:docMk/>
          <pc:sldMk cId="4180697322" sldId="280"/>
        </pc:sldMkLst>
      </pc:sldChg>
      <pc:sldChg chg="addSp delSp modSp mod modNotesTx">
        <pc:chgData name="Michal Stoklasa" userId="7c7ba8f323bf6ffe" providerId="LiveId" clId="{9F5B56AC-13AF-4346-B758-A147E56888B5}" dt="2021-05-03T17:13:46.313" v="3099"/>
        <pc:sldMkLst>
          <pc:docMk/>
          <pc:sldMk cId="1443434736" sldId="340"/>
        </pc:sldMkLst>
        <pc:spChg chg="del">
          <ac:chgData name="Michal Stoklasa" userId="7c7ba8f323bf6ffe" providerId="LiveId" clId="{9F5B56AC-13AF-4346-B758-A147E56888B5}" dt="2021-05-03T17:08:25.866" v="3028" actId="478"/>
          <ac:spMkLst>
            <pc:docMk/>
            <pc:sldMk cId="1443434736" sldId="340"/>
            <ac:spMk id="3" creationId="{00000000-0000-0000-0000-000000000000}"/>
          </ac:spMkLst>
        </pc:spChg>
        <pc:spChg chg="mod">
          <ac:chgData name="Michal Stoklasa" userId="7c7ba8f323bf6ffe" providerId="LiveId" clId="{9F5B56AC-13AF-4346-B758-A147E56888B5}" dt="2021-05-03T17:13:36.053" v="3098" actId="6549"/>
          <ac:spMkLst>
            <pc:docMk/>
            <pc:sldMk cId="1443434736" sldId="340"/>
            <ac:spMk id="6" creationId="{00000000-0000-0000-0000-000000000000}"/>
          </ac:spMkLst>
        </pc:spChg>
        <pc:picChg chg="add mod">
          <ac:chgData name="Michal Stoklasa" userId="7c7ba8f323bf6ffe" providerId="LiveId" clId="{9F5B56AC-13AF-4346-B758-A147E56888B5}" dt="2021-05-03T17:04:39.232" v="2983"/>
          <ac:picMkLst>
            <pc:docMk/>
            <pc:sldMk cId="1443434736" sldId="340"/>
            <ac:picMk id="4" creationId="{43503347-C923-466C-B049-0B319D33751A}"/>
          </ac:picMkLst>
        </pc:picChg>
        <pc:picChg chg="add mod">
          <ac:chgData name="Michal Stoklasa" userId="7c7ba8f323bf6ffe" providerId="LiveId" clId="{9F5B56AC-13AF-4346-B758-A147E56888B5}" dt="2021-05-03T17:04:39.232" v="2983"/>
          <ac:picMkLst>
            <pc:docMk/>
            <pc:sldMk cId="1443434736" sldId="340"/>
            <ac:picMk id="5" creationId="{D6FCD708-F96E-410B-A711-48C4D71BBFA0}"/>
          </ac:picMkLst>
        </pc:picChg>
        <pc:picChg chg="add mod">
          <ac:chgData name="Michal Stoklasa" userId="7c7ba8f323bf6ffe" providerId="LiveId" clId="{9F5B56AC-13AF-4346-B758-A147E56888B5}" dt="2021-05-03T17:04:39.232" v="2983"/>
          <ac:picMkLst>
            <pc:docMk/>
            <pc:sldMk cId="1443434736" sldId="340"/>
            <ac:picMk id="7" creationId="{4AAE9B3D-B1C3-4BD4-9A96-9F81CAF978FF}"/>
          </ac:picMkLst>
        </pc:picChg>
        <pc:picChg chg="add mod">
          <ac:chgData name="Michal Stoklasa" userId="7c7ba8f323bf6ffe" providerId="LiveId" clId="{9F5B56AC-13AF-4346-B758-A147E56888B5}" dt="2021-05-03T17:04:39.232" v="2983"/>
          <ac:picMkLst>
            <pc:docMk/>
            <pc:sldMk cId="1443434736" sldId="340"/>
            <ac:picMk id="8" creationId="{9F267EF2-A305-43B8-B9DC-5EC4BFD0624D}"/>
          </ac:picMkLst>
        </pc:picChg>
        <pc:picChg chg="add mod">
          <ac:chgData name="Michal Stoklasa" userId="7c7ba8f323bf6ffe" providerId="LiveId" clId="{9F5B56AC-13AF-4346-B758-A147E56888B5}" dt="2021-05-03T17:04:39.232" v="2983"/>
          <ac:picMkLst>
            <pc:docMk/>
            <pc:sldMk cId="1443434736" sldId="340"/>
            <ac:picMk id="9" creationId="{35B96137-C0EF-4F02-94E2-73088A87B004}"/>
          </ac:picMkLst>
        </pc:picChg>
        <pc:picChg chg="add mod">
          <ac:chgData name="Michal Stoklasa" userId="7c7ba8f323bf6ffe" providerId="LiveId" clId="{9F5B56AC-13AF-4346-B758-A147E56888B5}" dt="2021-05-03T17:04:39.232" v="2983"/>
          <ac:picMkLst>
            <pc:docMk/>
            <pc:sldMk cId="1443434736" sldId="340"/>
            <ac:picMk id="10" creationId="{B515E51D-5828-4EA8-9973-D15724653E47}"/>
          </ac:picMkLst>
        </pc:picChg>
        <pc:picChg chg="add mod">
          <ac:chgData name="Michal Stoklasa" userId="7c7ba8f323bf6ffe" providerId="LiveId" clId="{9F5B56AC-13AF-4346-B758-A147E56888B5}" dt="2021-05-03T17:04:43.479" v="2984"/>
          <ac:picMkLst>
            <pc:docMk/>
            <pc:sldMk cId="1443434736" sldId="340"/>
            <ac:picMk id="11" creationId="{241E9B04-1B64-42E1-80C0-A512136539A6}"/>
          </ac:picMkLst>
        </pc:picChg>
        <pc:picChg chg="add mod">
          <ac:chgData name="Michal Stoklasa" userId="7c7ba8f323bf6ffe" providerId="LiveId" clId="{9F5B56AC-13AF-4346-B758-A147E56888B5}" dt="2021-05-03T17:04:47.503" v="2985"/>
          <ac:picMkLst>
            <pc:docMk/>
            <pc:sldMk cId="1443434736" sldId="340"/>
            <ac:picMk id="12" creationId="{EDACEA28-7F70-4B7A-9FB1-3116F1AB5893}"/>
          </ac:picMkLst>
        </pc:picChg>
        <pc:picChg chg="add mod">
          <ac:chgData name="Michal Stoklasa" userId="7c7ba8f323bf6ffe" providerId="LiveId" clId="{9F5B56AC-13AF-4346-B758-A147E56888B5}" dt="2021-05-03T17:04:51.232" v="2986"/>
          <ac:picMkLst>
            <pc:docMk/>
            <pc:sldMk cId="1443434736" sldId="340"/>
            <ac:picMk id="13" creationId="{452098C7-EC17-45C6-B1B0-CCE64D5F3781}"/>
          </ac:picMkLst>
        </pc:picChg>
      </pc:sldChg>
      <pc:sldChg chg="addSp modSp add mod">
        <pc:chgData name="Michal Stoklasa" userId="7c7ba8f323bf6ffe" providerId="LiveId" clId="{9F5B56AC-13AF-4346-B758-A147E56888B5}" dt="2021-04-30T16:23:33.847" v="65" actId="1076"/>
        <pc:sldMkLst>
          <pc:docMk/>
          <pc:sldMk cId="2665526693" sldId="361"/>
        </pc:sldMkLst>
        <pc:spChg chg="mod">
          <ac:chgData name="Michal Stoklasa" userId="7c7ba8f323bf6ffe" providerId="LiveId" clId="{9F5B56AC-13AF-4346-B758-A147E56888B5}" dt="2021-04-30T16:21:41.151" v="58" actId="20577"/>
          <ac:spMkLst>
            <pc:docMk/>
            <pc:sldMk cId="2665526693" sldId="361"/>
            <ac:spMk id="3" creationId="{00000000-0000-0000-0000-000000000000}"/>
          </ac:spMkLst>
        </pc:spChg>
        <pc:spChg chg="mod">
          <ac:chgData name="Michal Stoklasa" userId="7c7ba8f323bf6ffe" providerId="LiveId" clId="{9F5B56AC-13AF-4346-B758-A147E56888B5}" dt="2021-04-30T16:20:27.174" v="15" actId="20577"/>
          <ac:spMkLst>
            <pc:docMk/>
            <pc:sldMk cId="2665526693" sldId="361"/>
            <ac:spMk id="6" creationId="{00000000-0000-0000-0000-000000000000}"/>
          </ac:spMkLst>
        </pc:spChg>
        <pc:picChg chg="add mod">
          <ac:chgData name="Michal Stoklasa" userId="7c7ba8f323bf6ffe" providerId="LiveId" clId="{9F5B56AC-13AF-4346-B758-A147E56888B5}" dt="2021-04-30T16:23:33.847" v="65" actId="1076"/>
          <ac:picMkLst>
            <pc:docMk/>
            <pc:sldMk cId="2665526693" sldId="361"/>
            <ac:picMk id="4" creationId="{52227010-FEA8-4357-BE00-D3FEA49315ED}"/>
          </ac:picMkLst>
        </pc:picChg>
        <pc:picChg chg="add mod">
          <ac:chgData name="Michal Stoklasa" userId="7c7ba8f323bf6ffe" providerId="LiveId" clId="{9F5B56AC-13AF-4346-B758-A147E56888B5}" dt="2021-04-30T16:23:32.899" v="64" actId="1076"/>
          <ac:picMkLst>
            <pc:docMk/>
            <pc:sldMk cId="2665526693" sldId="361"/>
            <ac:picMk id="7" creationId="{0C6F54F0-2DCE-436D-9868-56B0A9E6A145}"/>
          </ac:picMkLst>
        </pc:picChg>
      </pc:sldChg>
      <pc:sldChg chg="modSp add mod ord">
        <pc:chgData name="Michal Stoklasa" userId="7c7ba8f323bf6ffe" providerId="LiveId" clId="{9F5B56AC-13AF-4346-B758-A147E56888B5}" dt="2021-04-30T16:24:32.973" v="79"/>
        <pc:sldMkLst>
          <pc:docMk/>
          <pc:sldMk cId="464474762" sldId="362"/>
        </pc:sldMkLst>
        <pc:spChg chg="mod">
          <ac:chgData name="Michal Stoklasa" userId="7c7ba8f323bf6ffe" providerId="LiveId" clId="{9F5B56AC-13AF-4346-B758-A147E56888B5}" dt="2021-04-30T16:24:32.973" v="79"/>
          <ac:spMkLst>
            <pc:docMk/>
            <pc:sldMk cId="464474762" sldId="362"/>
            <ac:spMk id="3" creationId="{00000000-0000-0000-0000-000000000000}"/>
          </ac:spMkLst>
        </pc:spChg>
        <pc:spChg chg="mod">
          <ac:chgData name="Michal Stoklasa" userId="7c7ba8f323bf6ffe" providerId="LiveId" clId="{9F5B56AC-13AF-4346-B758-A147E56888B5}" dt="2021-04-30T16:23:59.048" v="75" actId="3626"/>
          <ac:spMkLst>
            <pc:docMk/>
            <pc:sldMk cId="464474762" sldId="362"/>
            <ac:spMk id="6" creationId="{00000000-0000-0000-0000-000000000000}"/>
          </ac:spMkLst>
        </pc:spChg>
      </pc:sldChg>
      <pc:sldChg chg="modSp add mod ord">
        <pc:chgData name="Michal Stoklasa" userId="7c7ba8f323bf6ffe" providerId="LiveId" clId="{9F5B56AC-13AF-4346-B758-A147E56888B5}" dt="2021-04-30T16:53:03.070" v="1168" actId="113"/>
        <pc:sldMkLst>
          <pc:docMk/>
          <pc:sldMk cId="233964464" sldId="363"/>
        </pc:sldMkLst>
        <pc:spChg chg="mod">
          <ac:chgData name="Michal Stoklasa" userId="7c7ba8f323bf6ffe" providerId="LiveId" clId="{9F5B56AC-13AF-4346-B758-A147E56888B5}" dt="2021-04-30T16:53:03.070" v="1168" actId="113"/>
          <ac:spMkLst>
            <pc:docMk/>
            <pc:sldMk cId="233964464" sldId="363"/>
            <ac:spMk id="3" creationId="{00000000-0000-0000-0000-000000000000}"/>
          </ac:spMkLst>
        </pc:spChg>
        <pc:spChg chg="mod">
          <ac:chgData name="Michal Stoklasa" userId="7c7ba8f323bf6ffe" providerId="LiveId" clId="{9F5B56AC-13AF-4346-B758-A147E56888B5}" dt="2021-04-30T16:39:08.430" v="418" actId="20577"/>
          <ac:spMkLst>
            <pc:docMk/>
            <pc:sldMk cId="233964464" sldId="363"/>
            <ac:spMk id="6" creationId="{00000000-0000-0000-0000-000000000000}"/>
          </ac:spMkLst>
        </pc:spChg>
      </pc:sldChg>
      <pc:sldChg chg="modSp add mod">
        <pc:chgData name="Michal Stoklasa" userId="7c7ba8f323bf6ffe" providerId="LiveId" clId="{9F5B56AC-13AF-4346-B758-A147E56888B5}" dt="2021-04-30T16:55:33.423" v="1337" actId="20577"/>
        <pc:sldMkLst>
          <pc:docMk/>
          <pc:sldMk cId="221670450" sldId="364"/>
        </pc:sldMkLst>
        <pc:spChg chg="mod">
          <ac:chgData name="Michal Stoklasa" userId="7c7ba8f323bf6ffe" providerId="LiveId" clId="{9F5B56AC-13AF-4346-B758-A147E56888B5}" dt="2021-04-30T16:55:33.423" v="1337" actId="20577"/>
          <ac:spMkLst>
            <pc:docMk/>
            <pc:sldMk cId="221670450" sldId="364"/>
            <ac:spMk id="3" creationId="{00000000-0000-0000-0000-000000000000}"/>
          </ac:spMkLst>
        </pc:spChg>
        <pc:spChg chg="mod">
          <ac:chgData name="Michal Stoklasa" userId="7c7ba8f323bf6ffe" providerId="LiveId" clId="{9F5B56AC-13AF-4346-B758-A147E56888B5}" dt="2021-04-30T16:47:00.736" v="642" actId="3626"/>
          <ac:spMkLst>
            <pc:docMk/>
            <pc:sldMk cId="221670450" sldId="364"/>
            <ac:spMk id="6" creationId="{00000000-0000-0000-0000-000000000000}"/>
          </ac:spMkLst>
        </pc:spChg>
      </pc:sldChg>
      <pc:sldChg chg="modSp add mod">
        <pc:chgData name="Michal Stoklasa" userId="7c7ba8f323bf6ffe" providerId="LiveId" clId="{9F5B56AC-13AF-4346-B758-A147E56888B5}" dt="2021-04-30T17:17:43.719" v="2208" actId="20577"/>
        <pc:sldMkLst>
          <pc:docMk/>
          <pc:sldMk cId="1133867380" sldId="365"/>
        </pc:sldMkLst>
        <pc:spChg chg="mod">
          <ac:chgData name="Michal Stoklasa" userId="7c7ba8f323bf6ffe" providerId="LiveId" clId="{9F5B56AC-13AF-4346-B758-A147E56888B5}" dt="2021-04-30T17:17:43.719" v="2208" actId="20577"/>
          <ac:spMkLst>
            <pc:docMk/>
            <pc:sldMk cId="1133867380" sldId="365"/>
            <ac:spMk id="3" creationId="{00000000-0000-0000-0000-000000000000}"/>
          </ac:spMkLst>
        </pc:spChg>
        <pc:spChg chg="mod">
          <ac:chgData name="Michal Stoklasa" userId="7c7ba8f323bf6ffe" providerId="LiveId" clId="{9F5B56AC-13AF-4346-B758-A147E56888B5}" dt="2021-04-30T17:09:39.917" v="1348" actId="3626"/>
          <ac:spMkLst>
            <pc:docMk/>
            <pc:sldMk cId="1133867380" sldId="365"/>
            <ac:spMk id="6" creationId="{00000000-0000-0000-0000-000000000000}"/>
          </ac:spMkLst>
        </pc:spChg>
      </pc:sldChg>
      <pc:sldChg chg="modSp add mod">
        <pc:chgData name="Michal Stoklasa" userId="7c7ba8f323bf6ffe" providerId="LiveId" clId="{9F5B56AC-13AF-4346-B758-A147E56888B5}" dt="2021-04-30T17:34:00.297" v="2937" actId="20577"/>
        <pc:sldMkLst>
          <pc:docMk/>
          <pc:sldMk cId="3510336789" sldId="366"/>
        </pc:sldMkLst>
        <pc:spChg chg="mod">
          <ac:chgData name="Michal Stoklasa" userId="7c7ba8f323bf6ffe" providerId="LiveId" clId="{9F5B56AC-13AF-4346-B758-A147E56888B5}" dt="2021-04-30T17:34:00.297" v="2937" actId="20577"/>
          <ac:spMkLst>
            <pc:docMk/>
            <pc:sldMk cId="3510336789" sldId="366"/>
            <ac:spMk id="3" creationId="{00000000-0000-0000-0000-000000000000}"/>
          </ac:spMkLst>
        </pc:spChg>
        <pc:spChg chg="mod">
          <ac:chgData name="Michal Stoklasa" userId="7c7ba8f323bf6ffe" providerId="LiveId" clId="{9F5B56AC-13AF-4346-B758-A147E56888B5}" dt="2021-04-30T17:22:51.152" v="2216" actId="20577"/>
          <ac:spMkLst>
            <pc:docMk/>
            <pc:sldMk cId="3510336789" sldId="366"/>
            <ac:spMk id="6" creationId="{00000000-0000-0000-0000-000000000000}"/>
          </ac:spMkLst>
        </pc:spChg>
      </pc:sldChg>
      <pc:sldChg chg="addSp delSp modSp add mod ord modNotesTx">
        <pc:chgData name="Michal Stoklasa" userId="7c7ba8f323bf6ffe" providerId="LiveId" clId="{9F5B56AC-13AF-4346-B758-A147E56888B5}" dt="2021-05-03T17:10:09.097" v="3062"/>
        <pc:sldMkLst>
          <pc:docMk/>
          <pc:sldMk cId="883699437" sldId="367"/>
        </pc:sldMkLst>
        <pc:spChg chg="del mod">
          <ac:chgData name="Michal Stoklasa" userId="7c7ba8f323bf6ffe" providerId="LiveId" clId="{9F5B56AC-13AF-4346-B758-A147E56888B5}" dt="2021-05-03T17:07:07.577" v="3021"/>
          <ac:spMkLst>
            <pc:docMk/>
            <pc:sldMk cId="883699437" sldId="367"/>
            <ac:spMk id="3" creationId="{00000000-0000-0000-0000-000000000000}"/>
          </ac:spMkLst>
        </pc:spChg>
        <pc:spChg chg="mod">
          <ac:chgData name="Michal Stoklasa" userId="7c7ba8f323bf6ffe" providerId="LiveId" clId="{9F5B56AC-13AF-4346-B758-A147E56888B5}" dt="2021-05-03T17:05:34.419" v="3009" actId="20577"/>
          <ac:spMkLst>
            <pc:docMk/>
            <pc:sldMk cId="883699437" sldId="367"/>
            <ac:spMk id="6" creationId="{00000000-0000-0000-0000-000000000000}"/>
          </ac:spMkLst>
        </pc:spChg>
        <pc:graphicFrameChg chg="add mod modGraphic">
          <ac:chgData name="Michal Stoklasa" userId="7c7ba8f323bf6ffe" providerId="LiveId" clId="{9F5B56AC-13AF-4346-B758-A147E56888B5}" dt="2021-05-03T17:06:46.737" v="3020" actId="1076"/>
          <ac:graphicFrameMkLst>
            <pc:docMk/>
            <pc:sldMk cId="883699437" sldId="367"/>
            <ac:graphicFrameMk id="4" creationId="{EA015001-D0DE-4486-B283-215E0EA54B60}"/>
          </ac:graphicFrameMkLst>
        </pc:graphicFrameChg>
        <pc:picChg chg="add mod">
          <ac:chgData name="Michal Stoklasa" userId="7c7ba8f323bf6ffe" providerId="LiveId" clId="{9F5B56AC-13AF-4346-B758-A147E56888B5}" dt="2021-05-03T17:07:25.136" v="3025" actId="1076"/>
          <ac:picMkLst>
            <pc:docMk/>
            <pc:sldMk cId="883699437" sldId="367"/>
            <ac:picMk id="5" creationId="{0F4A5A07-BFB5-47C9-983A-72A2BD5BC65A}"/>
          </ac:picMkLst>
        </pc:picChg>
        <pc:picChg chg="add mod">
          <ac:chgData name="Michal Stoklasa" userId="7c7ba8f323bf6ffe" providerId="LiveId" clId="{9F5B56AC-13AF-4346-B758-A147E56888B5}" dt="2021-05-03T17:07:17.248" v="3024" actId="1076"/>
          <ac:picMkLst>
            <pc:docMk/>
            <pc:sldMk cId="883699437" sldId="367"/>
            <ac:picMk id="7" creationId="{E1C2001D-BFD3-476C-8336-3547C91DE3C4}"/>
          </ac:picMkLst>
        </pc:picChg>
        <pc:picChg chg="add mod">
          <ac:chgData name="Michal Stoklasa" userId="7c7ba8f323bf6ffe" providerId="LiveId" clId="{9F5B56AC-13AF-4346-B758-A147E56888B5}" dt="2021-05-03T17:07:41.872" v="3027" actId="1076"/>
          <ac:picMkLst>
            <pc:docMk/>
            <pc:sldMk cId="883699437" sldId="367"/>
            <ac:picMk id="8" creationId="{B27848D2-64E4-47AD-9748-BCB5B2835B2A}"/>
          </ac:picMkLst>
        </pc:picChg>
      </pc:sldChg>
      <pc:sldChg chg="addSp delSp modSp add mod modNotesTx">
        <pc:chgData name="Michal Stoklasa" userId="7c7ba8f323bf6ffe" providerId="LiveId" clId="{9F5B56AC-13AF-4346-B758-A147E56888B5}" dt="2021-05-03T17:09:59.988" v="3061"/>
        <pc:sldMkLst>
          <pc:docMk/>
          <pc:sldMk cId="1917346966" sldId="368"/>
        </pc:sldMkLst>
        <pc:spChg chg="mod">
          <ac:chgData name="Michal Stoklasa" userId="7c7ba8f323bf6ffe" providerId="LiveId" clId="{9F5B56AC-13AF-4346-B758-A147E56888B5}" dt="2021-05-03T17:08:48.155" v="3040" actId="20577"/>
          <ac:spMkLst>
            <pc:docMk/>
            <pc:sldMk cId="1917346966" sldId="368"/>
            <ac:spMk id="6" creationId="{00000000-0000-0000-0000-000000000000}"/>
          </ac:spMkLst>
        </pc:spChg>
        <pc:graphicFrameChg chg="del">
          <ac:chgData name="Michal Stoklasa" userId="7c7ba8f323bf6ffe" providerId="LiveId" clId="{9F5B56AC-13AF-4346-B758-A147E56888B5}" dt="2021-05-03T17:08:53.572" v="3044" actId="478"/>
          <ac:graphicFrameMkLst>
            <pc:docMk/>
            <pc:sldMk cId="1917346966" sldId="368"/>
            <ac:graphicFrameMk id="4" creationId="{EA015001-D0DE-4486-B283-215E0EA54B60}"/>
          </ac:graphicFrameMkLst>
        </pc:graphicFrameChg>
        <pc:picChg chg="del">
          <ac:chgData name="Michal Stoklasa" userId="7c7ba8f323bf6ffe" providerId="LiveId" clId="{9F5B56AC-13AF-4346-B758-A147E56888B5}" dt="2021-05-03T17:08:51.122" v="3042" actId="478"/>
          <ac:picMkLst>
            <pc:docMk/>
            <pc:sldMk cId="1917346966" sldId="368"/>
            <ac:picMk id="5" creationId="{0F4A5A07-BFB5-47C9-983A-72A2BD5BC65A}"/>
          </ac:picMkLst>
        </pc:picChg>
        <pc:picChg chg="del">
          <ac:chgData name="Michal Stoklasa" userId="7c7ba8f323bf6ffe" providerId="LiveId" clId="{9F5B56AC-13AF-4346-B758-A147E56888B5}" dt="2021-05-03T17:08:51.642" v="3043" actId="478"/>
          <ac:picMkLst>
            <pc:docMk/>
            <pc:sldMk cId="1917346966" sldId="368"/>
            <ac:picMk id="7" creationId="{E1C2001D-BFD3-476C-8336-3547C91DE3C4}"/>
          </ac:picMkLst>
        </pc:picChg>
        <pc:picChg chg="del">
          <ac:chgData name="Michal Stoklasa" userId="7c7ba8f323bf6ffe" providerId="LiveId" clId="{9F5B56AC-13AF-4346-B758-A147E56888B5}" dt="2021-05-03T17:08:50.601" v="3041" actId="478"/>
          <ac:picMkLst>
            <pc:docMk/>
            <pc:sldMk cId="1917346966" sldId="368"/>
            <ac:picMk id="8" creationId="{B27848D2-64E4-47AD-9748-BCB5B2835B2A}"/>
          </ac:picMkLst>
        </pc:picChg>
        <pc:picChg chg="add mod">
          <ac:chgData name="Michal Stoklasa" userId="7c7ba8f323bf6ffe" providerId="LiveId" clId="{9F5B56AC-13AF-4346-B758-A147E56888B5}" dt="2021-05-03T17:09:28.068" v="3053" actId="1076"/>
          <ac:picMkLst>
            <pc:docMk/>
            <pc:sldMk cId="1917346966" sldId="368"/>
            <ac:picMk id="9" creationId="{BCEE03AD-F1B1-4950-A2F6-BFAF7E899671}"/>
          </ac:picMkLst>
        </pc:picChg>
        <pc:picChg chg="add mod">
          <ac:chgData name="Michal Stoklasa" userId="7c7ba8f323bf6ffe" providerId="LiveId" clId="{9F5B56AC-13AF-4346-B758-A147E56888B5}" dt="2021-05-03T17:09:33.049" v="3056" actId="1076"/>
          <ac:picMkLst>
            <pc:docMk/>
            <pc:sldMk cId="1917346966" sldId="368"/>
            <ac:picMk id="10" creationId="{0260EF2E-57F3-40F1-8844-47335B95248E}"/>
          </ac:picMkLst>
        </pc:picChg>
        <pc:picChg chg="add mod">
          <ac:chgData name="Michal Stoklasa" userId="7c7ba8f323bf6ffe" providerId="LiveId" clId="{9F5B56AC-13AF-4346-B758-A147E56888B5}" dt="2021-05-03T17:09:35.165" v="3057" actId="1076"/>
          <ac:picMkLst>
            <pc:docMk/>
            <pc:sldMk cId="1917346966" sldId="368"/>
            <ac:picMk id="11" creationId="{89EC55EA-9EA7-42ED-85D5-EFCAF157C063}"/>
          </ac:picMkLst>
        </pc:picChg>
        <pc:picChg chg="add mod">
          <ac:chgData name="Michal Stoklasa" userId="7c7ba8f323bf6ffe" providerId="LiveId" clId="{9F5B56AC-13AF-4346-B758-A147E56888B5}" dt="2021-05-03T17:09:30.128" v="3054" actId="1076"/>
          <ac:picMkLst>
            <pc:docMk/>
            <pc:sldMk cId="1917346966" sldId="368"/>
            <ac:picMk id="12" creationId="{2C017374-F97C-4015-9F80-3BDF613EBE41}"/>
          </ac:picMkLst>
        </pc:picChg>
        <pc:picChg chg="add mod">
          <ac:chgData name="Michal Stoklasa" userId="7c7ba8f323bf6ffe" providerId="LiveId" clId="{9F5B56AC-13AF-4346-B758-A147E56888B5}" dt="2021-05-03T17:09:31.580" v="3055" actId="1076"/>
          <ac:picMkLst>
            <pc:docMk/>
            <pc:sldMk cId="1917346966" sldId="368"/>
            <ac:picMk id="13" creationId="{3B5717FB-860C-4780-834F-C93007A9F1DB}"/>
          </ac:picMkLst>
        </pc:picChg>
        <pc:picChg chg="add mod">
          <ac:chgData name="Michal Stoklasa" userId="7c7ba8f323bf6ffe" providerId="LiveId" clId="{9F5B56AC-13AF-4346-B758-A147E56888B5}" dt="2021-05-03T17:09:43.048" v="3059" actId="1076"/>
          <ac:picMkLst>
            <pc:docMk/>
            <pc:sldMk cId="1917346966" sldId="368"/>
            <ac:picMk id="14" creationId="{5DFA7359-3906-4A60-9FD5-6083486EE869}"/>
          </ac:picMkLst>
        </pc:picChg>
      </pc:sldChg>
      <pc:sldChg chg="addSp delSp modSp add mod ord">
        <pc:chgData name="Michal Stoklasa" userId="7c7ba8f323bf6ffe" providerId="LiveId" clId="{9F5B56AC-13AF-4346-B758-A147E56888B5}" dt="2021-05-03T17:28:28.137" v="3441" actId="14100"/>
        <pc:sldMkLst>
          <pc:docMk/>
          <pc:sldMk cId="391076353" sldId="369"/>
        </pc:sldMkLst>
        <pc:spChg chg="mod">
          <ac:chgData name="Michal Stoklasa" userId="7c7ba8f323bf6ffe" providerId="LiveId" clId="{9F5B56AC-13AF-4346-B758-A147E56888B5}" dt="2021-05-03T17:26:32.355" v="3427" actId="20577"/>
          <ac:spMkLst>
            <pc:docMk/>
            <pc:sldMk cId="391076353" sldId="369"/>
            <ac:spMk id="3" creationId="{00000000-0000-0000-0000-000000000000}"/>
          </ac:spMkLst>
        </pc:spChg>
        <pc:spChg chg="mod">
          <ac:chgData name="Michal Stoklasa" userId="7c7ba8f323bf6ffe" providerId="LiveId" clId="{9F5B56AC-13AF-4346-B758-A147E56888B5}" dt="2021-05-03T17:10:42.234" v="3085" actId="20577"/>
          <ac:spMkLst>
            <pc:docMk/>
            <pc:sldMk cId="391076353" sldId="369"/>
            <ac:spMk id="6" creationId="{00000000-0000-0000-0000-000000000000}"/>
          </ac:spMkLst>
        </pc:spChg>
        <pc:picChg chg="add mod">
          <ac:chgData name="Michal Stoklasa" userId="7c7ba8f323bf6ffe" providerId="LiveId" clId="{9F5B56AC-13AF-4346-B758-A147E56888B5}" dt="2021-05-03T17:28:19.489" v="3438" actId="1076"/>
          <ac:picMkLst>
            <pc:docMk/>
            <pc:sldMk cId="391076353" sldId="369"/>
            <ac:picMk id="4" creationId="{11F1336F-BB5E-4DC0-8D4B-3863EE24E24B}"/>
          </ac:picMkLst>
        </pc:picChg>
        <pc:picChg chg="add del mod">
          <ac:chgData name="Michal Stoklasa" userId="7c7ba8f323bf6ffe" providerId="LiveId" clId="{9F5B56AC-13AF-4346-B758-A147E56888B5}" dt="2021-05-03T17:26:29.443" v="3426"/>
          <ac:picMkLst>
            <pc:docMk/>
            <pc:sldMk cId="391076353" sldId="369"/>
            <ac:picMk id="1026" creationId="{E128E291-1B1F-4881-8EAE-92FFCCC8252B}"/>
          </ac:picMkLst>
        </pc:picChg>
        <pc:picChg chg="add mod">
          <ac:chgData name="Michal Stoklasa" userId="7c7ba8f323bf6ffe" providerId="LiveId" clId="{9F5B56AC-13AF-4346-B758-A147E56888B5}" dt="2021-05-03T17:28:28.137" v="3441" actId="14100"/>
          <ac:picMkLst>
            <pc:docMk/>
            <pc:sldMk cId="391076353" sldId="369"/>
            <ac:picMk id="1028" creationId="{38ED432B-FDD7-43EC-82DD-3D86AEE588C7}"/>
          </ac:picMkLst>
        </pc:picChg>
        <pc:picChg chg="add mod">
          <ac:chgData name="Michal Stoklasa" userId="7c7ba8f323bf6ffe" providerId="LiveId" clId="{9F5B56AC-13AF-4346-B758-A147E56888B5}" dt="2021-05-03T17:28:24.033" v="3440" actId="14100"/>
          <ac:picMkLst>
            <pc:docMk/>
            <pc:sldMk cId="391076353" sldId="369"/>
            <ac:picMk id="1030" creationId="{493DE575-FD11-47BF-BC88-FE7065B664DC}"/>
          </ac:picMkLst>
        </pc:picChg>
      </pc:sldChg>
      <pc:sldChg chg="modSp add mod">
        <pc:chgData name="Michal Stoklasa" userId="7c7ba8f323bf6ffe" providerId="LiveId" clId="{9F5B56AC-13AF-4346-B758-A147E56888B5}" dt="2021-05-03T17:23:08.107" v="3382" actId="20577"/>
        <pc:sldMkLst>
          <pc:docMk/>
          <pc:sldMk cId="2662031239" sldId="370"/>
        </pc:sldMkLst>
        <pc:spChg chg="mod">
          <ac:chgData name="Michal Stoklasa" userId="7c7ba8f323bf6ffe" providerId="LiveId" clId="{9F5B56AC-13AF-4346-B758-A147E56888B5}" dt="2021-05-03T17:23:08.107" v="3382" actId="20577"/>
          <ac:spMkLst>
            <pc:docMk/>
            <pc:sldMk cId="2662031239" sldId="370"/>
            <ac:spMk id="3" creationId="{00000000-0000-0000-0000-000000000000}"/>
          </ac:spMkLst>
        </pc:spChg>
        <pc:spChg chg="mod">
          <ac:chgData name="Michal Stoklasa" userId="7c7ba8f323bf6ffe" providerId="LiveId" clId="{9F5B56AC-13AF-4346-B758-A147E56888B5}" dt="2021-05-03T17:13:27.480" v="3090"/>
          <ac:spMkLst>
            <pc:docMk/>
            <pc:sldMk cId="2662031239" sldId="370"/>
            <ac:spMk id="6" creationId="{00000000-0000-0000-0000-000000000000}"/>
          </ac:spMkLst>
        </pc:spChg>
      </pc:sldChg>
      <pc:sldChg chg="modSp add mod">
        <pc:chgData name="Michal Stoklasa" userId="7c7ba8f323bf6ffe" providerId="LiveId" clId="{9F5B56AC-13AF-4346-B758-A147E56888B5}" dt="2021-05-03T17:47:23.826" v="3444" actId="27636"/>
        <pc:sldMkLst>
          <pc:docMk/>
          <pc:sldMk cId="1151247939" sldId="371"/>
        </pc:sldMkLst>
        <pc:spChg chg="mod">
          <ac:chgData name="Michal Stoklasa" userId="7c7ba8f323bf6ffe" providerId="LiveId" clId="{9F5B56AC-13AF-4346-B758-A147E56888B5}" dt="2021-05-03T17:47:23.826" v="3444" actId="27636"/>
          <ac:spMkLst>
            <pc:docMk/>
            <pc:sldMk cId="1151247939" sldId="371"/>
            <ac:spMk id="3" creationId="{00000000-0000-0000-0000-000000000000}"/>
          </ac:spMkLst>
        </pc:spChg>
      </pc:sldChg>
      <pc:sldChg chg="addSp delSp modSp add mod">
        <pc:chgData name="Michal Stoklasa" userId="7c7ba8f323bf6ffe" providerId="LiveId" clId="{9F5B56AC-13AF-4346-B758-A147E56888B5}" dt="2021-05-03T17:49:57.186" v="3518" actId="1076"/>
        <pc:sldMkLst>
          <pc:docMk/>
          <pc:sldMk cId="454593582" sldId="372"/>
        </pc:sldMkLst>
        <pc:spChg chg="mod">
          <ac:chgData name="Michal Stoklasa" userId="7c7ba8f323bf6ffe" providerId="LiveId" clId="{9F5B56AC-13AF-4346-B758-A147E56888B5}" dt="2021-05-03T17:49:38.728" v="3514" actId="20577"/>
          <ac:spMkLst>
            <pc:docMk/>
            <pc:sldMk cId="454593582" sldId="372"/>
            <ac:spMk id="3" creationId="{00000000-0000-0000-0000-000000000000}"/>
          </ac:spMkLst>
        </pc:spChg>
        <pc:spChg chg="mod">
          <ac:chgData name="Michal Stoklasa" userId="7c7ba8f323bf6ffe" providerId="LiveId" clId="{9F5B56AC-13AF-4346-B758-A147E56888B5}" dt="2021-05-03T17:47:44.852" v="3472" actId="20577"/>
          <ac:spMkLst>
            <pc:docMk/>
            <pc:sldMk cId="454593582" sldId="372"/>
            <ac:spMk id="6" creationId="{00000000-0000-0000-0000-000000000000}"/>
          </ac:spMkLst>
        </pc:spChg>
        <pc:picChg chg="del">
          <ac:chgData name="Michal Stoklasa" userId="7c7ba8f323bf6ffe" providerId="LiveId" clId="{9F5B56AC-13AF-4346-B758-A147E56888B5}" dt="2021-05-03T17:47:47.155" v="3474" actId="478"/>
          <ac:picMkLst>
            <pc:docMk/>
            <pc:sldMk cId="454593582" sldId="372"/>
            <ac:picMk id="4" creationId="{11F1336F-BB5E-4DC0-8D4B-3863EE24E24B}"/>
          </ac:picMkLst>
        </pc:picChg>
        <pc:picChg chg="add mod">
          <ac:chgData name="Michal Stoklasa" userId="7c7ba8f323bf6ffe" providerId="LiveId" clId="{9F5B56AC-13AF-4346-B758-A147E56888B5}" dt="2021-05-03T17:49:57.186" v="3518" actId="1076"/>
          <ac:picMkLst>
            <pc:docMk/>
            <pc:sldMk cId="454593582" sldId="372"/>
            <ac:picMk id="7" creationId="{912C7FAF-DB6E-4C9E-ADF8-940B434BD3BB}"/>
          </ac:picMkLst>
        </pc:picChg>
        <pc:picChg chg="del">
          <ac:chgData name="Michal Stoklasa" userId="7c7ba8f323bf6ffe" providerId="LiveId" clId="{9F5B56AC-13AF-4346-B758-A147E56888B5}" dt="2021-05-03T17:47:46.731" v="3473" actId="478"/>
          <ac:picMkLst>
            <pc:docMk/>
            <pc:sldMk cId="454593582" sldId="372"/>
            <ac:picMk id="1028" creationId="{38ED432B-FDD7-43EC-82DD-3D86AEE588C7}"/>
          </ac:picMkLst>
        </pc:picChg>
        <pc:picChg chg="del">
          <ac:chgData name="Michal Stoklasa" userId="7c7ba8f323bf6ffe" providerId="LiveId" clId="{9F5B56AC-13AF-4346-B758-A147E56888B5}" dt="2021-05-03T17:47:47.587" v="3475" actId="478"/>
          <ac:picMkLst>
            <pc:docMk/>
            <pc:sldMk cId="454593582" sldId="372"/>
            <ac:picMk id="1030" creationId="{493DE575-FD11-47BF-BC88-FE7065B664DC}"/>
          </ac:picMkLst>
        </pc:picChg>
      </pc:sldChg>
      <pc:sldChg chg="addSp delSp modSp add mod">
        <pc:chgData name="Michal Stoklasa" userId="7c7ba8f323bf6ffe" providerId="LiveId" clId="{9F5B56AC-13AF-4346-B758-A147E56888B5}" dt="2021-05-03T17:52:40.053" v="3573" actId="20577"/>
        <pc:sldMkLst>
          <pc:docMk/>
          <pc:sldMk cId="3408117461" sldId="373"/>
        </pc:sldMkLst>
        <pc:spChg chg="mod">
          <ac:chgData name="Michal Stoklasa" userId="7c7ba8f323bf6ffe" providerId="LiveId" clId="{9F5B56AC-13AF-4346-B758-A147E56888B5}" dt="2021-05-03T17:52:40.053" v="3573" actId="20577"/>
          <ac:spMkLst>
            <pc:docMk/>
            <pc:sldMk cId="3408117461" sldId="373"/>
            <ac:spMk id="3" creationId="{00000000-0000-0000-0000-000000000000}"/>
          </ac:spMkLst>
        </pc:spChg>
        <pc:spChg chg="mod">
          <ac:chgData name="Michal Stoklasa" userId="7c7ba8f323bf6ffe" providerId="LiveId" clId="{9F5B56AC-13AF-4346-B758-A147E56888B5}" dt="2021-05-03T17:50:30.100" v="3533" actId="20577"/>
          <ac:spMkLst>
            <pc:docMk/>
            <pc:sldMk cId="3408117461" sldId="373"/>
            <ac:spMk id="6" creationId="{00000000-0000-0000-0000-000000000000}"/>
          </ac:spMkLst>
        </pc:spChg>
        <pc:graphicFrameChg chg="add mod">
          <ac:chgData name="Michal Stoklasa" userId="7c7ba8f323bf6ffe" providerId="LiveId" clId="{9F5B56AC-13AF-4346-B758-A147E56888B5}" dt="2021-05-03T17:50:41.511" v="3534"/>
          <ac:graphicFrameMkLst>
            <pc:docMk/>
            <pc:sldMk cId="3408117461" sldId="373"/>
            <ac:graphicFrameMk id="5" creationId="{E13B88B8-4ED6-40C6-950C-FD6F856F068E}"/>
          </ac:graphicFrameMkLst>
        </pc:graphicFrameChg>
        <pc:picChg chg="del">
          <ac:chgData name="Michal Stoklasa" userId="7c7ba8f323bf6ffe" providerId="LiveId" clId="{9F5B56AC-13AF-4346-B758-A147E56888B5}" dt="2021-05-03T17:51:49.566" v="3560" actId="478"/>
          <ac:picMkLst>
            <pc:docMk/>
            <pc:sldMk cId="3408117461" sldId="373"/>
            <ac:picMk id="7" creationId="{912C7FAF-DB6E-4C9E-ADF8-940B434BD3BB}"/>
          </ac:picMkLst>
        </pc:picChg>
        <pc:picChg chg="add mod">
          <ac:chgData name="Michal Stoklasa" userId="7c7ba8f323bf6ffe" providerId="LiveId" clId="{9F5B56AC-13AF-4346-B758-A147E56888B5}" dt="2021-05-03T17:52:35.010" v="3571" actId="1076"/>
          <ac:picMkLst>
            <pc:docMk/>
            <pc:sldMk cId="3408117461" sldId="373"/>
            <ac:picMk id="8" creationId="{BDDE1E67-F68E-474C-B37A-8157905DB901}"/>
          </ac:picMkLst>
        </pc:picChg>
      </pc:sldChg>
      <pc:sldMasterChg chg="delSldLayout">
        <pc:chgData name="Michal Stoklasa" userId="7c7ba8f323bf6ffe" providerId="LiveId" clId="{9F5B56AC-13AF-4346-B758-A147E56888B5}" dt="2021-05-03T17:11:01.915" v="3088" actId="47"/>
        <pc:sldMasterMkLst>
          <pc:docMk/>
          <pc:sldMasterMk cId="3838845485" sldId="2147483648"/>
        </pc:sldMasterMkLst>
        <pc:sldLayoutChg chg="del">
          <pc:chgData name="Michal Stoklasa" userId="7c7ba8f323bf6ffe" providerId="LiveId" clId="{9F5B56AC-13AF-4346-B758-A147E56888B5}" dt="2021-05-03T17:11:01.915" v="3088" actId="47"/>
          <pc:sldLayoutMkLst>
            <pc:docMk/>
            <pc:sldMasterMk cId="3838845485" sldId="2147483648"/>
            <pc:sldLayoutMk cId="3195911020" sldId="214748365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097986-0C26-47DE-8982-7AD2B6842259}" type="datetimeFigureOut">
              <a:rPr lang="cs-CZ" smtClean="0"/>
              <a:t>06.05.2021</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4000A-37E1-4D72-B31A-77993FD77D47}" type="slidenum">
              <a:rPr lang="cs-CZ" smtClean="0"/>
              <a:t>‹#›</a:t>
            </a:fld>
            <a:endParaRPr lang="cs-CZ"/>
          </a:p>
        </p:txBody>
      </p:sp>
    </p:spTree>
    <p:extLst>
      <p:ext uri="{BB962C8B-B14F-4D97-AF65-F5344CB8AC3E}">
        <p14:creationId xmlns:p14="http://schemas.microsoft.com/office/powerpoint/2010/main" val="229744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a:t>
            </a:fld>
            <a:endParaRPr lang="cs-CZ"/>
          </a:p>
        </p:txBody>
      </p:sp>
    </p:spTree>
    <p:extLst>
      <p:ext uri="{BB962C8B-B14F-4D97-AF65-F5344CB8AC3E}">
        <p14:creationId xmlns:p14="http://schemas.microsoft.com/office/powerpoint/2010/main" val="331026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a:t>
            </a:fld>
            <a:endParaRPr lang="cs-CZ"/>
          </a:p>
        </p:txBody>
      </p:sp>
    </p:spTree>
    <p:extLst>
      <p:ext uri="{BB962C8B-B14F-4D97-AF65-F5344CB8AC3E}">
        <p14:creationId xmlns:p14="http://schemas.microsoft.com/office/powerpoint/2010/main" val="36947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12</a:t>
            </a:fld>
            <a:endParaRPr lang="cs-CZ"/>
          </a:p>
        </p:txBody>
      </p:sp>
    </p:spTree>
    <p:extLst>
      <p:ext uri="{BB962C8B-B14F-4D97-AF65-F5344CB8AC3E}">
        <p14:creationId xmlns:p14="http://schemas.microsoft.com/office/powerpoint/2010/main" val="3994965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13</a:t>
            </a:fld>
            <a:endParaRPr lang="cs-CZ"/>
          </a:p>
        </p:txBody>
      </p:sp>
    </p:spTree>
    <p:extLst>
      <p:ext uri="{BB962C8B-B14F-4D97-AF65-F5344CB8AC3E}">
        <p14:creationId xmlns:p14="http://schemas.microsoft.com/office/powerpoint/2010/main" val="2027519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14</a:t>
            </a:fld>
            <a:endParaRPr lang="cs-CZ"/>
          </a:p>
        </p:txBody>
      </p:sp>
    </p:spTree>
    <p:extLst>
      <p:ext uri="{BB962C8B-B14F-4D97-AF65-F5344CB8AC3E}">
        <p14:creationId xmlns:p14="http://schemas.microsoft.com/office/powerpoint/2010/main" val="2225684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obrázku: https://www.8020sourcing.com/the-art-of-guanxi-building-better-relationships-with-chinese-suppliers-to-build-better-business/</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15</a:t>
            </a:fld>
            <a:endParaRPr lang="cs-CZ"/>
          </a:p>
        </p:txBody>
      </p:sp>
    </p:spTree>
    <p:extLst>
      <p:ext uri="{BB962C8B-B14F-4D97-AF65-F5344CB8AC3E}">
        <p14:creationId xmlns:p14="http://schemas.microsoft.com/office/powerpoint/2010/main" val="1143316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16</a:t>
            </a:fld>
            <a:endParaRPr lang="cs-CZ"/>
          </a:p>
        </p:txBody>
      </p:sp>
    </p:spTree>
    <p:extLst>
      <p:ext uri="{BB962C8B-B14F-4D97-AF65-F5344CB8AC3E}">
        <p14:creationId xmlns:p14="http://schemas.microsoft.com/office/powerpoint/2010/main" val="1974941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17</a:t>
            </a:fld>
            <a:endParaRPr lang="cs-CZ"/>
          </a:p>
        </p:txBody>
      </p:sp>
    </p:spTree>
    <p:extLst>
      <p:ext uri="{BB962C8B-B14F-4D97-AF65-F5344CB8AC3E}">
        <p14:creationId xmlns:p14="http://schemas.microsoft.com/office/powerpoint/2010/main" val="2300670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18</a:t>
            </a:fld>
            <a:endParaRPr lang="cs-CZ"/>
          </a:p>
        </p:txBody>
      </p:sp>
    </p:spTree>
    <p:extLst>
      <p:ext uri="{BB962C8B-B14F-4D97-AF65-F5344CB8AC3E}">
        <p14:creationId xmlns:p14="http://schemas.microsoft.com/office/powerpoint/2010/main" val="3394863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19</a:t>
            </a:fld>
            <a:endParaRPr lang="cs-CZ"/>
          </a:p>
        </p:txBody>
      </p:sp>
    </p:spTree>
    <p:extLst>
      <p:ext uri="{BB962C8B-B14F-4D97-AF65-F5344CB8AC3E}">
        <p14:creationId xmlns:p14="http://schemas.microsoft.com/office/powerpoint/2010/main" val="1830532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20</a:t>
            </a:fld>
            <a:endParaRPr lang="cs-CZ"/>
          </a:p>
        </p:txBody>
      </p:sp>
    </p:spTree>
    <p:extLst>
      <p:ext uri="{BB962C8B-B14F-4D97-AF65-F5344CB8AC3E}">
        <p14:creationId xmlns:p14="http://schemas.microsoft.com/office/powerpoint/2010/main" val="179126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a:t>
            </a:fld>
            <a:endParaRPr lang="cs-CZ"/>
          </a:p>
        </p:txBody>
      </p:sp>
    </p:spTree>
    <p:extLst>
      <p:ext uri="{BB962C8B-B14F-4D97-AF65-F5344CB8AC3E}">
        <p14:creationId xmlns:p14="http://schemas.microsoft.com/office/powerpoint/2010/main" val="3293171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21</a:t>
            </a:fld>
            <a:endParaRPr lang="cs-CZ"/>
          </a:p>
        </p:txBody>
      </p:sp>
    </p:spTree>
    <p:extLst>
      <p:ext uri="{BB962C8B-B14F-4D97-AF65-F5344CB8AC3E}">
        <p14:creationId xmlns:p14="http://schemas.microsoft.com/office/powerpoint/2010/main" val="3931498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22</a:t>
            </a:fld>
            <a:endParaRPr lang="cs-CZ"/>
          </a:p>
        </p:txBody>
      </p:sp>
    </p:spTree>
    <p:extLst>
      <p:ext uri="{BB962C8B-B14F-4D97-AF65-F5344CB8AC3E}">
        <p14:creationId xmlns:p14="http://schemas.microsoft.com/office/powerpoint/2010/main" val="2368581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23</a:t>
            </a:fld>
            <a:endParaRPr lang="cs-CZ"/>
          </a:p>
        </p:txBody>
      </p:sp>
    </p:spTree>
    <p:extLst>
      <p:ext uri="{BB962C8B-B14F-4D97-AF65-F5344CB8AC3E}">
        <p14:creationId xmlns:p14="http://schemas.microsoft.com/office/powerpoint/2010/main" val="560326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24</a:t>
            </a:fld>
            <a:endParaRPr lang="cs-CZ"/>
          </a:p>
        </p:txBody>
      </p:sp>
    </p:spTree>
    <p:extLst>
      <p:ext uri="{BB962C8B-B14F-4D97-AF65-F5344CB8AC3E}">
        <p14:creationId xmlns:p14="http://schemas.microsoft.com/office/powerpoint/2010/main" val="2099080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25</a:t>
            </a:fld>
            <a:endParaRPr lang="cs-CZ"/>
          </a:p>
        </p:txBody>
      </p:sp>
    </p:spTree>
    <p:extLst>
      <p:ext uri="{BB962C8B-B14F-4D97-AF65-F5344CB8AC3E}">
        <p14:creationId xmlns:p14="http://schemas.microsoft.com/office/powerpoint/2010/main" val="2750618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26</a:t>
            </a:fld>
            <a:endParaRPr lang="cs-CZ"/>
          </a:p>
        </p:txBody>
      </p:sp>
    </p:spTree>
    <p:extLst>
      <p:ext uri="{BB962C8B-B14F-4D97-AF65-F5344CB8AC3E}">
        <p14:creationId xmlns:p14="http://schemas.microsoft.com/office/powerpoint/2010/main" val="2986872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27</a:t>
            </a:fld>
            <a:endParaRPr lang="cs-CZ"/>
          </a:p>
        </p:txBody>
      </p:sp>
    </p:spTree>
    <p:extLst>
      <p:ext uri="{BB962C8B-B14F-4D97-AF65-F5344CB8AC3E}">
        <p14:creationId xmlns:p14="http://schemas.microsoft.com/office/powerpoint/2010/main" val="3158386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28</a:t>
            </a:fld>
            <a:endParaRPr lang="cs-CZ"/>
          </a:p>
        </p:txBody>
      </p:sp>
    </p:spTree>
    <p:extLst>
      <p:ext uri="{BB962C8B-B14F-4D97-AF65-F5344CB8AC3E}">
        <p14:creationId xmlns:p14="http://schemas.microsoft.com/office/powerpoint/2010/main" val="3593038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29</a:t>
            </a:fld>
            <a:endParaRPr lang="cs-CZ"/>
          </a:p>
        </p:txBody>
      </p:sp>
    </p:spTree>
    <p:extLst>
      <p:ext uri="{BB962C8B-B14F-4D97-AF65-F5344CB8AC3E}">
        <p14:creationId xmlns:p14="http://schemas.microsoft.com/office/powerpoint/2010/main" val="2369704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30</a:t>
            </a:fld>
            <a:endParaRPr lang="cs-CZ"/>
          </a:p>
        </p:txBody>
      </p:sp>
    </p:spTree>
    <p:extLst>
      <p:ext uri="{BB962C8B-B14F-4D97-AF65-F5344CB8AC3E}">
        <p14:creationId xmlns:p14="http://schemas.microsoft.com/office/powerpoint/2010/main" val="1675302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a:t>
            </a:fld>
            <a:endParaRPr lang="cs-CZ"/>
          </a:p>
        </p:txBody>
      </p:sp>
    </p:spTree>
    <p:extLst>
      <p:ext uri="{BB962C8B-B14F-4D97-AF65-F5344CB8AC3E}">
        <p14:creationId xmlns:p14="http://schemas.microsoft.com/office/powerpoint/2010/main" val="83391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31</a:t>
            </a:fld>
            <a:endParaRPr lang="cs-CZ"/>
          </a:p>
        </p:txBody>
      </p:sp>
    </p:spTree>
    <p:extLst>
      <p:ext uri="{BB962C8B-B14F-4D97-AF65-F5344CB8AC3E}">
        <p14:creationId xmlns:p14="http://schemas.microsoft.com/office/powerpoint/2010/main" val="907824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32</a:t>
            </a:fld>
            <a:endParaRPr lang="cs-CZ"/>
          </a:p>
        </p:txBody>
      </p:sp>
    </p:spTree>
    <p:extLst>
      <p:ext uri="{BB962C8B-B14F-4D97-AF65-F5344CB8AC3E}">
        <p14:creationId xmlns:p14="http://schemas.microsoft.com/office/powerpoint/2010/main" val="1883018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33</a:t>
            </a:fld>
            <a:endParaRPr lang="cs-CZ"/>
          </a:p>
        </p:txBody>
      </p:sp>
    </p:spTree>
    <p:extLst>
      <p:ext uri="{BB962C8B-B14F-4D97-AF65-F5344CB8AC3E}">
        <p14:creationId xmlns:p14="http://schemas.microsoft.com/office/powerpoint/2010/main" val="1048317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34</a:t>
            </a:fld>
            <a:endParaRPr lang="cs-CZ"/>
          </a:p>
        </p:txBody>
      </p:sp>
    </p:spTree>
    <p:extLst>
      <p:ext uri="{BB962C8B-B14F-4D97-AF65-F5344CB8AC3E}">
        <p14:creationId xmlns:p14="http://schemas.microsoft.com/office/powerpoint/2010/main" val="2546732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35</a:t>
            </a:fld>
            <a:endParaRPr lang="cs-CZ"/>
          </a:p>
        </p:txBody>
      </p:sp>
    </p:spTree>
    <p:extLst>
      <p:ext uri="{BB962C8B-B14F-4D97-AF65-F5344CB8AC3E}">
        <p14:creationId xmlns:p14="http://schemas.microsoft.com/office/powerpoint/2010/main" val="3801093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fontAlgn="base"/>
            <a:r>
              <a:rPr lang="en-US" b="1" i="0" dirty="0">
                <a:solidFill>
                  <a:srgbClr val="3A3A3C"/>
                </a:solidFill>
                <a:effectLst/>
                <a:latin typeface="roboto" panose="020B0604020202020204" pitchFamily="2" charset="0"/>
              </a:rPr>
              <a:t>1.     Germany</a:t>
            </a:r>
          </a:p>
          <a:p>
            <a:pPr algn="l" fontAlgn="base"/>
            <a:r>
              <a:rPr lang="en-US" b="0" i="0" dirty="0">
                <a:solidFill>
                  <a:srgbClr val="757575"/>
                </a:solidFill>
                <a:effectLst/>
                <a:latin typeface="roboto" panose="020B0604020202020204" pitchFamily="2" charset="0"/>
              </a:rPr>
              <a:t>Because Germans love to eat meat, its burgers combine </a:t>
            </a:r>
            <a:r>
              <a:rPr lang="en-US" b="0" i="0" dirty="0" err="1">
                <a:solidFill>
                  <a:srgbClr val="757575"/>
                </a:solidFill>
                <a:effectLst/>
                <a:latin typeface="roboto" panose="020B0604020202020204" pitchFamily="2" charset="0"/>
              </a:rPr>
              <a:t>Nürnberger</a:t>
            </a:r>
            <a:r>
              <a:rPr lang="en-US" b="0" i="0" dirty="0">
                <a:solidFill>
                  <a:srgbClr val="757575"/>
                </a:solidFill>
                <a:effectLst/>
                <a:latin typeface="roboto" panose="020B0604020202020204" pitchFamily="2" charset="0"/>
              </a:rPr>
              <a:t> sausages with beef. And it’s a known fact that Germans love their beer with food, so McDonald’s outlets in Germany also serve beer.</a:t>
            </a:r>
          </a:p>
          <a:p>
            <a:pPr algn="l" fontAlgn="base"/>
            <a:r>
              <a:rPr lang="en-US" b="1" i="0" dirty="0">
                <a:solidFill>
                  <a:srgbClr val="3A3A3C"/>
                </a:solidFill>
                <a:effectLst/>
                <a:latin typeface="roboto" panose="020B0604020202020204" pitchFamily="2" charset="0"/>
              </a:rPr>
              <a:t>2.     Indonesia</a:t>
            </a:r>
          </a:p>
          <a:p>
            <a:pPr algn="l" fontAlgn="base"/>
            <a:r>
              <a:rPr lang="en-US" b="0" i="0" dirty="0">
                <a:solidFill>
                  <a:srgbClr val="757575"/>
                </a:solidFill>
                <a:effectLst/>
                <a:latin typeface="roboto" panose="020B0604020202020204" pitchFamily="2" charset="0"/>
              </a:rPr>
              <a:t>The majority of the population in Indonesia is Muslim, therefore, McDonald’s adapted to the eating needs of the population by replacing pork with fish. McDonald’s outlets in Indonesia are Halal and since Indonesians prefer rice over bread, they serve rice as well, together with some spicy meals that locals prefer.</a:t>
            </a:r>
          </a:p>
          <a:p>
            <a:pPr algn="l" fontAlgn="base"/>
            <a:r>
              <a:rPr lang="en-US" b="1" i="0" dirty="0">
                <a:solidFill>
                  <a:srgbClr val="3A3A3C"/>
                </a:solidFill>
                <a:effectLst/>
                <a:latin typeface="roboto" panose="020B0604020202020204" pitchFamily="2" charset="0"/>
              </a:rPr>
              <a:t>3.     India</a:t>
            </a:r>
          </a:p>
          <a:p>
            <a:pPr algn="l" fontAlgn="base"/>
            <a:r>
              <a:rPr lang="en-US" b="0" i="0" dirty="0">
                <a:solidFill>
                  <a:srgbClr val="757575"/>
                </a:solidFill>
                <a:effectLst/>
                <a:latin typeface="roboto" panose="020B0604020202020204" pitchFamily="2" charset="0"/>
              </a:rPr>
              <a:t>India has a very large consumer base and McDonald’s adapted its menu to cater to the locals’ tastes and preferences. </a:t>
            </a:r>
            <a:r>
              <a:rPr lang="en-US" b="0" i="1" dirty="0">
                <a:solidFill>
                  <a:srgbClr val="757575"/>
                </a:solidFill>
                <a:effectLst/>
                <a:latin typeface="roboto" panose="020B0604020202020204" pitchFamily="2" charset="0"/>
              </a:rPr>
              <a:t>Beef is replaced with chicken</a:t>
            </a:r>
            <a:r>
              <a:rPr lang="en-US" b="0" i="0" dirty="0">
                <a:solidFill>
                  <a:srgbClr val="757575"/>
                </a:solidFill>
                <a:effectLst/>
                <a:latin typeface="roboto" panose="020B0604020202020204" pitchFamily="2" charset="0"/>
              </a:rPr>
              <a:t>. The Maharaja Mac is the local version of the standard Big Mac. To cater to vegetarian consumers, McDonald’s in India offers Masala Grilled Veggie Burger, </a:t>
            </a:r>
            <a:r>
              <a:rPr lang="en-US" b="0" i="0" dirty="0" err="1">
                <a:solidFill>
                  <a:srgbClr val="757575"/>
                </a:solidFill>
                <a:effectLst/>
                <a:latin typeface="roboto" panose="020B0604020202020204" pitchFamily="2" charset="0"/>
              </a:rPr>
              <a:t>McAllo</a:t>
            </a:r>
            <a:r>
              <a:rPr lang="en-US" b="0" i="0" dirty="0">
                <a:solidFill>
                  <a:srgbClr val="757575"/>
                </a:solidFill>
                <a:effectLst/>
                <a:latin typeface="roboto" panose="020B0604020202020204" pitchFamily="2" charset="0"/>
              </a:rPr>
              <a:t> Tikki and </a:t>
            </a:r>
            <a:r>
              <a:rPr lang="en-US" b="0" i="0" dirty="0" err="1">
                <a:solidFill>
                  <a:srgbClr val="757575"/>
                </a:solidFill>
                <a:effectLst/>
                <a:latin typeface="roboto" panose="020B0604020202020204" pitchFamily="2" charset="0"/>
              </a:rPr>
              <a:t>McVeggie</a:t>
            </a:r>
            <a:r>
              <a:rPr lang="en-US" b="0" i="0" dirty="0">
                <a:solidFill>
                  <a:srgbClr val="757575"/>
                </a:solidFill>
                <a:effectLst/>
                <a:latin typeface="roboto" panose="020B0604020202020204" pitchFamily="2" charset="0"/>
              </a:rPr>
              <a:t>. </a:t>
            </a:r>
            <a:r>
              <a:rPr lang="en-US" b="0" i="1" dirty="0">
                <a:solidFill>
                  <a:srgbClr val="757575"/>
                </a:solidFill>
                <a:effectLst/>
                <a:latin typeface="roboto" panose="020B0604020202020204" pitchFamily="2" charset="0"/>
              </a:rPr>
              <a:t>In 2013, the company opened its first vegetarian restaurant to cater to the local vegetarian consumers.</a:t>
            </a:r>
            <a:r>
              <a:rPr lang="en-US" b="0" i="0" dirty="0">
                <a:solidFill>
                  <a:srgbClr val="757575"/>
                </a:solidFill>
                <a:effectLst/>
                <a:latin typeface="roboto" panose="020B0604020202020204" pitchFamily="2" charset="0"/>
              </a:rPr>
              <a:t> One of McDonald’s India’s features is the McCurry Pan, a baked menu item with curried vegetables.</a:t>
            </a:r>
          </a:p>
          <a:p>
            <a:pPr algn="l" fontAlgn="base"/>
            <a:r>
              <a:rPr lang="en-US" b="1" i="0" dirty="0">
                <a:solidFill>
                  <a:srgbClr val="3A3A3C"/>
                </a:solidFill>
                <a:effectLst/>
                <a:latin typeface="roboto" panose="020B0604020202020204" pitchFamily="2" charset="0"/>
              </a:rPr>
              <a:t>4.     Morocco</a:t>
            </a:r>
          </a:p>
          <a:p>
            <a:pPr algn="l" fontAlgn="base"/>
            <a:r>
              <a:rPr lang="en-US" b="0" i="0" dirty="0">
                <a:solidFill>
                  <a:srgbClr val="757575"/>
                </a:solidFill>
                <a:effectLst/>
                <a:latin typeface="roboto" panose="020B0604020202020204" pitchFamily="2" charset="0"/>
              </a:rPr>
              <a:t>In Morocco, pita bread sandwiches are available. The outlets also use traditional spices such as coriander and cumin. McDonald’s offers special menu for Ramadan. They call it </a:t>
            </a:r>
            <a:r>
              <a:rPr lang="en-US" b="0" i="0" dirty="0" err="1">
                <a:solidFill>
                  <a:srgbClr val="757575"/>
                </a:solidFill>
                <a:effectLst/>
                <a:latin typeface="roboto" panose="020B0604020202020204" pitchFamily="2" charset="0"/>
              </a:rPr>
              <a:t>f’tor</a:t>
            </a:r>
            <a:r>
              <a:rPr lang="en-US" b="0" i="0" dirty="0">
                <a:solidFill>
                  <a:srgbClr val="757575"/>
                </a:solidFill>
                <a:effectLst/>
                <a:latin typeface="roboto" panose="020B0604020202020204" pitchFamily="2" charset="0"/>
              </a:rPr>
              <a:t> (end of fasting) and the meal consists of a Big Mac, milk, dates and traditional Moroccan soup.</a:t>
            </a:r>
          </a:p>
          <a:p>
            <a:pPr algn="l" fontAlgn="base"/>
            <a:r>
              <a:rPr lang="en-US" b="1" i="0" dirty="0">
                <a:solidFill>
                  <a:srgbClr val="3A3A3C"/>
                </a:solidFill>
                <a:effectLst/>
                <a:latin typeface="roboto" panose="020B0604020202020204" pitchFamily="2" charset="0"/>
              </a:rPr>
              <a:t>5.     Japan</a:t>
            </a:r>
          </a:p>
          <a:p>
            <a:pPr algn="l" fontAlgn="base"/>
            <a:r>
              <a:rPr lang="en-US" b="0" i="0" dirty="0">
                <a:solidFill>
                  <a:srgbClr val="757575"/>
                </a:solidFill>
                <a:effectLst/>
                <a:latin typeface="roboto" panose="020B0604020202020204" pitchFamily="2" charset="0"/>
              </a:rPr>
              <a:t>Japanese cuisine is very different from the rest of the world. In the initial stage, McDonald’s in Japan retained the menu for the U.S. market. But slowly it replaced and added menu items to cater to Japanese preferences. The company introduced Green Tea ice cream, Rice Burger, Seaweed Shaker and Teriyaki Burger. The Japanese McDonald’s franchise also added </a:t>
            </a:r>
            <a:r>
              <a:rPr lang="en-US" b="0" i="1" dirty="0">
                <a:solidFill>
                  <a:srgbClr val="757575"/>
                </a:solidFill>
                <a:effectLst/>
                <a:latin typeface="roboto" panose="020B0604020202020204" pitchFamily="2" charset="0"/>
              </a:rPr>
              <a:t>shrimp burgers</a:t>
            </a:r>
            <a:r>
              <a:rPr lang="en-US" b="0" i="0" dirty="0">
                <a:solidFill>
                  <a:srgbClr val="757575"/>
                </a:solidFill>
                <a:effectLst/>
                <a:latin typeface="roboto" panose="020B0604020202020204" pitchFamily="2" charset="0"/>
              </a:rPr>
              <a:t>, shrimp nuggets, milkshakes flavored with green tea and </a:t>
            </a:r>
            <a:r>
              <a:rPr lang="en-US" b="0" i="1" dirty="0">
                <a:solidFill>
                  <a:srgbClr val="757575"/>
                </a:solidFill>
                <a:effectLst/>
                <a:latin typeface="roboto" panose="020B0604020202020204" pitchFamily="2" charset="0"/>
              </a:rPr>
              <a:t>breakfast meal with hotdogs, mustard, ketchup </a:t>
            </a:r>
            <a:r>
              <a:rPr lang="en-US" b="0" i="0" dirty="0">
                <a:solidFill>
                  <a:srgbClr val="757575"/>
                </a:solidFill>
                <a:effectLst/>
                <a:latin typeface="roboto" panose="020B0604020202020204" pitchFamily="2" charset="0"/>
              </a:rPr>
              <a:t>and </a:t>
            </a:r>
            <a:r>
              <a:rPr lang="en-US" b="0" i="1" dirty="0">
                <a:solidFill>
                  <a:srgbClr val="757575"/>
                </a:solidFill>
                <a:effectLst/>
                <a:latin typeface="roboto" panose="020B0604020202020204" pitchFamily="2" charset="0"/>
              </a:rPr>
              <a:t>relish</a:t>
            </a:r>
            <a:r>
              <a:rPr lang="en-US" b="0" i="0" dirty="0">
                <a:solidFill>
                  <a:srgbClr val="757575"/>
                </a:solidFill>
                <a:effectLst/>
                <a:latin typeface="roboto" panose="020B0604020202020204" pitchFamily="2" charset="0"/>
              </a:rPr>
              <a:t>.</a:t>
            </a:r>
          </a:p>
          <a:p>
            <a:pPr algn="l" fontAlgn="base"/>
            <a:r>
              <a:rPr lang="en-US" b="1" i="0" dirty="0">
                <a:solidFill>
                  <a:srgbClr val="3A3A3C"/>
                </a:solidFill>
                <a:effectLst/>
                <a:latin typeface="roboto" panose="020B0604020202020204" pitchFamily="2" charset="0"/>
              </a:rPr>
              <a:t>6.     Switzerland</a:t>
            </a:r>
          </a:p>
          <a:p>
            <a:pPr algn="l" fontAlgn="base"/>
            <a:r>
              <a:rPr lang="en-US" b="0" i="0" dirty="0">
                <a:solidFill>
                  <a:srgbClr val="757575"/>
                </a:solidFill>
                <a:effectLst/>
                <a:latin typeface="roboto" panose="020B0604020202020204" pitchFamily="2" charset="0"/>
              </a:rPr>
              <a:t>The </a:t>
            </a:r>
            <a:r>
              <a:rPr lang="en-US" b="1" i="0" dirty="0" err="1">
                <a:solidFill>
                  <a:srgbClr val="757575"/>
                </a:solidFill>
                <a:effectLst/>
                <a:latin typeface="roboto" panose="020B0604020202020204" pitchFamily="2" charset="0"/>
              </a:rPr>
              <a:t>McRaclette</a:t>
            </a:r>
            <a:r>
              <a:rPr lang="en-US" b="0" i="0" dirty="0">
                <a:solidFill>
                  <a:srgbClr val="757575"/>
                </a:solidFill>
                <a:effectLst/>
                <a:latin typeface="roboto" panose="020B0604020202020204" pitchFamily="2" charset="0"/>
              </a:rPr>
              <a:t> is only served in McDonald’s outlets in Switzerland. It is a beef sandwich with raclette cheese, unique raclette sauce, onions and gherkin pickles.</a:t>
            </a:r>
          </a:p>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36</a:t>
            </a:fld>
            <a:endParaRPr lang="cs-CZ"/>
          </a:p>
        </p:txBody>
      </p:sp>
    </p:spTree>
    <p:extLst>
      <p:ext uri="{BB962C8B-B14F-4D97-AF65-F5344CB8AC3E}">
        <p14:creationId xmlns:p14="http://schemas.microsoft.com/office/powerpoint/2010/main" val="2496346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effectLst>
                  <a:outerShdw blurRad="38100" dist="38100" dir="2700000" algn="tl">
                    <a:srgbClr val="000000">
                      <a:alpha val="43137"/>
                    </a:srgbClr>
                  </a:outerShdw>
                </a:effectLst>
              </a:rPr>
              <a:t>Psychologická cena vs. Cena zaokrouhlená</a:t>
            </a:r>
          </a:p>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37</a:t>
            </a:fld>
            <a:endParaRPr lang="cs-CZ"/>
          </a:p>
        </p:txBody>
      </p:sp>
    </p:spTree>
    <p:extLst>
      <p:ext uri="{BB962C8B-B14F-4D97-AF65-F5344CB8AC3E}">
        <p14:creationId xmlns:p14="http://schemas.microsoft.com/office/powerpoint/2010/main" val="3719522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effectLst>
                  <a:outerShdw blurRad="38100" dist="38100" dir="2700000" algn="tl">
                    <a:srgbClr val="000000">
                      <a:alpha val="43137"/>
                    </a:srgbClr>
                  </a:outerShdw>
                </a:effectLst>
              </a:rPr>
              <a:t>Kiosek mezi dvěma stromy v Číně</a:t>
            </a:r>
          </a:p>
          <a:p>
            <a:r>
              <a:rPr lang="cs-CZ" sz="1200" dirty="0">
                <a:effectLst>
                  <a:outerShdw blurRad="38100" dist="38100" dir="2700000" algn="tl">
                    <a:srgbClr val="000000">
                      <a:alpha val="43137"/>
                    </a:srgbClr>
                  </a:outerShdw>
                </a:effectLst>
              </a:rPr>
              <a:t>McDonald v Japonsku</a:t>
            </a:r>
          </a:p>
          <a:p>
            <a:r>
              <a:rPr lang="cs-CZ" sz="1200" dirty="0">
                <a:effectLst>
                  <a:outerShdw blurRad="38100" dist="38100" dir="2700000" algn="tl">
                    <a:srgbClr val="000000">
                      <a:alpha val="43137"/>
                    </a:srgbClr>
                  </a:outerShdw>
                </a:effectLst>
              </a:rPr>
              <a:t>Kiosek v Číně (</a:t>
            </a:r>
            <a:r>
              <a:rPr lang="cs-CZ" sz="1200" dirty="0" err="1">
                <a:effectLst>
                  <a:outerShdw blurRad="38100" dist="38100" dir="2700000" algn="tl">
                    <a:srgbClr val="000000">
                      <a:alpha val="43137"/>
                    </a:srgbClr>
                  </a:outerShdw>
                </a:effectLst>
              </a:rPr>
              <a:t>Shanghai</a:t>
            </a:r>
            <a:r>
              <a:rPr lang="cs-CZ" sz="1200" dirty="0">
                <a:effectLst>
                  <a:outerShdw blurRad="38100" dist="38100" dir="2700000" algn="tl">
                    <a:srgbClr val="000000">
                      <a:alpha val="43137"/>
                    </a:srgbClr>
                  </a:outerShdw>
                </a:effectLst>
              </a:rPr>
              <a:t>)</a:t>
            </a:r>
          </a:p>
          <a:p>
            <a:r>
              <a:rPr lang="cs-CZ" sz="1200" dirty="0">
                <a:effectLst>
                  <a:outerShdw blurRad="38100" dist="38100" dir="2700000" algn="tl">
                    <a:srgbClr val="000000">
                      <a:alpha val="43137"/>
                    </a:srgbClr>
                  </a:outerShdw>
                </a:effectLst>
              </a:rPr>
              <a:t>UFO (Nové Mexiko)</a:t>
            </a:r>
          </a:p>
          <a:p>
            <a:r>
              <a:rPr lang="cs-CZ" sz="1200" dirty="0" err="1">
                <a:effectLst>
                  <a:outerShdw blurRad="38100" dist="38100" dir="2700000" algn="tl">
                    <a:srgbClr val="000000">
                      <a:alpha val="43137"/>
                    </a:srgbClr>
                  </a:outerShdw>
                </a:effectLst>
              </a:rPr>
              <a:t>McDonald’s</a:t>
            </a:r>
            <a:r>
              <a:rPr lang="cs-CZ" sz="1200" dirty="0">
                <a:effectLst>
                  <a:outerShdw blurRad="38100" dist="38100" dir="2700000" algn="tl">
                    <a:srgbClr val="000000">
                      <a:alpha val="43137"/>
                    </a:srgbClr>
                  </a:outerShdw>
                </a:effectLst>
              </a:rPr>
              <a:t> Drive </a:t>
            </a:r>
            <a:r>
              <a:rPr lang="cs-CZ" sz="1200" dirty="0" err="1">
                <a:effectLst>
                  <a:outerShdw blurRad="38100" dist="38100" dir="2700000" algn="tl">
                    <a:srgbClr val="000000">
                      <a:alpha val="43137"/>
                    </a:srgbClr>
                  </a:outerShdw>
                </a:effectLst>
              </a:rPr>
              <a:t>Thru</a:t>
            </a:r>
            <a:r>
              <a:rPr lang="cs-CZ" sz="1200" dirty="0">
                <a:effectLst>
                  <a:outerShdw blurRad="38100" dist="38100" dir="2700000" algn="tl">
                    <a:srgbClr val="000000">
                      <a:alpha val="43137"/>
                    </a:srgbClr>
                  </a:outerShdw>
                </a:effectLst>
              </a:rPr>
              <a:t> (Jižní Korea)</a:t>
            </a:r>
          </a:p>
          <a:p>
            <a:r>
              <a:rPr lang="cs-CZ" sz="1200" dirty="0">
                <a:effectLst>
                  <a:outerShdw blurRad="38100" dist="38100" dir="2700000" algn="tl">
                    <a:srgbClr val="000000">
                      <a:alpha val="43137"/>
                    </a:srgbClr>
                  </a:outerShdw>
                </a:effectLst>
              </a:rPr>
              <a:t>Největší Happy </a:t>
            </a:r>
            <a:r>
              <a:rPr lang="cs-CZ" sz="1200" dirty="0" err="1">
                <a:effectLst>
                  <a:outerShdw blurRad="38100" dist="38100" dir="2700000" algn="tl">
                    <a:srgbClr val="000000">
                      <a:alpha val="43137"/>
                    </a:srgbClr>
                  </a:outerShdw>
                </a:effectLst>
              </a:rPr>
              <a:t>Meal</a:t>
            </a:r>
            <a:r>
              <a:rPr lang="cs-CZ" sz="1200" dirty="0">
                <a:effectLst>
                  <a:outerShdw blurRad="38100" dist="38100" dir="2700000" algn="tl">
                    <a:srgbClr val="000000">
                      <a:alpha val="43137"/>
                    </a:srgbClr>
                  </a:outerShdw>
                </a:effectLst>
              </a:rPr>
              <a:t> na světě (Dallas)</a:t>
            </a:r>
          </a:p>
          <a:p>
            <a:r>
              <a:rPr lang="cs-CZ" sz="1200" dirty="0">
                <a:effectLst>
                  <a:outerShdw blurRad="38100" dist="38100" dir="2700000" algn="tl">
                    <a:srgbClr val="000000">
                      <a:alpha val="43137"/>
                    </a:srgbClr>
                  </a:outerShdw>
                </a:effectLst>
              </a:rPr>
              <a:t>Letadlo DC-3 (Nový Zéland)</a:t>
            </a:r>
          </a:p>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38</a:t>
            </a:fld>
            <a:endParaRPr lang="cs-CZ"/>
          </a:p>
        </p:txBody>
      </p:sp>
    </p:spTree>
    <p:extLst>
      <p:ext uri="{BB962C8B-B14F-4D97-AF65-F5344CB8AC3E}">
        <p14:creationId xmlns:p14="http://schemas.microsoft.com/office/powerpoint/2010/main" val="7780517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39</a:t>
            </a:fld>
            <a:endParaRPr lang="cs-CZ"/>
          </a:p>
        </p:txBody>
      </p:sp>
    </p:spTree>
    <p:extLst>
      <p:ext uri="{BB962C8B-B14F-4D97-AF65-F5344CB8AC3E}">
        <p14:creationId xmlns:p14="http://schemas.microsoft.com/office/powerpoint/2010/main" val="3864246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40</a:t>
            </a:fld>
            <a:endParaRPr lang="cs-CZ"/>
          </a:p>
        </p:txBody>
      </p:sp>
    </p:spTree>
    <p:extLst>
      <p:ext uri="{BB962C8B-B14F-4D97-AF65-F5344CB8AC3E}">
        <p14:creationId xmlns:p14="http://schemas.microsoft.com/office/powerpoint/2010/main" val="254094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a:t>
            </a:fld>
            <a:endParaRPr lang="cs-CZ"/>
          </a:p>
        </p:txBody>
      </p:sp>
    </p:spTree>
    <p:extLst>
      <p:ext uri="{BB962C8B-B14F-4D97-AF65-F5344CB8AC3E}">
        <p14:creationId xmlns:p14="http://schemas.microsoft.com/office/powerpoint/2010/main" val="2148091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41</a:t>
            </a:fld>
            <a:endParaRPr lang="cs-CZ"/>
          </a:p>
        </p:txBody>
      </p:sp>
    </p:spTree>
    <p:extLst>
      <p:ext uri="{BB962C8B-B14F-4D97-AF65-F5344CB8AC3E}">
        <p14:creationId xmlns:p14="http://schemas.microsoft.com/office/powerpoint/2010/main" val="1807224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6</a:t>
            </a:fld>
            <a:endParaRPr lang="cs-CZ"/>
          </a:p>
        </p:txBody>
      </p:sp>
    </p:spTree>
    <p:extLst>
      <p:ext uri="{BB962C8B-B14F-4D97-AF65-F5344CB8AC3E}">
        <p14:creationId xmlns:p14="http://schemas.microsoft.com/office/powerpoint/2010/main" val="16733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7</a:t>
            </a:fld>
            <a:endParaRPr lang="cs-CZ"/>
          </a:p>
        </p:txBody>
      </p:sp>
    </p:spTree>
    <p:extLst>
      <p:ext uri="{BB962C8B-B14F-4D97-AF65-F5344CB8AC3E}">
        <p14:creationId xmlns:p14="http://schemas.microsoft.com/office/powerpoint/2010/main" val="3686558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8</a:t>
            </a:fld>
            <a:endParaRPr lang="cs-CZ"/>
          </a:p>
        </p:txBody>
      </p:sp>
    </p:spTree>
    <p:extLst>
      <p:ext uri="{BB962C8B-B14F-4D97-AF65-F5344CB8AC3E}">
        <p14:creationId xmlns:p14="http://schemas.microsoft.com/office/powerpoint/2010/main" val="1574897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9</a:t>
            </a:fld>
            <a:endParaRPr lang="cs-CZ"/>
          </a:p>
        </p:txBody>
      </p:sp>
    </p:spTree>
    <p:extLst>
      <p:ext uri="{BB962C8B-B14F-4D97-AF65-F5344CB8AC3E}">
        <p14:creationId xmlns:p14="http://schemas.microsoft.com/office/powerpoint/2010/main" val="3645378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a:t>
            </a:fld>
            <a:endParaRPr lang="cs-CZ"/>
          </a:p>
        </p:txBody>
      </p:sp>
    </p:spTree>
    <p:extLst>
      <p:ext uri="{BB962C8B-B14F-4D97-AF65-F5344CB8AC3E}">
        <p14:creationId xmlns:p14="http://schemas.microsoft.com/office/powerpoint/2010/main" val="3546505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88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st - obecný">
    <p:spTree>
      <p:nvGrpSpPr>
        <p:cNvPr id="1" name=""/>
        <p:cNvGrpSpPr/>
        <p:nvPr/>
      </p:nvGrpSpPr>
      <p:grpSpPr>
        <a:xfrm>
          <a:off x="0" y="0"/>
          <a:ext cx="0" cy="0"/>
          <a:chOff x="0" y="0"/>
          <a:chExt cx="0" cy="0"/>
        </a:xfrm>
      </p:grpSpPr>
      <p:pic>
        <p:nvPicPr>
          <p:cNvPr id="10" name="Obráze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5996" y="226939"/>
            <a:ext cx="956040" cy="745712"/>
          </a:xfrm>
          <a:prstGeom prst="rect">
            <a:avLst/>
          </a:prstGeom>
        </p:spPr>
      </p:pic>
      <p:sp>
        <p:nvSpPr>
          <p:cNvPr id="7" name="Nadpis 1"/>
          <p:cNvSpPr>
            <a:spLocks noGrp="1"/>
          </p:cNvSpPr>
          <p:nvPr>
            <p:ph type="title"/>
          </p:nvPr>
        </p:nvSpPr>
        <p:spPr>
          <a:xfrm>
            <a:off x="251520" y="195486"/>
            <a:ext cx="4536504" cy="507703"/>
          </a:xfrm>
          <a:prstGeom prst="rect">
            <a:avLst/>
          </a:prstGeom>
          <a:noFill/>
          <a:ln>
            <a:noFill/>
          </a:ln>
        </p:spPr>
        <p:txBody>
          <a:bodyPr anchor="t">
            <a:noAutofit/>
          </a:bodyPr>
          <a:lstStyle>
            <a:lvl1pPr algn="l">
              <a:defRPr sz="2400"/>
            </a:lvl1pPr>
          </a:lstStyle>
          <a:p>
            <a:pPr algn="l"/>
            <a:r>
              <a:rPr lang="cs-CZ" sz="2400" dirty="0">
                <a:solidFill>
                  <a:srgbClr val="981E3A"/>
                </a:solidFill>
                <a:latin typeface="Times New Roman" panose="02020603050405020304" pitchFamily="18" charset="0"/>
                <a:cs typeface="Times New Roman" panose="02020603050405020304" pitchFamily="18" charset="0"/>
              </a:rPr>
              <a:t>Název listu</a:t>
            </a:r>
          </a:p>
        </p:txBody>
      </p:sp>
      <p:cxnSp>
        <p:nvCxnSpPr>
          <p:cNvPr id="9" name="Přímá spojnice 8"/>
          <p:cNvCxnSpPr/>
          <p:nvPr userDrawn="1"/>
        </p:nvCxnSpPr>
        <p:spPr>
          <a:xfrm>
            <a:off x="251520" y="699542"/>
            <a:ext cx="7416824"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cxnSp>
        <p:nvCxnSpPr>
          <p:cNvPr id="11" name="Přímá spojnice 10"/>
          <p:cNvCxnSpPr/>
          <p:nvPr userDrawn="1"/>
        </p:nvCxnSpPr>
        <p:spPr>
          <a:xfrm>
            <a:off x="251520" y="4731990"/>
            <a:ext cx="8660516"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sp>
        <p:nvSpPr>
          <p:cNvPr id="19" name="Zástupný symbol pro zápatí 18"/>
          <p:cNvSpPr>
            <a:spLocks noGrp="1"/>
          </p:cNvSpPr>
          <p:nvPr>
            <p:ph type="ftr" sz="quarter" idx="11"/>
          </p:nvPr>
        </p:nvSpPr>
        <p:spPr>
          <a:xfrm>
            <a:off x="236240" y="4731990"/>
            <a:ext cx="2895600" cy="273844"/>
          </a:xfrm>
          <a:prstGeom prst="rect">
            <a:avLst/>
          </a:prstGeom>
        </p:spPr>
        <p:txBody>
          <a:bodyPr/>
          <a:lstStyle>
            <a:lvl1pPr algn="l">
              <a:defRPr sz="800">
                <a:solidFill>
                  <a:srgbClr val="307871"/>
                </a:solidFill>
              </a:defRPr>
            </a:lvl1pPr>
          </a:lstStyle>
          <a:p>
            <a:r>
              <a:rPr lang="cs-CZ" altLang="cs-CZ">
                <a:cs typeface="Times New Roman" panose="02020603050405020304" pitchFamily="18" charset="0"/>
              </a:rPr>
              <a:t>Prostor pro doplňující informace, poznámky</a:t>
            </a:r>
            <a:endParaRPr lang="cs-CZ" altLang="cs-CZ" dirty="0">
              <a:cs typeface="Times New Roman" panose="02020603050405020304" pitchFamily="18" charset="0"/>
            </a:endParaRPr>
          </a:p>
        </p:txBody>
      </p:sp>
      <p:sp>
        <p:nvSpPr>
          <p:cNvPr id="20" name="Zástupný symbol pro číslo snímku 19"/>
          <p:cNvSpPr>
            <a:spLocks noGrp="1"/>
          </p:cNvSpPr>
          <p:nvPr>
            <p:ph type="sldNum" sz="quarter" idx="12"/>
          </p:nvPr>
        </p:nvSpPr>
        <p:spPr>
          <a:xfrm>
            <a:off x="7812360" y="4731990"/>
            <a:ext cx="1080120" cy="273844"/>
          </a:xfrm>
          <a:prstGeom prst="rect">
            <a:avLst/>
          </a:prstGeom>
        </p:spPr>
        <p:txBody>
          <a:bodyPr/>
          <a:lstStyle>
            <a:lvl1pPr algn="r">
              <a:defRPr/>
            </a:lvl1pPr>
          </a:lstStyle>
          <a:p>
            <a:fld id="{560808B9-4D1F-4069-9EB9-CD8802008F4E}" type="slidenum">
              <a:rPr lang="cs-CZ" smtClean="0"/>
              <a:pPr/>
              <a:t>‹#›</a:t>
            </a:fld>
            <a:endParaRPr lang="cs-CZ" dirty="0"/>
          </a:p>
        </p:txBody>
      </p:sp>
    </p:spTree>
    <p:extLst>
      <p:ext uri="{BB962C8B-B14F-4D97-AF65-F5344CB8AC3E}">
        <p14:creationId xmlns:p14="http://schemas.microsoft.com/office/powerpoint/2010/main" val="89060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ázdný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8204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845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usinessinfo.cz/navody/cina-souhrnna-teritorialni-informace/3/#desatero-pro-obchodovani-s-cinou"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channel/UC66pvJ7uo-PtqgRZOKDuPBw" TargetMode="External"/><Relationship Id="rId7" Type="http://schemas.openxmlformats.org/officeDocument/2006/relationships/image" Target="../media/image9.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youtube.com/watch?v=zgU3ntB-OtI" TargetMode="External"/><Relationship Id="rId5" Type="http://schemas.openxmlformats.org/officeDocument/2006/relationships/hyperlink" Target="https://www.youtube.com/watch?v=1INUiYMSuZA" TargetMode="External"/><Relationship Id="rId4" Type="http://schemas.openxmlformats.org/officeDocument/2006/relationships/hyperlink" Target="https://www.youtube.com/watch?v=4C4ou8se1P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entrepreneur.com/article/297009"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tenbagroup.com/doing-business-in-china-successfully-in-202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tenbagroup.com/how-to-index-my-site-with-baidu-webmaster-tool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tenbagroup.com/doing-business-in-china-successfully-in-2021/" TargetMode="External"/><Relationship Id="rId4" Type="http://schemas.openxmlformats.org/officeDocument/2006/relationships/hyperlink" Target="https://www.nytimes.com/2017/09/24/world/asia/china-internet-censorship.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tenbagroup.com/doing-business-in-china-successfully-in-2021/"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cnbc.com/2017/06/27/etiquette-tips-for-doing-business-in-china.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businessinfo.cz/navody/indie-zakladni-charakteristika-teritoria-ekonomicky-prehled/"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1.gif"/></Relationships>
</file>

<file path=ppt/slides/_rels/slide17.xml.rels><?xml version="1.0" encoding="UTF-8" standalone="yes"?>
<Relationships xmlns="http://schemas.openxmlformats.org/package/2006/relationships"><Relationship Id="rId8" Type="http://schemas.openxmlformats.org/officeDocument/2006/relationships/hyperlink" Target="https://www.businessinfo.cz/clanky/indie-koronavirus/" TargetMode="External"/><Relationship Id="rId13" Type="http://schemas.openxmlformats.org/officeDocument/2006/relationships/hyperlink" Target="https://www.businessinfo.cz/navody/indie-zakladni-charakteristika-teritoria-ekonomicky-prehled/" TargetMode="External"/><Relationship Id="rId3" Type="http://schemas.openxmlformats.org/officeDocument/2006/relationships/hyperlink" Target="https://www.businessinfo.cz/navody/indie-souhrnna-teritorialni-informace/" TargetMode="External"/><Relationship Id="rId7" Type="http://schemas.openxmlformats.org/officeDocument/2006/relationships/hyperlink" Target="https://www.businessinfo.cz/navody/indie-souhrnna-teritorialni-informace/4/#videa-jak-podnikat-v-indii" TargetMode="External"/><Relationship Id="rId12" Type="http://schemas.openxmlformats.org/officeDocument/2006/relationships/hyperlink" Target="https://www.ukibc.com/india-guide/how-india/"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businessinfo.cz/navody/indie-souhrnna-teritorialni-informace/3/#desatero-pro-obchodovani-s-indii" TargetMode="External"/><Relationship Id="rId11" Type="http://schemas.openxmlformats.org/officeDocument/2006/relationships/hyperlink" Target="https://www.investindia.gov.in/setting-up-business-in-india" TargetMode="External"/><Relationship Id="rId5" Type="http://schemas.openxmlformats.org/officeDocument/2006/relationships/hyperlink" Target="https://www.businessinfo.cz/navody/indie-souhrnna-teritorialni-informace/2/#mzv-strategicke-prilezistosti-pro-ceske-exportery" TargetMode="External"/><Relationship Id="rId10" Type="http://schemas.openxmlformats.org/officeDocument/2006/relationships/hyperlink" Target="https://www.wolterskluwer.com/en/expert-insights/doing-business-in-india" TargetMode="External"/><Relationship Id="rId4" Type="http://schemas.openxmlformats.org/officeDocument/2006/relationships/hyperlink" Target="https://www.businessinfo.cz/navody/indie-souhrnna-teritorialni-informace/#mzv-sti-indie" TargetMode="External"/><Relationship Id="rId9" Type="http://schemas.openxmlformats.org/officeDocument/2006/relationships/hyperlink" Target="https://www.businessinfo.cz/zahranici/?pg=1&amp;in=content&amp;t-teritorium%5b%5d=4305"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Fz_t59d9yJo" TargetMode="External"/><Relationship Id="rId7" Type="http://schemas.openxmlformats.org/officeDocument/2006/relationships/image" Target="../media/image14.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hyperlink" Target="https://www.youtube.com/watch?v=F2OGwD6AHM8" TargetMode="External"/><Relationship Id="rId4" Type="http://schemas.openxmlformats.org/officeDocument/2006/relationships/hyperlink" Target="https://www.youtube.com/watch?v=3-LWbrLyRh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ommisceo-global.com/blog/what-is-the-negotiation-style-in-india"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businessaustralia.com/how-we-help/grow-your-business/preparing-to-export/tips-for-doing-business-in-india"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worldbusinessculture.com/business-culture/employers-in-india/"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ukibc.com/india-guide/how-india/business-cultur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ukibc.com/india-guide/how-india/business-cultur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businessinfo.cz/navody/nemecko-souhrnna-teritorialni-informac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hyperlink" Target="https://www.businessinfo.cz/clanky/nemecko-koronavirus/" TargetMode="External"/><Relationship Id="rId3" Type="http://schemas.openxmlformats.org/officeDocument/2006/relationships/hyperlink" Target="https://www.businessinfo.cz/navody/nemecko-souhrnna-teritorialni-informace/" TargetMode="External"/><Relationship Id="rId7" Type="http://schemas.openxmlformats.org/officeDocument/2006/relationships/hyperlink" Target="https://www.businessinfo.cz/navody/nemecko-souhrnna-teritorialni-informace/4/#videa-k-nemecku"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businessinfo.cz/navody/nemecko-souhrnna-teritorialni-informace/3/#desatero-pro-obchodovani-s-nemeckem" TargetMode="External"/><Relationship Id="rId5" Type="http://schemas.openxmlformats.org/officeDocument/2006/relationships/hyperlink" Target="https://www.businessinfo.cz/navody/nemecko-souhrnna-teritorialni-informace/2/#mzv-strategicke-prilezitosti-pro-ceske-exportery" TargetMode="External"/><Relationship Id="rId10" Type="http://schemas.openxmlformats.org/officeDocument/2006/relationships/image" Target="../media/image19.gif"/><Relationship Id="rId4" Type="http://schemas.openxmlformats.org/officeDocument/2006/relationships/hyperlink" Target="https://www.businessinfo.cz/navody/nemecko-souhrnna-teritorialni-informace/#mzv-sti-nemecko" TargetMode="External"/><Relationship Id="rId9" Type="http://schemas.openxmlformats.org/officeDocument/2006/relationships/image" Target="../media/image18.gif"/></Relationships>
</file>

<file path=ppt/slides/_rels/slide26.xml.rels><?xml version="1.0" encoding="UTF-8" standalone="yes"?>
<Relationships xmlns="http://schemas.openxmlformats.org/package/2006/relationships"><Relationship Id="rId3" Type="http://schemas.openxmlformats.org/officeDocument/2006/relationships/hyperlink" Target="https://businessculture.org/western-europe/business-culture-in-germany/meeting-etiquette-in-germany/"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businessculture.org/western-europe/business-culture-in-germany/meeting-etiquette-in-germany/"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21.jpg"/></Relationships>
</file>

<file path=ppt/slides/_rels/slide29.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hyperlink" Target="https://www.businessinfo.cz/navody/finsko-souhrnna-teritorialni-informace/" TargetMode="External"/><Relationship Id="rId7" Type="http://schemas.openxmlformats.org/officeDocument/2006/relationships/hyperlink" Target="https://www.businessinfo.cz/clanky/finsko-koronaviru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businessinfo.cz/navody/finsko-souhrnna-teritorialni-informace/3/#czechtrade-desatero-pro-obchodovani-s-finskem" TargetMode="External"/><Relationship Id="rId5" Type="http://schemas.openxmlformats.org/officeDocument/2006/relationships/hyperlink" Target="https://www.businessinfo.cz/navody/finsko-souhrnna-teritorialni-informace/2/#mzv-strategicke-prilezitosti-pro-ceske-exportery" TargetMode="External"/><Relationship Id="rId4" Type="http://schemas.openxmlformats.org/officeDocument/2006/relationships/hyperlink" Target="https://www.businessinfo.cz/navody/finsko-souhrnna-teritorialni-informace/#mzv-sti-finsko" TargetMode="External"/><Relationship Id="rId9" Type="http://schemas.openxmlformats.org/officeDocument/2006/relationships/image" Target="../media/image24.gif"/></Relationships>
</file>

<file path=ppt/slides/_rels/slide3.xml.rels><?xml version="1.0" encoding="UTF-8" standalone="yes"?>
<Relationships xmlns="http://schemas.openxmlformats.org/package/2006/relationships"><Relationship Id="rId3" Type="http://schemas.openxmlformats.org/officeDocument/2006/relationships/hyperlink" Target="https://www.businessinfo.cz/navody/cina-zakladni-charakteristika-teritoria-ekonomicky-prehled/"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hyperlink" Target="https://businessculture.org/northern-europe/finland-businessetiquette/"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businessculture.org/northern-europe/sweden/meeting-etiquett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businessculture.org/southern-europe/business-culture-in-italy/meeting-etiquette-in-italy/"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6.gif"/><Relationship Id="rId4" Type="http://schemas.openxmlformats.org/officeDocument/2006/relationships/image" Target="../media/image25.gif"/></Relationships>
</file>

<file path=ppt/slides/_rels/slide33.xml.rels><?xml version="1.0" encoding="UTF-8" standalone="yes"?>
<Relationships xmlns="http://schemas.openxmlformats.org/package/2006/relationships"><Relationship Id="rId3" Type="http://schemas.openxmlformats.org/officeDocument/2006/relationships/hyperlink" Target="https://businessculture.org/southern-europe/business-culture-in-italy/meeting-etiquette-in-italy/"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image" Target="../media/image27.gif"/></Relationships>
</file>

<file path=ppt/slides/_rels/slide34.xml.rels><?xml version="1.0" encoding="UTF-8" standalone="yes"?>
<Relationships xmlns="http://schemas.openxmlformats.org/package/2006/relationships"><Relationship Id="rId3" Type="http://schemas.openxmlformats.org/officeDocument/2006/relationships/hyperlink" Target="https://businessculture.org/eastern-europe/poland/meeting-etiquette/"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daytranslations.com/blog/how-mcdonalds-adapts-around-the-world/"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7" Type="http://schemas.microsoft.com/office/2007/relationships/hdphoto" Target="../media/hdphoto2.wdp"/><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image" Target="https://www.gannett-cdn.com/-mm-/7781e9ff3912a3ddbf5450da4b9b7607558deae8/r=x393&amp;c=520x390/local/-/media/USATODAY/USATODAY/2013/03/01/xxx-the-daily-meal-mcdonalds-04-1886-4_3.jpg"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hyperlink" Target="https://qz.com/quartzy/1343935/mcdonalds-is-not-the-same-all-over-the-world-actually/"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8" Type="http://schemas.openxmlformats.org/officeDocument/2006/relationships/hyperlink" Target="https://www.businessinfo.cz/clanky/cina-koronavirus/" TargetMode="External"/><Relationship Id="rId3" Type="http://schemas.openxmlformats.org/officeDocument/2006/relationships/hyperlink" Target="https://www.businessinfo.cz/navody/cina-souhrnna-teritorialni-informace/" TargetMode="External"/><Relationship Id="rId7" Type="http://schemas.openxmlformats.org/officeDocument/2006/relationships/hyperlink" Target="https://www.businessinfo.cz/navody/cina-souhrnna-teritorialni-informace/4/#videa-k-cin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businessinfo.cz/navody/cina-souhrnna-teritorialni-informace/3/#desatero-pro-obchodovani-s-cinou" TargetMode="External"/><Relationship Id="rId5" Type="http://schemas.openxmlformats.org/officeDocument/2006/relationships/hyperlink" Target="https://www.businessinfo.cz/navody/cina-souhrnna-teritorialni-informace/2/#mzv-strategicke-prilezitosti-pro-ceske-exportery" TargetMode="External"/><Relationship Id="rId4" Type="http://schemas.openxmlformats.org/officeDocument/2006/relationships/hyperlink" Target="https://www.businessinfo.cz/navody/cina-zakladni-charakteristika-teritoria-ekonomicky-prehled/" TargetMode="External"/><Relationship Id="rId9" Type="http://schemas.openxmlformats.org/officeDocument/2006/relationships/hyperlink" Target="https://www.businessinfo.cz/navody/cina-obchodni-a-ekonomicka-spoluprace-s-cr/#section-663a3246-31d6-46b1-831b-59dcfa5fe603"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hyperlink" Target="https://www.businessinfo.cz/navody/cina-souhrnna-teritorialni-informace/3/#desatero-pro-obchodovani-s-cino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businessinfo.cz/navody/cina-souhrnna-teritorialni-informace/3/#desatero-pro-obchodovani-s-cino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businessinfo.cz/navody/cina-souhrnna-teritorialni-informace/3/#desatero-pro-obchodovani-s-cino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businessinfo.cz/navody/cina-souhrnna-teritorialni-informace/3/#desatero-pro-obchodovani-s-cinou"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263" y="555525"/>
            <a:ext cx="1699500" cy="1325611"/>
          </a:xfrm>
          <a:prstGeom prst="rect">
            <a:avLst/>
          </a:prstGeom>
        </p:spPr>
      </p:pic>
      <p:sp>
        <p:nvSpPr>
          <p:cNvPr id="7" name="Obdélník 6"/>
          <p:cNvSpPr/>
          <p:nvPr/>
        </p:nvSpPr>
        <p:spPr>
          <a:xfrm>
            <a:off x="251520" y="267494"/>
            <a:ext cx="561662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467544" y="699542"/>
            <a:ext cx="5112568" cy="2880320"/>
          </a:xfrm>
          <a:prstGeom prst="rect">
            <a:avLst/>
          </a:prstGeom>
        </p:spPr>
        <p:txBody>
          <a:bodyPr anchor="t">
            <a:normAutofit/>
          </a:bodyPr>
          <a:lstStyle/>
          <a:p>
            <a:pPr algn="l"/>
            <a:r>
              <a:rPr lang="cs-CZ" sz="4000" b="1" dirty="0">
                <a:solidFill>
                  <a:schemeClr val="bg1"/>
                </a:solidFill>
                <a:latin typeface="Times New Roman" panose="02020603050405020304" pitchFamily="18" charset="0"/>
                <a:cs typeface="Times New Roman" panose="02020603050405020304" pitchFamily="18" charset="0"/>
              </a:rPr>
              <a:t>Mezinárodní marketing – praktické příklady</a:t>
            </a:r>
          </a:p>
        </p:txBody>
      </p:sp>
      <p:sp>
        <p:nvSpPr>
          <p:cNvPr id="9" name="Podnadpis 2"/>
          <p:cNvSpPr txBox="1">
            <a:spLocks/>
          </p:cNvSpPr>
          <p:nvPr/>
        </p:nvSpPr>
        <p:spPr>
          <a:xfrm>
            <a:off x="6956047" y="3723878"/>
            <a:ext cx="2016224" cy="1152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900" b="1" dirty="0">
                <a:solidFill>
                  <a:srgbClr val="307871"/>
                </a:solidFill>
                <a:latin typeface="Times New Roman" panose="02020603050405020304" pitchFamily="18" charset="0"/>
                <a:cs typeface="Times New Roman" panose="02020603050405020304" pitchFamily="18" charset="0"/>
              </a:rPr>
              <a:t>Ing. Michal Stoklasa, Ph.D.</a:t>
            </a:r>
          </a:p>
          <a:p>
            <a:pPr algn="r"/>
            <a:r>
              <a:rPr lang="cs-CZ" altLang="cs-CZ" sz="900" dirty="0">
                <a:solidFill>
                  <a:srgbClr val="307871"/>
                </a:solidFill>
                <a:latin typeface="Times New Roman" panose="02020603050405020304" pitchFamily="18" charset="0"/>
                <a:cs typeface="Times New Roman" panose="02020603050405020304" pitchFamily="18" charset="0"/>
              </a:rPr>
              <a:t>Mezinárodní marketing</a:t>
            </a:r>
          </a:p>
        </p:txBody>
      </p:sp>
    </p:spTree>
    <p:extLst>
      <p:ext uri="{BB962C8B-B14F-4D97-AF65-F5344CB8AC3E}">
        <p14:creationId xmlns:p14="http://schemas.microsoft.com/office/powerpoint/2010/main" val="280633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1059581"/>
            <a:ext cx="8280920" cy="2487373"/>
          </a:xfrm>
          <a:prstGeom prst="rect">
            <a:avLst/>
          </a:prstGeom>
        </p:spPr>
        <p:txBody>
          <a:bodyPr>
            <a:noAutofit/>
          </a:bodyPr>
          <a:lstStyle/>
          <a:p>
            <a:r>
              <a:rPr lang="cs-CZ" sz="2000" b="1" dirty="0">
                <a:solidFill>
                  <a:srgbClr val="002060"/>
                </a:solidFill>
              </a:rPr>
              <a:t>9. </a:t>
            </a:r>
            <a:r>
              <a:rPr lang="pl-PL" sz="2000" b="1" dirty="0">
                <a:solidFill>
                  <a:srgbClr val="002060"/>
                </a:solidFill>
              </a:rPr>
              <a:t>Angličtina je naprosto nedostačující</a:t>
            </a:r>
          </a:p>
          <a:p>
            <a:r>
              <a:rPr lang="cs-CZ" sz="2000" dirty="0">
                <a:solidFill>
                  <a:srgbClr val="002060"/>
                </a:solidFill>
              </a:rPr>
              <a:t>„</a:t>
            </a:r>
            <a:r>
              <a:rPr lang="cs-CZ" sz="2000" i="1" dirty="0">
                <a:solidFill>
                  <a:srgbClr val="002060"/>
                </a:solidFill>
              </a:rPr>
              <a:t>Pro působení v Číně je zapotřebí mít propagační materiály, vizitky a webové stránky v čínštině. Stejně tak je vhodné mít na obchodní jednání tlumočníka. Samotná znalost několika základních čínských slovíček je velmi oceňována.</a:t>
            </a:r>
            <a:r>
              <a:rPr lang="cs-CZ" sz="2000" dirty="0">
                <a:solidFill>
                  <a:srgbClr val="002060"/>
                </a:solidFill>
              </a:rPr>
              <a:t>“</a:t>
            </a:r>
          </a:p>
          <a:p>
            <a:endParaRPr lang="cs-CZ" sz="2000" dirty="0">
              <a:solidFill>
                <a:srgbClr val="002060"/>
              </a:solidFill>
            </a:endParaRPr>
          </a:p>
          <a:p>
            <a:r>
              <a:rPr lang="cs-CZ" sz="2000" b="1" dirty="0">
                <a:solidFill>
                  <a:srgbClr val="002060"/>
                </a:solidFill>
              </a:rPr>
              <a:t>10. </a:t>
            </a:r>
            <a:r>
              <a:rPr lang="pl-PL" sz="2000" b="1" dirty="0">
                <a:solidFill>
                  <a:srgbClr val="002060"/>
                </a:solidFill>
              </a:rPr>
              <a:t>Vše je digitální</a:t>
            </a:r>
            <a:endParaRPr lang="cs-CZ" sz="2000" b="1" dirty="0">
              <a:solidFill>
                <a:srgbClr val="002060"/>
              </a:solidFill>
            </a:endParaRPr>
          </a:p>
          <a:p>
            <a:r>
              <a:rPr lang="cs-CZ" sz="2000" dirty="0">
                <a:solidFill>
                  <a:srgbClr val="002060"/>
                </a:solidFill>
              </a:rPr>
              <a:t>„</a:t>
            </a:r>
            <a:r>
              <a:rPr lang="cs-CZ" sz="2000" i="1" dirty="0">
                <a:solidFill>
                  <a:srgbClr val="002060"/>
                </a:solidFill>
              </a:rPr>
              <a:t>Čína je v informačních technologiích velmi pokročilá a téměř vše se dnes odehrává přes mobilní telefon. Multifunkční sociální síť </a:t>
            </a:r>
            <a:r>
              <a:rPr lang="cs-CZ" sz="2000" i="1" dirty="0" err="1">
                <a:solidFill>
                  <a:srgbClr val="002060"/>
                </a:solidFill>
              </a:rPr>
              <a:t>WeChat</a:t>
            </a:r>
            <a:r>
              <a:rPr lang="cs-CZ" sz="2000" i="1" dirty="0">
                <a:solidFill>
                  <a:srgbClr val="002060"/>
                </a:solidFill>
              </a:rPr>
              <a:t> je naprosto klíčová v každodenním užívání a komunikaci.“</a:t>
            </a: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Čína (zdroj: </a:t>
            </a:r>
            <a:r>
              <a:rPr lang="cs-CZ" dirty="0">
                <a:hlinkClick r:id="rId3"/>
              </a:rPr>
              <a:t>Businessinfo</a:t>
            </a:r>
            <a:r>
              <a:rPr lang="cs-CZ" dirty="0"/>
              <a:t>)</a:t>
            </a:r>
          </a:p>
        </p:txBody>
      </p:sp>
    </p:spTree>
    <p:extLst>
      <p:ext uri="{BB962C8B-B14F-4D97-AF65-F5344CB8AC3E}">
        <p14:creationId xmlns:p14="http://schemas.microsoft.com/office/powerpoint/2010/main" val="833104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1059581"/>
            <a:ext cx="8280920" cy="2487373"/>
          </a:xfrm>
          <a:prstGeom prst="rect">
            <a:avLst/>
          </a:prstGeom>
        </p:spPr>
        <p:txBody>
          <a:bodyPr>
            <a:noAutofit/>
          </a:bodyPr>
          <a:lstStyle/>
          <a:p>
            <a:r>
              <a:rPr lang="cs-CZ" sz="2000" dirty="0">
                <a:solidFill>
                  <a:srgbClr val="002060"/>
                </a:solidFill>
              </a:rPr>
              <a:t>Kromě mnoha článků lze najít i kanály „našich“ žijících v Číně a pokrývajících rozdíly ze svého pohledu.</a:t>
            </a:r>
          </a:p>
          <a:p>
            <a:r>
              <a:rPr lang="cs-CZ" sz="2000" dirty="0" err="1">
                <a:solidFill>
                  <a:srgbClr val="002060"/>
                </a:solidFill>
              </a:rPr>
              <a:t>Youtube</a:t>
            </a:r>
            <a:r>
              <a:rPr lang="cs-CZ" sz="2000" dirty="0">
                <a:solidFill>
                  <a:srgbClr val="002060"/>
                </a:solidFill>
              </a:rPr>
              <a:t> – </a:t>
            </a:r>
            <a:r>
              <a:rPr lang="cs-CZ" sz="2000" dirty="0">
                <a:solidFill>
                  <a:srgbClr val="002060"/>
                </a:solidFill>
                <a:hlinkClick r:id="rId3"/>
              </a:rPr>
              <a:t>Pavel Dvořák – Cesty Čínou</a:t>
            </a:r>
            <a:endParaRPr lang="cs-CZ" sz="2000" dirty="0">
              <a:solidFill>
                <a:srgbClr val="002060"/>
              </a:solidFill>
            </a:endParaRPr>
          </a:p>
          <a:p>
            <a:r>
              <a:rPr lang="cs-CZ" sz="2000" dirty="0">
                <a:solidFill>
                  <a:srgbClr val="002060"/>
                </a:solidFill>
              </a:rPr>
              <a:t>Pro Čechy zajímavé např. – </a:t>
            </a:r>
            <a:r>
              <a:rPr lang="cs-CZ" sz="2000" dirty="0">
                <a:solidFill>
                  <a:srgbClr val="002060"/>
                </a:solidFill>
                <a:hlinkClick r:id="rId4"/>
              </a:rPr>
              <a:t>alkohol při business jednáních</a:t>
            </a:r>
            <a:r>
              <a:rPr lang="cs-CZ" sz="2000" dirty="0">
                <a:solidFill>
                  <a:srgbClr val="002060"/>
                </a:solidFill>
              </a:rPr>
              <a:t> (jih – nikdo nepije, sever – povinnost pít, snaha opít, pivo!, pálenky, víno v začátcích, karaoke, protože bary nejsou), </a:t>
            </a:r>
            <a:r>
              <a:rPr lang="cs-CZ" sz="2000" dirty="0">
                <a:solidFill>
                  <a:srgbClr val="002060"/>
                </a:solidFill>
                <a:hlinkClick r:id="rId5"/>
              </a:rPr>
              <a:t>skutečná cena života v Číně</a:t>
            </a:r>
            <a:r>
              <a:rPr lang="cs-CZ" sz="2000" dirty="0">
                <a:solidFill>
                  <a:srgbClr val="002060"/>
                </a:solidFill>
              </a:rPr>
              <a:t>, </a:t>
            </a:r>
            <a:r>
              <a:rPr lang="cs-CZ" sz="2000" dirty="0">
                <a:solidFill>
                  <a:srgbClr val="002060"/>
                </a:solidFill>
                <a:hlinkClick r:id="rId6"/>
              </a:rPr>
              <a:t>TOP10 nepochopiteľných </a:t>
            </a:r>
            <a:r>
              <a:rPr lang="cs-CZ" sz="2000" dirty="0" err="1">
                <a:solidFill>
                  <a:srgbClr val="002060"/>
                </a:solidFill>
                <a:hlinkClick r:id="rId6"/>
              </a:rPr>
              <a:t>vecí</a:t>
            </a:r>
            <a:r>
              <a:rPr lang="cs-CZ" sz="2000" dirty="0">
                <a:solidFill>
                  <a:srgbClr val="002060"/>
                </a:solidFill>
                <a:hlinkClick r:id="rId6"/>
              </a:rPr>
              <a:t> v ČÍNE</a:t>
            </a:r>
            <a:r>
              <a:rPr lang="cs-CZ" sz="2000" dirty="0">
                <a:solidFill>
                  <a:srgbClr val="002060"/>
                </a:solidFill>
              </a:rPr>
              <a:t>. </a:t>
            </a:r>
          </a:p>
        </p:txBody>
      </p:sp>
      <p:sp>
        <p:nvSpPr>
          <p:cNvPr id="6" name="Nadpis 5"/>
          <p:cNvSpPr>
            <a:spLocks noGrp="1"/>
          </p:cNvSpPr>
          <p:nvPr>
            <p:ph type="title"/>
          </p:nvPr>
        </p:nvSpPr>
        <p:spPr>
          <a:xfrm>
            <a:off x="179512" y="195486"/>
            <a:ext cx="7560840" cy="507703"/>
          </a:xfrm>
        </p:spPr>
        <p:txBody>
          <a:bodyPr/>
          <a:lstStyle/>
          <a:p>
            <a:r>
              <a:rPr lang="cs-CZ" dirty="0"/>
              <a:t>Čína – přímé zkušenosti</a:t>
            </a:r>
          </a:p>
        </p:txBody>
      </p:sp>
      <p:pic>
        <p:nvPicPr>
          <p:cNvPr id="4" name="Picture 3">
            <a:extLst>
              <a:ext uri="{FF2B5EF4-FFF2-40B4-BE49-F238E27FC236}">
                <a16:creationId xmlns:a16="http://schemas.microsoft.com/office/drawing/2014/main" id="{99315BE3-FBD6-4A8F-9E77-D2E1E647E5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6016" y="3219822"/>
            <a:ext cx="3072341" cy="1728192"/>
          </a:xfrm>
          <a:prstGeom prst="rect">
            <a:avLst/>
          </a:prstGeom>
        </p:spPr>
      </p:pic>
    </p:spTree>
    <p:extLst>
      <p:ext uri="{BB962C8B-B14F-4D97-AF65-F5344CB8AC3E}">
        <p14:creationId xmlns:p14="http://schemas.microsoft.com/office/powerpoint/2010/main" val="3573203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31540" y="771550"/>
            <a:ext cx="8280920" cy="2487373"/>
          </a:xfrm>
          <a:prstGeom prst="rect">
            <a:avLst/>
          </a:prstGeom>
        </p:spPr>
        <p:txBody>
          <a:bodyPr>
            <a:noAutofit/>
          </a:bodyPr>
          <a:lstStyle/>
          <a:p>
            <a:r>
              <a:rPr lang="cs-CZ" sz="2000" b="1" dirty="0">
                <a:solidFill>
                  <a:srgbClr val="002060"/>
                </a:solidFill>
              </a:rPr>
              <a:t>1. </a:t>
            </a:r>
            <a:r>
              <a:rPr lang="pl-PL" sz="2000" b="1" dirty="0">
                <a:solidFill>
                  <a:srgbClr val="002060"/>
                </a:solidFill>
              </a:rPr>
              <a:t>Budování čínských obchodních vztahů </a:t>
            </a:r>
          </a:p>
          <a:p>
            <a:r>
              <a:rPr lang="cs-CZ" sz="2000" dirty="0">
                <a:solidFill>
                  <a:srgbClr val="002060"/>
                </a:solidFill>
              </a:rPr>
              <a:t>Pro obchod je důležité budovat osobní vztahy – v čínštině „</a:t>
            </a:r>
            <a:r>
              <a:rPr lang="cs-CZ" sz="2000" dirty="0" err="1">
                <a:solidFill>
                  <a:srgbClr val="002060"/>
                </a:solidFill>
              </a:rPr>
              <a:t>Guanxi</a:t>
            </a:r>
            <a:r>
              <a:rPr lang="cs-CZ" sz="2000" dirty="0">
                <a:solidFill>
                  <a:srgbClr val="002060"/>
                </a:solidFill>
              </a:rPr>
              <a:t>“. To zahrnuje důvěru, morální povinnosti a často i výměnu laskavostí. Dlouhý a náročný proces, proto jsou jednání delší. Neformální začátky rozhovorů (jaká byla cesta, jak se má rodina, jak se daří obchodu), přinést dárek!, několik neformálních setkání před samotným startem vyjednávání, protokol chování, neztratit tvář atd. </a:t>
            </a:r>
          </a:p>
          <a:p>
            <a:endParaRPr lang="cs-CZ" sz="2000" dirty="0">
              <a:solidFill>
                <a:srgbClr val="002060"/>
              </a:solidFill>
            </a:endParaRPr>
          </a:p>
          <a:p>
            <a:r>
              <a:rPr lang="cs-CZ" sz="2000" b="1" dirty="0">
                <a:solidFill>
                  <a:srgbClr val="002060"/>
                </a:solidFill>
              </a:rPr>
              <a:t>2. </a:t>
            </a:r>
            <a:r>
              <a:rPr lang="pl-PL" sz="2000" b="1" dirty="0">
                <a:solidFill>
                  <a:srgbClr val="002060"/>
                </a:solidFill>
              </a:rPr>
              <a:t>Klíčové aspekty kultury, jazyka a tradic v Číně</a:t>
            </a:r>
            <a:endParaRPr lang="cs-CZ" sz="2000" b="1" dirty="0">
              <a:solidFill>
                <a:srgbClr val="002060"/>
              </a:solidFill>
            </a:endParaRPr>
          </a:p>
          <a:p>
            <a:r>
              <a:rPr lang="cs-CZ" sz="2000" dirty="0">
                <a:solidFill>
                  <a:srgbClr val="002060"/>
                </a:solidFill>
              </a:rPr>
              <a:t>Všechny tyto prvky ovlivňují jednání. Čínský pohled na svět. Tradice, kolektivismus, hierarchie, závazky, rodina, sounáležitost s organizací, lunární kalendář, </a:t>
            </a:r>
            <a:r>
              <a:rPr lang="cs-CZ" sz="2000" b="1" dirty="0">
                <a:solidFill>
                  <a:srgbClr val="002060"/>
                </a:solidFill>
                <a:hlinkClick r:id="rId3"/>
              </a:rPr>
              <a:t>vše ovlivňuje politika</a:t>
            </a:r>
            <a:r>
              <a:rPr lang="cs-CZ" sz="2000" dirty="0">
                <a:solidFill>
                  <a:srgbClr val="002060"/>
                </a:solidFill>
              </a:rPr>
              <a:t>. </a:t>
            </a: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Speciality čínské obchodní kultury (zdroj: </a:t>
            </a:r>
            <a:r>
              <a:rPr lang="cs-CZ" dirty="0" err="1">
                <a:hlinkClick r:id="rId4"/>
              </a:rPr>
              <a:t>Tenba</a:t>
            </a:r>
            <a:r>
              <a:rPr lang="cs-CZ" dirty="0">
                <a:hlinkClick r:id="rId4"/>
              </a:rPr>
              <a:t> Group</a:t>
            </a:r>
            <a:r>
              <a:rPr lang="cs-CZ" dirty="0"/>
              <a:t>)</a:t>
            </a:r>
          </a:p>
        </p:txBody>
      </p:sp>
    </p:spTree>
    <p:extLst>
      <p:ext uri="{BB962C8B-B14F-4D97-AF65-F5344CB8AC3E}">
        <p14:creationId xmlns:p14="http://schemas.microsoft.com/office/powerpoint/2010/main" val="904983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1059581"/>
            <a:ext cx="8280920" cy="2487373"/>
          </a:xfrm>
          <a:prstGeom prst="rect">
            <a:avLst/>
          </a:prstGeom>
        </p:spPr>
        <p:txBody>
          <a:bodyPr>
            <a:noAutofit/>
          </a:bodyPr>
          <a:lstStyle/>
          <a:p>
            <a:r>
              <a:rPr lang="cs-CZ" sz="2000" b="1" dirty="0">
                <a:solidFill>
                  <a:srgbClr val="002060"/>
                </a:solidFill>
              </a:rPr>
              <a:t>3. </a:t>
            </a:r>
            <a:r>
              <a:rPr lang="pl-PL" sz="2000" b="1" dirty="0">
                <a:solidFill>
                  <a:srgbClr val="002060"/>
                </a:solidFill>
              </a:rPr>
              <a:t>Buďte online a mobile-first </a:t>
            </a:r>
          </a:p>
          <a:p>
            <a:r>
              <a:rPr lang="cs-CZ" sz="2000" dirty="0">
                <a:solidFill>
                  <a:srgbClr val="002060"/>
                </a:solidFill>
              </a:rPr>
              <a:t>Nejvyspělejší e-</a:t>
            </a:r>
            <a:r>
              <a:rPr lang="cs-CZ" sz="2000" dirty="0" err="1">
                <a:solidFill>
                  <a:srgbClr val="002060"/>
                </a:solidFill>
              </a:rPr>
              <a:t>commerce</a:t>
            </a:r>
            <a:r>
              <a:rPr lang="cs-CZ" sz="2000" dirty="0">
                <a:solidFill>
                  <a:srgbClr val="002060"/>
                </a:solidFill>
              </a:rPr>
              <a:t> na planetě. Vše musí být online. Vše musí být mobile-</a:t>
            </a:r>
            <a:r>
              <a:rPr lang="cs-CZ" sz="2000" dirty="0" err="1">
                <a:solidFill>
                  <a:srgbClr val="002060"/>
                </a:solidFill>
              </a:rPr>
              <a:t>first</a:t>
            </a:r>
            <a:r>
              <a:rPr lang="cs-CZ" sz="2000" dirty="0">
                <a:solidFill>
                  <a:srgbClr val="002060"/>
                </a:solidFill>
              </a:rPr>
              <a:t>. (</a:t>
            </a:r>
            <a:r>
              <a:rPr lang="cs-CZ" sz="2000" dirty="0" err="1">
                <a:solidFill>
                  <a:srgbClr val="002060"/>
                </a:solidFill>
              </a:rPr>
              <a:t>AliPay</a:t>
            </a:r>
            <a:r>
              <a:rPr lang="cs-CZ" sz="2000" dirty="0">
                <a:solidFill>
                  <a:srgbClr val="002060"/>
                </a:solidFill>
              </a:rPr>
              <a:t>, </a:t>
            </a:r>
            <a:r>
              <a:rPr lang="cs-CZ" sz="2000" dirty="0" err="1">
                <a:solidFill>
                  <a:srgbClr val="002060"/>
                </a:solidFill>
              </a:rPr>
              <a:t>WeChat</a:t>
            </a:r>
            <a:r>
              <a:rPr lang="cs-CZ" sz="2000" dirty="0">
                <a:solidFill>
                  <a:srgbClr val="002060"/>
                </a:solidFill>
              </a:rPr>
              <a:t> a </a:t>
            </a:r>
            <a:r>
              <a:rPr lang="cs-CZ" sz="2000" dirty="0" err="1">
                <a:solidFill>
                  <a:srgbClr val="002060"/>
                </a:solidFill>
              </a:rPr>
              <a:t>WeChat</a:t>
            </a:r>
            <a:r>
              <a:rPr lang="cs-CZ" sz="2000" dirty="0">
                <a:solidFill>
                  <a:srgbClr val="002060"/>
                </a:solidFill>
              </a:rPr>
              <a:t> </a:t>
            </a:r>
            <a:r>
              <a:rPr lang="cs-CZ" sz="2000" dirty="0" err="1">
                <a:solidFill>
                  <a:srgbClr val="002060"/>
                </a:solidFill>
              </a:rPr>
              <a:t>Pay</a:t>
            </a:r>
            <a:r>
              <a:rPr lang="cs-CZ" sz="2000" dirty="0">
                <a:solidFill>
                  <a:srgbClr val="002060"/>
                </a:solidFill>
              </a:rPr>
              <a:t>) </a:t>
            </a:r>
          </a:p>
          <a:p>
            <a:endParaRPr lang="cs-CZ" sz="2000" dirty="0">
              <a:solidFill>
                <a:srgbClr val="002060"/>
              </a:solidFill>
            </a:endParaRPr>
          </a:p>
          <a:p>
            <a:r>
              <a:rPr lang="cs-CZ" sz="2000" b="1" dirty="0">
                <a:solidFill>
                  <a:srgbClr val="002060"/>
                </a:solidFill>
              </a:rPr>
              <a:t>4. </a:t>
            </a:r>
            <a:r>
              <a:rPr lang="pl-PL" sz="2000" b="1" dirty="0">
                <a:solidFill>
                  <a:srgbClr val="002060"/>
                </a:solidFill>
              </a:rPr>
              <a:t>Neztraťte se na gigantickém čínském trhu</a:t>
            </a:r>
            <a:endParaRPr lang="cs-CZ" sz="2000" b="1" dirty="0">
              <a:solidFill>
                <a:srgbClr val="002060"/>
              </a:solidFill>
            </a:endParaRPr>
          </a:p>
          <a:p>
            <a:r>
              <a:rPr lang="cs-CZ" sz="2000" dirty="0">
                <a:solidFill>
                  <a:srgbClr val="002060"/>
                </a:solidFill>
              </a:rPr>
              <a:t>Čínský trh je nepředstavitelně obrovský, vždy mějte na paměti svou cílovku a svůj výklenek. (Baidu </a:t>
            </a:r>
            <a:r>
              <a:rPr lang="cs-CZ" sz="2000" dirty="0" err="1">
                <a:solidFill>
                  <a:srgbClr val="002060"/>
                </a:solidFill>
              </a:rPr>
              <a:t>Trends</a:t>
            </a:r>
            <a:r>
              <a:rPr lang="cs-CZ" sz="2000" dirty="0">
                <a:solidFill>
                  <a:srgbClr val="002060"/>
                </a:solidFill>
              </a:rPr>
              <a:t> na </a:t>
            </a:r>
            <a:r>
              <a:rPr lang="cs-CZ" sz="2000" dirty="0">
                <a:solidFill>
                  <a:srgbClr val="002060"/>
                </a:solidFill>
                <a:hlinkClick r:id="rId3"/>
              </a:rPr>
              <a:t>Baidu</a:t>
            </a:r>
            <a:r>
              <a:rPr lang="cs-CZ" sz="2000" dirty="0">
                <a:solidFill>
                  <a:srgbClr val="002060"/>
                </a:solidFill>
              </a:rPr>
              <a:t>) </a:t>
            </a:r>
          </a:p>
          <a:p>
            <a:endParaRPr lang="cs-CZ" sz="2000" dirty="0">
              <a:solidFill>
                <a:srgbClr val="002060"/>
              </a:solidFill>
            </a:endParaRPr>
          </a:p>
          <a:p>
            <a:r>
              <a:rPr lang="cs-CZ" sz="2000" b="1" dirty="0">
                <a:solidFill>
                  <a:srgbClr val="002060"/>
                </a:solidFill>
              </a:rPr>
              <a:t>5. Čemu se vyhnout</a:t>
            </a:r>
          </a:p>
          <a:p>
            <a:r>
              <a:rPr lang="cs-CZ" sz="2000" dirty="0">
                <a:solidFill>
                  <a:srgbClr val="002060"/>
                </a:solidFill>
                <a:hlinkClick r:id="rId4"/>
              </a:rPr>
              <a:t>Cenzurovaný</a:t>
            </a:r>
            <a:r>
              <a:rPr lang="cs-CZ" sz="2000" dirty="0">
                <a:solidFill>
                  <a:srgbClr val="002060"/>
                </a:solidFill>
              </a:rPr>
              <a:t> obsah. Nepomůže mi můj web doma, Google doc. apod. </a:t>
            </a: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Speciality čínské obchodní kultury (zdroj: </a:t>
            </a:r>
            <a:r>
              <a:rPr lang="cs-CZ" dirty="0" err="1">
                <a:hlinkClick r:id="rId5"/>
              </a:rPr>
              <a:t>Tenba</a:t>
            </a:r>
            <a:r>
              <a:rPr lang="cs-CZ" dirty="0">
                <a:hlinkClick r:id="rId5"/>
              </a:rPr>
              <a:t> Group</a:t>
            </a:r>
            <a:r>
              <a:rPr lang="cs-CZ" dirty="0"/>
              <a:t>)</a:t>
            </a:r>
          </a:p>
        </p:txBody>
      </p:sp>
    </p:spTree>
    <p:extLst>
      <p:ext uri="{BB962C8B-B14F-4D97-AF65-F5344CB8AC3E}">
        <p14:creationId xmlns:p14="http://schemas.microsoft.com/office/powerpoint/2010/main" val="994096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31540" y="915566"/>
            <a:ext cx="8280920" cy="2487373"/>
          </a:xfrm>
          <a:prstGeom prst="rect">
            <a:avLst/>
          </a:prstGeom>
        </p:spPr>
        <p:txBody>
          <a:bodyPr>
            <a:noAutofit/>
          </a:bodyPr>
          <a:lstStyle/>
          <a:p>
            <a:r>
              <a:rPr lang="cs-CZ" sz="2000" dirty="0">
                <a:solidFill>
                  <a:srgbClr val="002060"/>
                </a:solidFill>
              </a:rPr>
              <a:t>1. </a:t>
            </a:r>
            <a:r>
              <a:rPr lang="pl-PL" sz="2000" dirty="0">
                <a:solidFill>
                  <a:srgbClr val="002060"/>
                </a:solidFill>
              </a:rPr>
              <a:t>Dress to impress - v</a:t>
            </a:r>
            <a:r>
              <a:rPr lang="cs-CZ" sz="2000" dirty="0" err="1">
                <a:solidFill>
                  <a:srgbClr val="002060"/>
                </a:solidFill>
              </a:rPr>
              <a:t>zhled</a:t>
            </a:r>
            <a:r>
              <a:rPr lang="cs-CZ" sz="2000" dirty="0">
                <a:solidFill>
                  <a:srgbClr val="002060"/>
                </a:solidFill>
              </a:rPr>
              <a:t> a první dojem je důležitý. (pamatovat si jména)</a:t>
            </a:r>
          </a:p>
          <a:p>
            <a:r>
              <a:rPr lang="cs-CZ" sz="2000" dirty="0">
                <a:solidFill>
                  <a:srgbClr val="002060"/>
                </a:solidFill>
              </a:rPr>
              <a:t>2. Vstup – dle seniority, projevit respekt vůdci čínské delegace. (pozice)</a:t>
            </a:r>
          </a:p>
          <a:p>
            <a:r>
              <a:rPr lang="cs-CZ" sz="2000" dirty="0">
                <a:solidFill>
                  <a:srgbClr val="002060"/>
                </a:solidFill>
              </a:rPr>
              <a:t>3. </a:t>
            </a:r>
            <a:r>
              <a:rPr lang="pl-PL" sz="2000" dirty="0">
                <a:solidFill>
                  <a:srgbClr val="002060"/>
                </a:solidFill>
              </a:rPr>
              <a:t>Potřesení rukou – jemné, krátký oční kontakt. Iniciují číňané. </a:t>
            </a:r>
            <a:endParaRPr lang="cs-CZ" sz="2000" dirty="0">
              <a:solidFill>
                <a:srgbClr val="002060"/>
              </a:solidFill>
            </a:endParaRPr>
          </a:p>
          <a:p>
            <a:r>
              <a:rPr lang="cs-CZ" sz="2000" dirty="0">
                <a:solidFill>
                  <a:srgbClr val="002060"/>
                </a:solidFill>
              </a:rPr>
              <a:t>4. Vizitky – v mandarínštině a angličtině, předat oběma rukama, prostudovat a uložit (respekt!). Přineste dárky. </a:t>
            </a:r>
          </a:p>
          <a:p>
            <a:r>
              <a:rPr lang="cs-CZ" sz="2000" dirty="0">
                <a:solidFill>
                  <a:srgbClr val="002060"/>
                </a:solidFill>
              </a:rPr>
              <a:t>5. </a:t>
            </a:r>
            <a:r>
              <a:rPr lang="cs-CZ" sz="2000" b="1" dirty="0">
                <a:solidFill>
                  <a:srgbClr val="002060"/>
                </a:solidFill>
              </a:rPr>
              <a:t>Ztráta tváře</a:t>
            </a:r>
            <a:r>
              <a:rPr lang="cs-CZ" sz="2000" dirty="0">
                <a:solidFill>
                  <a:srgbClr val="002060"/>
                </a:solidFill>
              </a:rPr>
              <a:t> – důležitý koncept, chápáno jako čest, takže bez sarkasmu.</a:t>
            </a:r>
          </a:p>
          <a:p>
            <a:r>
              <a:rPr lang="cs-CZ" sz="2000" dirty="0">
                <a:solidFill>
                  <a:srgbClr val="002060"/>
                </a:solidFill>
              </a:rPr>
              <a:t>6. Neukazovat prstem – považováno za neslušné, ukazujeme očima, přinejhorším otevřenou rukou.</a:t>
            </a:r>
          </a:p>
          <a:p>
            <a:r>
              <a:rPr lang="cs-CZ" sz="2000" dirty="0">
                <a:solidFill>
                  <a:srgbClr val="002060"/>
                </a:solidFill>
              </a:rPr>
              <a:t>7. Připravte se na víc – časté a zdlouhavé schůzky (pro budování vztahu, důvěry). </a:t>
            </a:r>
          </a:p>
          <a:p>
            <a:r>
              <a:rPr lang="cs-CZ" sz="2000" dirty="0">
                <a:solidFill>
                  <a:srgbClr val="002060"/>
                </a:solidFill>
              </a:rPr>
              <a:t>8. Buďte sami sebou – kladně hodnotí autentičnost. </a:t>
            </a: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Protokol pro vyjednávání (zdroj: </a:t>
            </a:r>
            <a:r>
              <a:rPr lang="cs-CZ" dirty="0" err="1">
                <a:hlinkClick r:id="rId3"/>
              </a:rPr>
              <a:t>Tenba</a:t>
            </a:r>
            <a:r>
              <a:rPr lang="cs-CZ" dirty="0">
                <a:hlinkClick r:id="rId3"/>
              </a:rPr>
              <a:t> Group</a:t>
            </a:r>
            <a:r>
              <a:rPr lang="cs-CZ" dirty="0"/>
              <a:t>, </a:t>
            </a:r>
            <a:r>
              <a:rPr lang="cs-CZ" dirty="0">
                <a:hlinkClick r:id="rId4"/>
              </a:rPr>
              <a:t>CNBC</a:t>
            </a:r>
            <a:r>
              <a:rPr lang="cs-CZ" dirty="0"/>
              <a:t>)</a:t>
            </a:r>
          </a:p>
        </p:txBody>
      </p:sp>
    </p:spTree>
    <p:extLst>
      <p:ext uri="{BB962C8B-B14F-4D97-AF65-F5344CB8AC3E}">
        <p14:creationId xmlns:p14="http://schemas.microsoft.com/office/powerpoint/2010/main" val="1376638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31540" y="915566"/>
            <a:ext cx="8280920" cy="2487373"/>
          </a:xfrm>
          <a:prstGeom prst="rect">
            <a:avLst/>
          </a:prstGeom>
        </p:spPr>
        <p:txBody>
          <a:bodyPr>
            <a:noAutofit/>
          </a:bodyPr>
          <a:lstStyle/>
          <a:p>
            <a:r>
              <a:rPr lang="cs-CZ" sz="2000" dirty="0">
                <a:solidFill>
                  <a:srgbClr val="002060"/>
                </a:solidFill>
              </a:rPr>
              <a:t>Nečitelnost – jiné motivace, jiná neverbální komunikace, u verbální nechápu proč takto.</a:t>
            </a:r>
          </a:p>
          <a:p>
            <a:endParaRPr lang="cs-CZ" sz="2000" dirty="0">
              <a:solidFill>
                <a:srgbClr val="002060"/>
              </a:solidFill>
            </a:endParaRPr>
          </a:p>
          <a:p>
            <a:r>
              <a:rPr lang="cs-CZ" sz="2000" dirty="0">
                <a:solidFill>
                  <a:srgbClr val="002060"/>
                </a:solidFill>
              </a:rPr>
              <a:t>Nepřipravenost – bez čínských účtů neexistuju.</a:t>
            </a:r>
          </a:p>
          <a:p>
            <a:endParaRPr lang="cs-CZ" sz="2000" dirty="0">
              <a:solidFill>
                <a:srgbClr val="002060"/>
              </a:solidFill>
            </a:endParaRPr>
          </a:p>
          <a:p>
            <a:r>
              <a:rPr lang="cs-CZ" sz="2000" dirty="0">
                <a:solidFill>
                  <a:srgbClr val="002060"/>
                </a:solidFill>
              </a:rPr>
              <a:t>Kulturní šok – </a:t>
            </a:r>
            <a:r>
              <a:rPr lang="cs-CZ" sz="2000" dirty="0" err="1">
                <a:solidFill>
                  <a:srgbClr val="002060"/>
                </a:solidFill>
              </a:rPr>
              <a:t>Guanxi</a:t>
            </a:r>
            <a:r>
              <a:rPr lang="cs-CZ" sz="2000" dirty="0">
                <a:solidFill>
                  <a:srgbClr val="002060"/>
                </a:solidFill>
              </a:rPr>
              <a:t>, „tvář“, odlišné vyjednávání. </a:t>
            </a: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Můj pohled</a:t>
            </a:r>
          </a:p>
        </p:txBody>
      </p:sp>
      <p:pic>
        <p:nvPicPr>
          <p:cNvPr id="4" name="Picture 3">
            <a:extLst>
              <a:ext uri="{FF2B5EF4-FFF2-40B4-BE49-F238E27FC236}">
                <a16:creationId xmlns:a16="http://schemas.microsoft.com/office/drawing/2014/main" id="{D42C5DAF-1EE3-4DB9-9953-B63D50E62F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1851670"/>
            <a:ext cx="2859782" cy="2859782"/>
          </a:xfrm>
          <a:prstGeom prst="rect">
            <a:avLst/>
          </a:prstGeom>
        </p:spPr>
      </p:pic>
    </p:spTree>
    <p:extLst>
      <p:ext uri="{BB962C8B-B14F-4D97-AF65-F5344CB8AC3E}">
        <p14:creationId xmlns:p14="http://schemas.microsoft.com/office/powerpoint/2010/main" val="2000398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987574"/>
            <a:ext cx="8280920" cy="2808312"/>
          </a:xfrm>
          <a:prstGeom prst="rect">
            <a:avLst/>
          </a:prstGeom>
        </p:spPr>
        <p:txBody>
          <a:bodyPr>
            <a:noAutofit/>
          </a:bodyPr>
          <a:lstStyle/>
          <a:p>
            <a:r>
              <a:rPr lang="cs-CZ" sz="2000" dirty="0">
                <a:solidFill>
                  <a:srgbClr val="002060"/>
                </a:solidFill>
              </a:rPr>
              <a:t>Indická republika.</a:t>
            </a:r>
          </a:p>
          <a:p>
            <a:r>
              <a:rPr lang="cs-CZ" sz="2000" dirty="0">
                <a:solidFill>
                  <a:srgbClr val="002060"/>
                </a:solidFill>
              </a:rPr>
              <a:t>Předseda vlády: </a:t>
            </a:r>
            <a:r>
              <a:rPr lang="cs-CZ" sz="2000" dirty="0" err="1">
                <a:solidFill>
                  <a:srgbClr val="002060"/>
                </a:solidFill>
              </a:rPr>
              <a:t>Narendra</a:t>
            </a:r>
            <a:r>
              <a:rPr lang="cs-CZ" sz="2000" dirty="0">
                <a:solidFill>
                  <a:srgbClr val="002060"/>
                </a:solidFill>
              </a:rPr>
              <a:t> </a:t>
            </a:r>
            <a:r>
              <a:rPr lang="cs-CZ" sz="2000" dirty="0" err="1">
                <a:solidFill>
                  <a:srgbClr val="002060"/>
                </a:solidFill>
              </a:rPr>
              <a:t>Modi</a:t>
            </a:r>
            <a:r>
              <a:rPr lang="cs-CZ" sz="2000" dirty="0">
                <a:solidFill>
                  <a:srgbClr val="002060"/>
                </a:solidFill>
              </a:rPr>
              <a:t>.</a:t>
            </a:r>
          </a:p>
          <a:p>
            <a:r>
              <a:rPr lang="cs-CZ" sz="2000" dirty="0">
                <a:solidFill>
                  <a:srgbClr val="002060"/>
                </a:solidFill>
              </a:rPr>
              <a:t>Úřední jazyky – Hindština, Angličtina. </a:t>
            </a:r>
          </a:p>
          <a:p>
            <a:r>
              <a:rPr lang="cs-CZ" sz="2000" dirty="0">
                <a:solidFill>
                  <a:srgbClr val="002060"/>
                </a:solidFill>
              </a:rPr>
              <a:t>Cca. 1,35 mld. obyvatel - 2020. </a:t>
            </a:r>
          </a:p>
          <a:p>
            <a:r>
              <a:rPr lang="cs-CZ" sz="2000" dirty="0">
                <a:solidFill>
                  <a:srgbClr val="002060"/>
                </a:solidFill>
              </a:rPr>
              <a:t>Náboženství – hinduismus (80 %), islám (15 %). </a:t>
            </a:r>
          </a:p>
          <a:p>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2 Indie (zdroj: </a:t>
            </a:r>
            <a:r>
              <a:rPr lang="cs-CZ" dirty="0">
                <a:hlinkClick r:id="rId3"/>
              </a:rPr>
              <a:t>Businessinfo</a:t>
            </a:r>
            <a:r>
              <a:rPr lang="cs-CZ" dirty="0"/>
              <a:t>) </a:t>
            </a:r>
          </a:p>
        </p:txBody>
      </p:sp>
      <p:pic>
        <p:nvPicPr>
          <p:cNvPr id="4" name="Picture 3">
            <a:extLst>
              <a:ext uri="{FF2B5EF4-FFF2-40B4-BE49-F238E27FC236}">
                <a16:creationId xmlns:a16="http://schemas.microsoft.com/office/drawing/2014/main" id="{7A954E45-B70E-4B31-BAF9-DBD2B8BDD4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672" y="2938636"/>
            <a:ext cx="3048000" cy="1714500"/>
          </a:xfrm>
          <a:prstGeom prst="rect">
            <a:avLst/>
          </a:prstGeom>
        </p:spPr>
      </p:pic>
      <p:pic>
        <p:nvPicPr>
          <p:cNvPr id="11" name="Picture 10">
            <a:extLst>
              <a:ext uri="{FF2B5EF4-FFF2-40B4-BE49-F238E27FC236}">
                <a16:creationId xmlns:a16="http://schemas.microsoft.com/office/drawing/2014/main" id="{1352C949-C8F0-4069-BEDC-D8E234C39D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6215" y="1112962"/>
            <a:ext cx="1954057" cy="3473879"/>
          </a:xfrm>
          <a:prstGeom prst="rect">
            <a:avLst/>
          </a:prstGeom>
        </p:spPr>
      </p:pic>
    </p:spTree>
    <p:extLst>
      <p:ext uri="{BB962C8B-B14F-4D97-AF65-F5344CB8AC3E}">
        <p14:creationId xmlns:p14="http://schemas.microsoft.com/office/powerpoint/2010/main" val="256691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987574"/>
            <a:ext cx="8280920" cy="2808312"/>
          </a:xfrm>
          <a:prstGeom prst="rect">
            <a:avLst/>
          </a:prstGeom>
        </p:spPr>
        <p:txBody>
          <a:bodyPr>
            <a:noAutofit/>
          </a:bodyPr>
          <a:lstStyle/>
          <a:p>
            <a:r>
              <a:rPr lang="cs-CZ" sz="2000" dirty="0">
                <a:solidFill>
                  <a:srgbClr val="002060"/>
                </a:solidFill>
              </a:rPr>
              <a:t>Businessinfo má mnoho informací </a:t>
            </a:r>
            <a:r>
              <a:rPr lang="cs-CZ" sz="2000" dirty="0">
                <a:solidFill>
                  <a:srgbClr val="002060"/>
                </a:solidFill>
                <a:hlinkClick r:id="rId3"/>
              </a:rPr>
              <a:t>předpřipravených</a:t>
            </a:r>
            <a:r>
              <a:rPr lang="cs-CZ" sz="2000" dirty="0">
                <a:solidFill>
                  <a:srgbClr val="002060"/>
                </a:solidFill>
              </a:rPr>
              <a:t>:</a:t>
            </a:r>
          </a:p>
          <a:p>
            <a:pPr lvl="1"/>
            <a:r>
              <a:rPr lang="cs-CZ" sz="1600" dirty="0">
                <a:solidFill>
                  <a:srgbClr val="002060"/>
                </a:solidFill>
                <a:hlinkClick r:id="rId4"/>
              </a:rPr>
              <a:t>MZV: Souhrnná teritoriální informace</a:t>
            </a:r>
            <a:endParaRPr lang="cs-CZ" sz="1600" dirty="0">
              <a:solidFill>
                <a:srgbClr val="002060"/>
              </a:solidFill>
            </a:endParaRPr>
          </a:p>
          <a:p>
            <a:pPr lvl="1"/>
            <a:r>
              <a:rPr lang="cs-CZ" sz="1600" dirty="0">
                <a:solidFill>
                  <a:srgbClr val="002060"/>
                </a:solidFill>
                <a:hlinkClick r:id="rId5"/>
              </a:rPr>
              <a:t>MZV: Strategické příležitosti pro české exportéry</a:t>
            </a:r>
            <a:endParaRPr lang="cs-CZ" sz="1600" dirty="0">
              <a:solidFill>
                <a:srgbClr val="002060"/>
              </a:solidFill>
            </a:endParaRPr>
          </a:p>
          <a:p>
            <a:pPr lvl="1"/>
            <a:r>
              <a:rPr lang="cs-CZ" sz="1600" dirty="0">
                <a:solidFill>
                  <a:srgbClr val="002060"/>
                </a:solidFill>
                <a:hlinkClick r:id="rId6"/>
              </a:rPr>
              <a:t>CzechTrade: Desatero pro obchodování s Indií</a:t>
            </a:r>
            <a:endParaRPr lang="cs-CZ" sz="1600" dirty="0">
              <a:solidFill>
                <a:srgbClr val="002060"/>
              </a:solidFill>
            </a:endParaRPr>
          </a:p>
          <a:p>
            <a:pPr lvl="1"/>
            <a:r>
              <a:rPr lang="cs-CZ" sz="1600" dirty="0">
                <a:solidFill>
                  <a:srgbClr val="002060"/>
                </a:solidFill>
                <a:hlinkClick r:id="rId7"/>
              </a:rPr>
              <a:t>VIDEA: Jak podnikat v Indii</a:t>
            </a:r>
            <a:endParaRPr lang="cs-CZ" sz="1600" dirty="0">
              <a:solidFill>
                <a:srgbClr val="002060"/>
              </a:solidFill>
            </a:endParaRPr>
          </a:p>
          <a:p>
            <a:pPr lvl="1"/>
            <a:r>
              <a:rPr lang="cs-CZ" sz="1600" dirty="0">
                <a:solidFill>
                  <a:srgbClr val="002060"/>
                </a:solidFill>
                <a:hlinkClick r:id="rId8"/>
              </a:rPr>
              <a:t>Koronavirus: Platná bezpečnostní opatření a důsledky pro byznys</a:t>
            </a:r>
            <a:endParaRPr lang="cs-CZ" sz="1600" dirty="0">
              <a:solidFill>
                <a:srgbClr val="002060"/>
              </a:solidFill>
            </a:endParaRPr>
          </a:p>
          <a:p>
            <a:pPr lvl="1"/>
            <a:r>
              <a:rPr lang="cs-CZ" sz="1600" dirty="0">
                <a:solidFill>
                  <a:srgbClr val="002060"/>
                </a:solidFill>
                <a:hlinkClick r:id="rId9"/>
              </a:rPr>
              <a:t>Aktuality</a:t>
            </a:r>
            <a:endParaRPr lang="cs-CZ" sz="1600" dirty="0">
              <a:solidFill>
                <a:srgbClr val="002060"/>
              </a:solidFill>
            </a:endParaRPr>
          </a:p>
          <a:p>
            <a:r>
              <a:rPr lang="cs-CZ" sz="2000" dirty="0">
                <a:solidFill>
                  <a:srgbClr val="002060"/>
                </a:solidFill>
              </a:rPr>
              <a:t>Indie je fragmentovaný trh, komplikovaný kvůli množství kultur, silně chráněný (vládní protekcionismus), vyžaduje lokálního partnera. (</a:t>
            </a:r>
            <a:r>
              <a:rPr lang="cs-CZ" sz="2000" dirty="0">
                <a:solidFill>
                  <a:srgbClr val="002060"/>
                </a:solidFill>
                <a:hlinkClick r:id="rId10"/>
              </a:rPr>
              <a:t>zdroj</a:t>
            </a:r>
            <a:r>
              <a:rPr lang="cs-CZ" sz="2000" dirty="0">
                <a:solidFill>
                  <a:srgbClr val="002060"/>
                </a:solidFill>
              </a:rPr>
              <a:t>)</a:t>
            </a:r>
          </a:p>
          <a:p>
            <a:r>
              <a:rPr lang="cs-CZ" sz="2000" dirty="0">
                <a:solidFill>
                  <a:srgbClr val="002060"/>
                </a:solidFill>
              </a:rPr>
              <a:t>Vládní </a:t>
            </a:r>
            <a:r>
              <a:rPr lang="cs-CZ" sz="2000" dirty="0">
                <a:solidFill>
                  <a:srgbClr val="002060"/>
                </a:solidFill>
                <a:hlinkClick r:id="rId11"/>
              </a:rPr>
              <a:t>web</a:t>
            </a:r>
            <a:r>
              <a:rPr lang="cs-CZ" sz="2000" dirty="0">
                <a:solidFill>
                  <a:srgbClr val="002060"/>
                </a:solidFill>
              </a:rPr>
              <a:t> o založení firmy v Indii. </a:t>
            </a:r>
          </a:p>
          <a:p>
            <a:r>
              <a:rPr lang="cs-CZ" sz="2000" dirty="0">
                <a:solidFill>
                  <a:srgbClr val="002060"/>
                </a:solidFill>
                <a:hlinkClick r:id="rId12"/>
              </a:rPr>
              <a:t>UK India Business </a:t>
            </a:r>
            <a:r>
              <a:rPr lang="cs-CZ" sz="2000" dirty="0" err="1">
                <a:solidFill>
                  <a:srgbClr val="002060"/>
                </a:solidFill>
                <a:hlinkClick r:id="rId12"/>
              </a:rPr>
              <a:t>Council</a:t>
            </a:r>
            <a:r>
              <a:rPr lang="cs-CZ" sz="2000" dirty="0">
                <a:solidFill>
                  <a:srgbClr val="002060"/>
                </a:solidFill>
              </a:rPr>
              <a:t> má dobře zpracované informace.</a:t>
            </a:r>
          </a:p>
          <a:p>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Indie (zdroj: </a:t>
            </a:r>
            <a:r>
              <a:rPr lang="cs-CZ" dirty="0">
                <a:hlinkClick r:id="rId13"/>
              </a:rPr>
              <a:t>Businessinfo</a:t>
            </a:r>
            <a:r>
              <a:rPr lang="cs-CZ" dirty="0"/>
              <a:t>) </a:t>
            </a:r>
          </a:p>
        </p:txBody>
      </p:sp>
    </p:spTree>
    <p:extLst>
      <p:ext uri="{BB962C8B-B14F-4D97-AF65-F5344CB8AC3E}">
        <p14:creationId xmlns:p14="http://schemas.microsoft.com/office/powerpoint/2010/main" val="597145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1059581"/>
            <a:ext cx="8280920" cy="2487373"/>
          </a:xfrm>
          <a:prstGeom prst="rect">
            <a:avLst/>
          </a:prstGeom>
        </p:spPr>
        <p:txBody>
          <a:bodyPr>
            <a:noAutofit/>
          </a:bodyPr>
          <a:lstStyle/>
          <a:p>
            <a:r>
              <a:rPr lang="cs-CZ" sz="2000" dirty="0">
                <a:solidFill>
                  <a:srgbClr val="002060"/>
                </a:solidFill>
              </a:rPr>
              <a:t>Kromě mnoha článků lze najít i kanály „našich“ žijících v Indii a pokrývajících rozdíly ze svého pohledu.</a:t>
            </a:r>
          </a:p>
          <a:p>
            <a:r>
              <a:rPr lang="cs-CZ" sz="2000" dirty="0">
                <a:solidFill>
                  <a:srgbClr val="002060"/>
                </a:solidFill>
                <a:hlinkClick r:id="rId3"/>
              </a:rPr>
              <a:t>Prima ZOOM SVĚT - Indie </a:t>
            </a:r>
            <a:r>
              <a:rPr lang="cs-CZ" sz="2000" dirty="0" err="1">
                <a:solidFill>
                  <a:srgbClr val="002060"/>
                </a:solidFill>
                <a:hlinkClick r:id="rId3"/>
              </a:rPr>
              <a:t>vs</a:t>
            </a:r>
            <a:r>
              <a:rPr lang="cs-CZ" sz="2000" dirty="0">
                <a:solidFill>
                  <a:srgbClr val="002060"/>
                </a:solidFill>
                <a:hlinkClick r:id="rId3"/>
              </a:rPr>
              <a:t> Česká republika</a:t>
            </a:r>
            <a:r>
              <a:rPr lang="cs-CZ" sz="2000" dirty="0">
                <a:solidFill>
                  <a:srgbClr val="002060"/>
                </a:solidFill>
              </a:rPr>
              <a:t>.</a:t>
            </a:r>
          </a:p>
          <a:p>
            <a:r>
              <a:rPr lang="cs-CZ" sz="2000" dirty="0">
                <a:solidFill>
                  <a:srgbClr val="002060"/>
                </a:solidFill>
                <a:hlinkClick r:id="rId4"/>
              </a:rPr>
              <a:t>Indie: kulturní šok pro </a:t>
            </a:r>
            <a:r>
              <a:rPr lang="cs-CZ" sz="2000" dirty="0" err="1">
                <a:solidFill>
                  <a:srgbClr val="002060"/>
                </a:solidFill>
                <a:hlinkClick r:id="rId4"/>
              </a:rPr>
              <a:t>středoevropana</a:t>
            </a:r>
            <a:r>
              <a:rPr lang="cs-CZ" sz="2000" dirty="0">
                <a:solidFill>
                  <a:srgbClr val="002060"/>
                </a:solidFill>
                <a:hlinkClick r:id="rId4"/>
              </a:rPr>
              <a:t> (</a:t>
            </a:r>
            <a:r>
              <a:rPr lang="cs-CZ" sz="2000" dirty="0" err="1">
                <a:solidFill>
                  <a:srgbClr val="002060"/>
                </a:solidFill>
                <a:hlinkClick r:id="rId4"/>
              </a:rPr>
              <a:t>Alisczech</a:t>
            </a:r>
            <a:r>
              <a:rPr lang="cs-CZ" sz="2000" dirty="0">
                <a:solidFill>
                  <a:srgbClr val="002060"/>
                </a:solidFill>
                <a:hlinkClick r:id="rId4"/>
              </a:rPr>
              <a:t> vol. 83)</a:t>
            </a:r>
            <a:r>
              <a:rPr lang="cs-CZ" sz="2000" dirty="0">
                <a:solidFill>
                  <a:srgbClr val="002060"/>
                </a:solidFill>
              </a:rPr>
              <a:t>.</a:t>
            </a:r>
          </a:p>
          <a:p>
            <a:r>
              <a:rPr lang="cs-CZ" sz="2000" dirty="0">
                <a:solidFill>
                  <a:srgbClr val="002060"/>
                </a:solidFill>
                <a:hlinkClick r:id="rId5"/>
              </a:rPr>
              <a:t>TOP 7 Divné věci, které najdete pouze v Indii</a:t>
            </a:r>
            <a:r>
              <a:rPr lang="cs-CZ" sz="2000" dirty="0">
                <a:solidFill>
                  <a:srgbClr val="002060"/>
                </a:solidFill>
              </a:rPr>
              <a:t>.</a:t>
            </a:r>
          </a:p>
          <a:p>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Indie – přímé zkušenosti</a:t>
            </a:r>
          </a:p>
        </p:txBody>
      </p:sp>
      <p:pic>
        <p:nvPicPr>
          <p:cNvPr id="4" name="Picture 3">
            <a:extLst>
              <a:ext uri="{FF2B5EF4-FFF2-40B4-BE49-F238E27FC236}">
                <a16:creationId xmlns:a16="http://schemas.microsoft.com/office/drawing/2014/main" id="{902D9D50-35D6-424A-B87E-8791BC39F3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139" y="2935075"/>
            <a:ext cx="3131839" cy="1761660"/>
          </a:xfrm>
          <a:prstGeom prst="rect">
            <a:avLst/>
          </a:prstGeom>
        </p:spPr>
      </p:pic>
      <p:pic>
        <p:nvPicPr>
          <p:cNvPr id="7" name="Picture 6">
            <a:extLst>
              <a:ext uri="{FF2B5EF4-FFF2-40B4-BE49-F238E27FC236}">
                <a16:creationId xmlns:a16="http://schemas.microsoft.com/office/drawing/2014/main" id="{30055485-A358-47C4-B4D2-38FE7C8139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7948" y="2914387"/>
            <a:ext cx="3673546" cy="1785343"/>
          </a:xfrm>
          <a:prstGeom prst="rect">
            <a:avLst/>
          </a:prstGeom>
        </p:spPr>
      </p:pic>
    </p:spTree>
    <p:extLst>
      <p:ext uri="{BB962C8B-B14F-4D97-AF65-F5344CB8AC3E}">
        <p14:creationId xmlns:p14="http://schemas.microsoft.com/office/powerpoint/2010/main" val="1845269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1059581"/>
            <a:ext cx="8280920" cy="2487373"/>
          </a:xfrm>
          <a:prstGeom prst="rect">
            <a:avLst/>
          </a:prstGeom>
        </p:spPr>
        <p:txBody>
          <a:bodyPr>
            <a:noAutofit/>
          </a:bodyPr>
          <a:lstStyle/>
          <a:p>
            <a:r>
              <a:rPr lang="cs-CZ" sz="2000" dirty="0">
                <a:solidFill>
                  <a:srgbClr val="002060"/>
                </a:solidFill>
              </a:rPr>
              <a:t>Barvy a vůně! Neskutečná rozmanitost. (jídlo a voda pozor!)</a:t>
            </a:r>
          </a:p>
          <a:p>
            <a:r>
              <a:rPr lang="cs-CZ" sz="2000" dirty="0">
                <a:solidFill>
                  <a:srgbClr val="002060"/>
                </a:solidFill>
              </a:rPr>
              <a:t>Vše zničené. Chudoba. Negramotnost. Všude zvířata (krávy).</a:t>
            </a:r>
          </a:p>
          <a:p>
            <a:r>
              <a:rPr lang="cs-CZ" sz="2000" dirty="0">
                <a:solidFill>
                  <a:srgbClr val="002060"/>
                </a:solidFill>
              </a:rPr>
              <a:t>Doprava – naprostý totální chaos. Na cestě potkáte vše. Všichni troubí. Chodci nemají práva. </a:t>
            </a:r>
          </a:p>
          <a:p>
            <a:r>
              <a:rPr lang="cs-CZ" sz="2000" dirty="0">
                <a:solidFill>
                  <a:srgbClr val="002060"/>
                </a:solidFill>
              </a:rPr>
              <a:t>Hudba. </a:t>
            </a:r>
            <a:r>
              <a:rPr lang="cs-CZ" sz="2000" dirty="0" err="1">
                <a:solidFill>
                  <a:srgbClr val="002060"/>
                </a:solidFill>
              </a:rPr>
              <a:t>Bollywood</a:t>
            </a:r>
            <a:r>
              <a:rPr lang="cs-CZ" sz="2000" dirty="0">
                <a:solidFill>
                  <a:srgbClr val="002060"/>
                </a:solidFill>
              </a:rPr>
              <a:t>. Všichni tančí skupinové tance. </a:t>
            </a:r>
          </a:p>
          <a:p>
            <a:r>
              <a:rPr lang="cs-CZ" sz="2000" dirty="0">
                <a:solidFill>
                  <a:srgbClr val="002060"/>
                </a:solidFill>
              </a:rPr>
              <a:t>Kasty.</a:t>
            </a:r>
          </a:p>
          <a:p>
            <a:r>
              <a:rPr lang="cs-CZ" sz="2000" dirty="0">
                <a:solidFill>
                  <a:srgbClr val="002060"/>
                </a:solidFill>
              </a:rPr>
              <a:t>Věštění budoucnosti.</a:t>
            </a:r>
          </a:p>
          <a:p>
            <a:r>
              <a:rPr lang="cs-CZ" sz="2000" dirty="0">
                <a:solidFill>
                  <a:srgbClr val="002060"/>
                </a:solidFill>
              </a:rPr>
              <a:t>Jiné vnímání času.</a:t>
            </a:r>
          </a:p>
          <a:p>
            <a:r>
              <a:rPr lang="cs-CZ" sz="2000" dirty="0">
                <a:solidFill>
                  <a:srgbClr val="002060"/>
                </a:solidFill>
              </a:rPr>
              <a:t>Levá ruka je nečistá. </a:t>
            </a:r>
          </a:p>
          <a:p>
            <a:r>
              <a:rPr lang="cs-CZ" sz="2000" dirty="0">
                <a:solidFill>
                  <a:srgbClr val="002060"/>
                </a:solidFill>
              </a:rPr>
              <a:t>Domluvené sňatky. Bělící krémy. </a:t>
            </a:r>
          </a:p>
          <a:p>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Indie – přímé zkušenosti</a:t>
            </a:r>
          </a:p>
        </p:txBody>
      </p:sp>
      <p:pic>
        <p:nvPicPr>
          <p:cNvPr id="4" name="Picture 3">
            <a:extLst>
              <a:ext uri="{FF2B5EF4-FFF2-40B4-BE49-F238E27FC236}">
                <a16:creationId xmlns:a16="http://schemas.microsoft.com/office/drawing/2014/main" id="{68D309AE-ECA6-4B46-BB57-F6D0407ED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2952492"/>
            <a:ext cx="4149927" cy="1711845"/>
          </a:xfrm>
          <a:prstGeom prst="rect">
            <a:avLst/>
          </a:prstGeom>
        </p:spPr>
      </p:pic>
    </p:spTree>
    <p:extLst>
      <p:ext uri="{BB962C8B-B14F-4D97-AF65-F5344CB8AC3E}">
        <p14:creationId xmlns:p14="http://schemas.microsoft.com/office/powerpoint/2010/main" val="847701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endParaRPr lang="cs-CZ" sz="2000" dirty="0">
              <a:solidFill>
                <a:srgbClr val="002060"/>
              </a:solidFill>
            </a:endParaRPr>
          </a:p>
          <a:p>
            <a:r>
              <a:rPr lang="cs-CZ" sz="2000" dirty="0">
                <a:solidFill>
                  <a:srgbClr val="002060"/>
                </a:solidFill>
              </a:rPr>
              <a:t>1 Čína</a:t>
            </a:r>
          </a:p>
          <a:p>
            <a:endParaRPr lang="cs-CZ" sz="2000" dirty="0">
              <a:solidFill>
                <a:srgbClr val="002060"/>
              </a:solidFill>
            </a:endParaRPr>
          </a:p>
          <a:p>
            <a:r>
              <a:rPr lang="cs-CZ" sz="2000" dirty="0">
                <a:solidFill>
                  <a:srgbClr val="002060"/>
                </a:solidFill>
              </a:rPr>
              <a:t>2 Indie</a:t>
            </a:r>
          </a:p>
          <a:p>
            <a:endParaRPr lang="cs-CZ" sz="2000" dirty="0">
              <a:solidFill>
                <a:srgbClr val="002060"/>
              </a:solidFill>
            </a:endParaRPr>
          </a:p>
          <a:p>
            <a:r>
              <a:rPr lang="cs-CZ" sz="2000" dirty="0">
                <a:solidFill>
                  <a:srgbClr val="002060"/>
                </a:solidFill>
              </a:rPr>
              <a:t>3 Evropa – Německo, Finsko, Švédsko, Itálie</a:t>
            </a:r>
          </a:p>
          <a:p>
            <a:endParaRPr lang="cs-CZ" sz="2000" dirty="0">
              <a:solidFill>
                <a:srgbClr val="002060"/>
              </a:solidFill>
            </a:endParaRPr>
          </a:p>
          <a:p>
            <a:r>
              <a:rPr lang="cs-CZ" sz="2000" dirty="0">
                <a:solidFill>
                  <a:srgbClr val="002060"/>
                </a:solidFill>
              </a:rPr>
              <a:t>4 Příklady mezinárodního marketingu firem – </a:t>
            </a:r>
            <a:r>
              <a:rPr lang="cs-CZ" sz="2000" dirty="0" err="1">
                <a:solidFill>
                  <a:srgbClr val="002060"/>
                </a:solidFill>
              </a:rPr>
              <a:t>McDonalds</a:t>
            </a:r>
            <a:r>
              <a:rPr lang="cs-CZ" sz="2000" dirty="0">
                <a:solidFill>
                  <a:srgbClr val="002060"/>
                </a:solidFill>
              </a:rPr>
              <a:t>, </a:t>
            </a:r>
          </a:p>
        </p:txBody>
      </p:sp>
      <p:sp>
        <p:nvSpPr>
          <p:cNvPr id="6" name="Nadpis 5"/>
          <p:cNvSpPr>
            <a:spLocks noGrp="1"/>
          </p:cNvSpPr>
          <p:nvPr>
            <p:ph type="title"/>
          </p:nvPr>
        </p:nvSpPr>
        <p:spPr>
          <a:xfrm>
            <a:off x="179512" y="195486"/>
            <a:ext cx="3888432" cy="507703"/>
          </a:xfrm>
        </p:spPr>
        <p:txBody>
          <a:bodyPr/>
          <a:lstStyle/>
          <a:p>
            <a:r>
              <a:rPr lang="cs-CZ" dirty="0"/>
              <a:t>Obsah přednášky</a:t>
            </a:r>
          </a:p>
        </p:txBody>
      </p:sp>
      <p:pic>
        <p:nvPicPr>
          <p:cNvPr id="4" name="Obrázek 3" descr="Obsah obrázku osoba, interiér, zeď, přehrávání&#10;&#10;Popis byl vytvořen automaticky">
            <a:extLst>
              <a:ext uri="{FF2B5EF4-FFF2-40B4-BE49-F238E27FC236}">
                <a16:creationId xmlns:a16="http://schemas.microsoft.com/office/drawing/2014/main" id="{42447AB3-0A3B-4404-9AB2-28462CA85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771550"/>
            <a:ext cx="3444612" cy="1937594"/>
          </a:xfrm>
          <a:prstGeom prst="rect">
            <a:avLst/>
          </a:prstGeom>
        </p:spPr>
      </p:pic>
    </p:spTree>
    <p:extLst>
      <p:ext uri="{BB962C8B-B14F-4D97-AF65-F5344CB8AC3E}">
        <p14:creationId xmlns:p14="http://schemas.microsoft.com/office/powerpoint/2010/main" val="2997543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31540" y="915566"/>
            <a:ext cx="8280920" cy="2487373"/>
          </a:xfrm>
          <a:prstGeom prst="rect">
            <a:avLst/>
          </a:prstGeom>
        </p:spPr>
        <p:txBody>
          <a:bodyPr>
            <a:noAutofit/>
          </a:bodyPr>
          <a:lstStyle/>
          <a:p>
            <a:r>
              <a:rPr lang="cs-CZ" sz="2000" dirty="0">
                <a:solidFill>
                  <a:srgbClr val="002060"/>
                </a:solidFill>
              </a:rPr>
              <a:t>Rodina na prvním místě – silný hodnotový systém založený na rodině, promítá se to do obchodu. Skoro 70 % firem jsou rodinné firmy. Klíčové pozice rodinní příslušníci. CEO „je jako táta“. Blízké vztahy spolupracovníků. Nový obchodní vztah – „přírůstek do rodiny“ – dlouhodobost, vztahy. </a:t>
            </a:r>
          </a:p>
          <a:p>
            <a:r>
              <a:rPr lang="cs-CZ" sz="2000" dirty="0">
                <a:solidFill>
                  <a:srgbClr val="002060"/>
                </a:solidFill>
              </a:rPr>
              <a:t>Vztahy – jednání trvají déle, budují se vztahy. Podrobně vysvětleno </a:t>
            </a:r>
            <a:r>
              <a:rPr lang="cs-CZ" sz="2000" dirty="0">
                <a:solidFill>
                  <a:srgbClr val="002060"/>
                </a:solidFill>
                <a:hlinkClick r:id="rId3"/>
              </a:rPr>
              <a:t>zde</a:t>
            </a:r>
            <a:r>
              <a:rPr lang="cs-CZ" sz="2000" dirty="0">
                <a:solidFill>
                  <a:srgbClr val="002060"/>
                </a:solidFill>
              </a:rPr>
              <a:t>.</a:t>
            </a:r>
          </a:p>
          <a:p>
            <a:r>
              <a:rPr lang="cs-CZ" sz="2000" dirty="0">
                <a:solidFill>
                  <a:srgbClr val="002060"/>
                </a:solidFill>
              </a:rPr>
              <a:t>Jídlo je důležitou součástí kultury – je tedy součástí jednání.</a:t>
            </a:r>
          </a:p>
          <a:p>
            <a:r>
              <a:rPr lang="cs-CZ" sz="2000" dirty="0">
                <a:solidFill>
                  <a:srgbClr val="002060"/>
                </a:solidFill>
              </a:rPr>
              <a:t>„Relaxovaný přístup“ – po vybudování vztahu neformální oblečení, nerespektování času. </a:t>
            </a:r>
          </a:p>
          <a:p>
            <a:r>
              <a:rPr lang="cs-CZ" sz="2000" dirty="0">
                <a:solidFill>
                  <a:srgbClr val="002060"/>
                </a:solidFill>
              </a:rPr>
              <a:t>Neumí říct ne – slíbí a nedodrží. </a:t>
            </a:r>
          </a:p>
          <a:p>
            <a:r>
              <a:rPr lang="cs-CZ" sz="2000" dirty="0">
                <a:solidFill>
                  <a:srgbClr val="002060"/>
                </a:solidFill>
              </a:rPr>
              <a:t>Vždy vyjednávejte – na všem se dá dohodnout. </a:t>
            </a:r>
          </a:p>
          <a:p>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Obchod v Indii (zdroj: </a:t>
            </a:r>
            <a:r>
              <a:rPr lang="cs-CZ" dirty="0">
                <a:hlinkClick r:id="rId4"/>
              </a:rPr>
              <a:t>BusinessAustralia</a:t>
            </a:r>
            <a:r>
              <a:rPr lang="cs-CZ" dirty="0"/>
              <a:t>)</a:t>
            </a:r>
          </a:p>
        </p:txBody>
      </p:sp>
    </p:spTree>
    <p:extLst>
      <p:ext uri="{BB962C8B-B14F-4D97-AF65-F5344CB8AC3E}">
        <p14:creationId xmlns:p14="http://schemas.microsoft.com/office/powerpoint/2010/main" val="2156914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31540" y="915566"/>
            <a:ext cx="8280920" cy="2487373"/>
          </a:xfrm>
          <a:prstGeom prst="rect">
            <a:avLst/>
          </a:prstGeom>
        </p:spPr>
        <p:txBody>
          <a:bodyPr>
            <a:noAutofit/>
          </a:bodyPr>
          <a:lstStyle/>
          <a:p>
            <a:r>
              <a:rPr lang="cs-CZ" sz="2000" dirty="0">
                <a:solidFill>
                  <a:srgbClr val="002060"/>
                </a:solidFill>
              </a:rPr>
              <a:t>Každých 100 mil úplně nová kultura, jazyk, zvyky atd. </a:t>
            </a:r>
          </a:p>
          <a:p>
            <a:r>
              <a:rPr lang="cs-CZ" sz="2000" dirty="0">
                <a:solidFill>
                  <a:srgbClr val="002060"/>
                </a:solidFill>
              </a:rPr>
              <a:t>Existuje byrokracie, korupce, ale největší problém je při práci s lidským faktorem – zaměstnanci.</a:t>
            </a:r>
          </a:p>
          <a:p>
            <a:r>
              <a:rPr lang="cs-CZ" sz="2000" dirty="0">
                <a:solidFill>
                  <a:srgbClr val="002060"/>
                </a:solidFill>
              </a:rPr>
              <a:t>Mají rádi přehled a bezpečí – vyžadují od nás dobře zpracované smlouvy (nutno nakoupit know-how), smlouva na dobu neurčitou, vyhlídky růstu. </a:t>
            </a:r>
          </a:p>
          <a:p>
            <a:r>
              <a:rPr lang="cs-CZ" sz="2000" dirty="0">
                <a:solidFill>
                  <a:srgbClr val="002060"/>
                </a:solidFill>
              </a:rPr>
              <a:t>Job přináší nejen peníze, ale je spojen se sociálním statusem, možností vůbec mít svazek manželský, hypotéku atd.</a:t>
            </a:r>
          </a:p>
          <a:p>
            <a:r>
              <a:rPr lang="cs-CZ" sz="2000" dirty="0">
                <a:solidFill>
                  <a:srgbClr val="002060"/>
                </a:solidFill>
              </a:rPr>
              <a:t>Rodina na prvním místě – nutno vytvořit systém dovolených, </a:t>
            </a:r>
            <a:r>
              <a:rPr lang="cs-CZ" sz="2000" dirty="0" err="1">
                <a:solidFill>
                  <a:srgbClr val="002060"/>
                </a:solidFill>
              </a:rPr>
              <a:t>sick</a:t>
            </a:r>
            <a:r>
              <a:rPr lang="cs-CZ" sz="2000" dirty="0">
                <a:solidFill>
                  <a:srgbClr val="002060"/>
                </a:solidFill>
              </a:rPr>
              <a:t> </a:t>
            </a:r>
            <a:r>
              <a:rPr lang="cs-CZ" sz="2000" dirty="0" err="1">
                <a:solidFill>
                  <a:srgbClr val="002060"/>
                </a:solidFill>
              </a:rPr>
              <a:t>leave</a:t>
            </a:r>
            <a:r>
              <a:rPr lang="cs-CZ" sz="2000" dirty="0">
                <a:solidFill>
                  <a:srgbClr val="002060"/>
                </a:solidFill>
              </a:rPr>
              <a:t>, </a:t>
            </a:r>
            <a:r>
              <a:rPr lang="cs-CZ" sz="2000" dirty="0" err="1">
                <a:solidFill>
                  <a:srgbClr val="002060"/>
                </a:solidFill>
              </a:rPr>
              <a:t>family</a:t>
            </a:r>
            <a:r>
              <a:rPr lang="cs-CZ" sz="2000" dirty="0">
                <a:solidFill>
                  <a:srgbClr val="002060"/>
                </a:solidFill>
              </a:rPr>
              <a:t> </a:t>
            </a:r>
            <a:r>
              <a:rPr lang="cs-CZ" sz="2000" dirty="0" err="1">
                <a:solidFill>
                  <a:srgbClr val="002060"/>
                </a:solidFill>
              </a:rPr>
              <a:t>leave</a:t>
            </a:r>
            <a:r>
              <a:rPr lang="cs-CZ" sz="2000" dirty="0">
                <a:solidFill>
                  <a:srgbClr val="002060"/>
                </a:solidFill>
              </a:rPr>
              <a:t> </a:t>
            </a:r>
            <a:r>
              <a:rPr lang="cs-CZ" sz="2000" dirty="0" err="1">
                <a:solidFill>
                  <a:srgbClr val="002060"/>
                </a:solidFill>
              </a:rPr>
              <a:t>etc</a:t>
            </a:r>
            <a:r>
              <a:rPr lang="cs-CZ" sz="2000" dirty="0">
                <a:solidFill>
                  <a:srgbClr val="002060"/>
                </a:solidFill>
              </a:rPr>
              <a:t>. Z toho vyplývá nutná zastupitelnost. Problém s „</a:t>
            </a:r>
            <a:r>
              <a:rPr lang="cs-CZ" sz="2000" dirty="0" err="1">
                <a:solidFill>
                  <a:srgbClr val="002060"/>
                </a:solidFill>
              </a:rPr>
              <a:t>crunchem</a:t>
            </a:r>
            <a:r>
              <a:rPr lang="cs-CZ" sz="2000" dirty="0">
                <a:solidFill>
                  <a:srgbClr val="002060"/>
                </a:solidFill>
              </a:rPr>
              <a:t>“.</a:t>
            </a:r>
          </a:p>
          <a:p>
            <a:r>
              <a:rPr lang="cs-CZ" sz="2000" dirty="0">
                <a:solidFill>
                  <a:srgbClr val="002060"/>
                </a:solidFill>
              </a:rPr>
              <a:t>Oslovení sir a madam pro vyjádření respektu. </a:t>
            </a:r>
            <a:r>
              <a:rPr lang="cs-CZ" sz="2000" dirty="0" err="1">
                <a:solidFill>
                  <a:srgbClr val="002060"/>
                </a:solidFill>
              </a:rPr>
              <a:t>Dress</a:t>
            </a:r>
            <a:r>
              <a:rPr lang="cs-CZ" sz="2000" dirty="0">
                <a:solidFill>
                  <a:srgbClr val="002060"/>
                </a:solidFill>
              </a:rPr>
              <a:t> </a:t>
            </a:r>
            <a:r>
              <a:rPr lang="cs-CZ" sz="2000" dirty="0" err="1">
                <a:solidFill>
                  <a:srgbClr val="002060"/>
                </a:solidFill>
              </a:rPr>
              <a:t>code</a:t>
            </a:r>
            <a:r>
              <a:rPr lang="cs-CZ" sz="2000" dirty="0">
                <a:solidFill>
                  <a:srgbClr val="002060"/>
                </a:solidFill>
              </a:rPr>
              <a:t>. </a:t>
            </a:r>
          </a:p>
          <a:p>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Obchod v Indii (zdroj: </a:t>
            </a:r>
            <a:r>
              <a:rPr lang="cs-CZ" dirty="0">
                <a:hlinkClick r:id="rId3"/>
              </a:rPr>
              <a:t>World Business Culture</a:t>
            </a:r>
            <a:r>
              <a:rPr lang="cs-CZ" dirty="0"/>
              <a:t>)</a:t>
            </a:r>
          </a:p>
        </p:txBody>
      </p:sp>
    </p:spTree>
    <p:extLst>
      <p:ext uri="{BB962C8B-B14F-4D97-AF65-F5344CB8AC3E}">
        <p14:creationId xmlns:p14="http://schemas.microsoft.com/office/powerpoint/2010/main" val="2295683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31540" y="915566"/>
            <a:ext cx="8280920" cy="2487373"/>
          </a:xfrm>
          <a:prstGeom prst="rect">
            <a:avLst/>
          </a:prstGeom>
        </p:spPr>
        <p:txBody>
          <a:bodyPr>
            <a:noAutofit/>
          </a:bodyPr>
          <a:lstStyle/>
          <a:p>
            <a:r>
              <a:rPr lang="cs-CZ" sz="2000" dirty="0">
                <a:solidFill>
                  <a:srgbClr val="002060"/>
                </a:solidFill>
              </a:rPr>
              <a:t>„</a:t>
            </a:r>
            <a:r>
              <a:rPr lang="en-GB" sz="2000" i="1" dirty="0">
                <a:solidFill>
                  <a:srgbClr val="002060"/>
                </a:solidFill>
              </a:rPr>
              <a:t>A GOOD UNDERSTANDING OF THE UNDERLYING VALUES, BELIEFS AND ASSUMPTIONS OF INDIAN CULTURE AND HOW THEY MANIFEST THEMSELVES IN THE MARKET AND WORKPLACE IS ESSENTIAL FOR THE SUCCESS OF YOUR BUSINESS.</a:t>
            </a:r>
            <a:r>
              <a:rPr lang="cs-CZ" sz="2000" i="1" dirty="0">
                <a:solidFill>
                  <a:srgbClr val="002060"/>
                </a:solidFill>
              </a:rPr>
              <a:t>“</a:t>
            </a:r>
          </a:p>
          <a:p>
            <a:r>
              <a:rPr lang="cs-CZ" sz="2000" dirty="0">
                <a:solidFill>
                  <a:srgbClr val="002060"/>
                </a:solidFill>
              </a:rPr>
              <a:t>Nelze generalizovat, Indie je zkrátka moc velká. Nutno být flexibilní.</a:t>
            </a:r>
          </a:p>
          <a:p>
            <a:r>
              <a:rPr lang="cs-CZ" sz="2000" dirty="0">
                <a:solidFill>
                  <a:srgbClr val="002060"/>
                </a:solidFill>
              </a:rPr>
              <a:t>Potřesení rukou je nutnost. Ale časté je i ruce k sobě a úklona. Začíná se od nejstaršího / nejvýše postaveného – hierarchie důležitá. </a:t>
            </a:r>
          </a:p>
          <a:p>
            <a:r>
              <a:rPr lang="cs-CZ" sz="2000" dirty="0">
                <a:solidFill>
                  <a:srgbClr val="002060"/>
                </a:solidFill>
              </a:rPr>
              <a:t>Důležitost vizitek – přijetí pravou rukou, opatrné uložení. </a:t>
            </a:r>
          </a:p>
          <a:p>
            <a:r>
              <a:rPr lang="cs-CZ" sz="2000" dirty="0" err="1">
                <a:solidFill>
                  <a:srgbClr val="002060"/>
                </a:solidFill>
              </a:rPr>
              <a:t>Small</a:t>
            </a:r>
            <a:r>
              <a:rPr lang="cs-CZ" sz="2000" dirty="0">
                <a:solidFill>
                  <a:srgbClr val="002060"/>
                </a:solidFill>
              </a:rPr>
              <a:t> talk o rodině.</a:t>
            </a:r>
          </a:p>
          <a:p>
            <a:r>
              <a:rPr lang="cs-CZ" sz="2000" dirty="0">
                <a:solidFill>
                  <a:srgbClr val="002060"/>
                </a:solidFill>
              </a:rPr>
              <a:t>Důležitost formálních titulů. Označení pracovních pozic.</a:t>
            </a:r>
          </a:p>
          <a:p>
            <a:r>
              <a:rPr lang="cs-CZ" sz="2000" dirty="0" err="1">
                <a:solidFill>
                  <a:srgbClr val="002060"/>
                </a:solidFill>
              </a:rPr>
              <a:t>Dress</a:t>
            </a:r>
            <a:r>
              <a:rPr lang="cs-CZ" sz="2000" dirty="0">
                <a:solidFill>
                  <a:srgbClr val="002060"/>
                </a:solidFill>
              </a:rPr>
              <a:t> </a:t>
            </a:r>
            <a:r>
              <a:rPr lang="cs-CZ" sz="2000" dirty="0" err="1">
                <a:solidFill>
                  <a:srgbClr val="002060"/>
                </a:solidFill>
              </a:rPr>
              <a:t>code</a:t>
            </a:r>
            <a:r>
              <a:rPr lang="cs-CZ" sz="2000" dirty="0">
                <a:solidFill>
                  <a:srgbClr val="002060"/>
                </a:solidFill>
              </a:rPr>
              <a:t> – důležitost oblečení. </a:t>
            </a:r>
          </a:p>
          <a:p>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Business Culture (zdroj: </a:t>
            </a:r>
            <a:r>
              <a:rPr lang="cs-CZ" dirty="0">
                <a:hlinkClick r:id="rId3"/>
              </a:rPr>
              <a:t>UK India Business </a:t>
            </a:r>
            <a:r>
              <a:rPr lang="cs-CZ" dirty="0" err="1">
                <a:hlinkClick r:id="rId3"/>
              </a:rPr>
              <a:t>Council</a:t>
            </a:r>
            <a:r>
              <a:rPr lang="cs-CZ" dirty="0"/>
              <a:t>)</a:t>
            </a:r>
          </a:p>
        </p:txBody>
      </p:sp>
    </p:spTree>
    <p:extLst>
      <p:ext uri="{BB962C8B-B14F-4D97-AF65-F5344CB8AC3E}">
        <p14:creationId xmlns:p14="http://schemas.microsoft.com/office/powerpoint/2010/main" val="4238698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31540" y="915566"/>
            <a:ext cx="8280920" cy="2487373"/>
          </a:xfrm>
          <a:prstGeom prst="rect">
            <a:avLst/>
          </a:prstGeom>
        </p:spPr>
        <p:txBody>
          <a:bodyPr>
            <a:noAutofit/>
          </a:bodyPr>
          <a:lstStyle/>
          <a:p>
            <a:r>
              <a:rPr lang="cs-CZ" sz="2000" dirty="0">
                <a:solidFill>
                  <a:srgbClr val="002060"/>
                </a:solidFill>
              </a:rPr>
              <a:t>Ženy raději kalhotový kostým, ne sukni. </a:t>
            </a:r>
          </a:p>
          <a:p>
            <a:r>
              <a:rPr lang="cs-CZ" sz="2000" dirty="0">
                <a:solidFill>
                  <a:srgbClr val="002060"/>
                </a:solidFill>
              </a:rPr>
              <a:t>Angličtina rozšířena, ale výrazy a fráze mohou mít rozdílný význam.</a:t>
            </a:r>
          </a:p>
          <a:p>
            <a:r>
              <a:rPr lang="cs-CZ" sz="2000" dirty="0">
                <a:solidFill>
                  <a:srgbClr val="002060"/>
                </a:solidFill>
              </a:rPr>
              <a:t>Neumí říkat NE. Vede k řadě problémů. </a:t>
            </a:r>
          </a:p>
          <a:p>
            <a:r>
              <a:rPr lang="cs-CZ" sz="2000" dirty="0">
                <a:solidFill>
                  <a:srgbClr val="002060"/>
                </a:solidFill>
              </a:rPr>
              <a:t>Rozdílné vnímání času – nutno domluvit vše dlouho dopředu, ale stejně proběhne řada korekcí. Jediná jistota je až když už jsme na meetingu. A stejně se protáhne. Jednání bude pomalé. </a:t>
            </a:r>
          </a:p>
          <a:p>
            <a:r>
              <a:rPr lang="cs-CZ" sz="2000" dirty="0">
                <a:solidFill>
                  <a:srgbClr val="002060"/>
                </a:solidFill>
              </a:rPr>
              <a:t>Důležitost vztahů – pomáhají obchodní partneři, reference. </a:t>
            </a:r>
          </a:p>
          <a:p>
            <a:r>
              <a:rPr lang="cs-CZ" sz="2000" dirty="0">
                <a:solidFill>
                  <a:srgbClr val="002060"/>
                </a:solidFill>
              </a:rPr>
              <a:t>Podniková hierarchie – nebudou dělat práci, která jim neodpovídá. Nelze mít pružné struktury. </a:t>
            </a:r>
          </a:p>
          <a:p>
            <a:r>
              <a:rPr lang="en-GB" sz="2000" i="1" dirty="0">
                <a:solidFill>
                  <a:srgbClr val="002060"/>
                </a:solidFill>
              </a:rPr>
              <a:t>The great Cambridge economist Joan Robinson once observed: “Whatever you can rightly say about India, the opposite is also true.”</a:t>
            </a:r>
            <a:endParaRPr lang="cs-CZ" sz="2000" i="1" dirty="0">
              <a:solidFill>
                <a:srgbClr val="002060"/>
              </a:solidFill>
            </a:endParaRPr>
          </a:p>
          <a:p>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Business Culture (zdroj: </a:t>
            </a:r>
            <a:r>
              <a:rPr lang="cs-CZ" dirty="0">
                <a:hlinkClick r:id="rId3"/>
              </a:rPr>
              <a:t>UK India Business </a:t>
            </a:r>
            <a:r>
              <a:rPr lang="cs-CZ" dirty="0" err="1">
                <a:hlinkClick r:id="rId3"/>
              </a:rPr>
              <a:t>Council</a:t>
            </a:r>
            <a:r>
              <a:rPr lang="cs-CZ" dirty="0"/>
              <a:t>)</a:t>
            </a:r>
          </a:p>
        </p:txBody>
      </p:sp>
    </p:spTree>
    <p:extLst>
      <p:ext uri="{BB962C8B-B14F-4D97-AF65-F5344CB8AC3E}">
        <p14:creationId xmlns:p14="http://schemas.microsoft.com/office/powerpoint/2010/main" val="1603559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31540" y="915566"/>
            <a:ext cx="8280920" cy="2808312"/>
          </a:xfrm>
          <a:prstGeom prst="rect">
            <a:avLst/>
          </a:prstGeom>
        </p:spPr>
        <p:txBody>
          <a:bodyPr>
            <a:noAutofit/>
          </a:bodyPr>
          <a:lstStyle/>
          <a:p>
            <a:r>
              <a:rPr lang="cs-CZ" sz="2000" dirty="0">
                <a:solidFill>
                  <a:srgbClr val="002060"/>
                </a:solidFill>
              </a:rPr>
              <a:t>Spolková republika Německo.</a:t>
            </a:r>
          </a:p>
          <a:p>
            <a:r>
              <a:rPr lang="cs-CZ" sz="2000" dirty="0">
                <a:solidFill>
                  <a:srgbClr val="002060"/>
                </a:solidFill>
              </a:rPr>
              <a:t>Počet obyvatel SRN 2019: 83,1 mil.</a:t>
            </a:r>
          </a:p>
          <a:p>
            <a:r>
              <a:rPr lang="cs-CZ" sz="2000" dirty="0">
                <a:solidFill>
                  <a:srgbClr val="002060"/>
                </a:solidFill>
              </a:rPr>
              <a:t>Křesťanství 55 %.</a:t>
            </a:r>
          </a:p>
          <a:p>
            <a:r>
              <a:rPr lang="cs-CZ" sz="2000" dirty="0">
                <a:solidFill>
                  <a:srgbClr val="002060"/>
                </a:solidFill>
              </a:rPr>
              <a:t>Měna Euro.</a:t>
            </a:r>
          </a:p>
          <a:p>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3 Evropa - Německo (zdroj: </a:t>
            </a:r>
            <a:r>
              <a:rPr lang="cs-CZ" dirty="0">
                <a:hlinkClick r:id="rId3"/>
              </a:rPr>
              <a:t>Businessinfo</a:t>
            </a:r>
            <a:r>
              <a:rPr lang="cs-CZ" dirty="0"/>
              <a:t>)</a:t>
            </a:r>
          </a:p>
        </p:txBody>
      </p:sp>
      <p:pic>
        <p:nvPicPr>
          <p:cNvPr id="7" name="Picture 6">
            <a:extLst>
              <a:ext uri="{FF2B5EF4-FFF2-40B4-BE49-F238E27FC236}">
                <a16:creationId xmlns:a16="http://schemas.microsoft.com/office/drawing/2014/main" id="{4FDD4EEE-EFAA-4289-BC88-0047EB5E7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1707654"/>
            <a:ext cx="4081719" cy="2898824"/>
          </a:xfrm>
          <a:prstGeom prst="rect">
            <a:avLst/>
          </a:prstGeom>
        </p:spPr>
      </p:pic>
      <p:pic>
        <p:nvPicPr>
          <p:cNvPr id="5" name="Picture 4">
            <a:extLst>
              <a:ext uri="{FF2B5EF4-FFF2-40B4-BE49-F238E27FC236}">
                <a16:creationId xmlns:a16="http://schemas.microsoft.com/office/drawing/2014/main" id="{A8C93B44-890D-495C-8611-72CA791289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564" y="2549787"/>
            <a:ext cx="3754388" cy="1877194"/>
          </a:xfrm>
          <a:prstGeom prst="rect">
            <a:avLst/>
          </a:prstGeom>
        </p:spPr>
      </p:pic>
    </p:spTree>
    <p:extLst>
      <p:ext uri="{BB962C8B-B14F-4D97-AF65-F5344CB8AC3E}">
        <p14:creationId xmlns:p14="http://schemas.microsoft.com/office/powerpoint/2010/main" val="2123871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738643"/>
            <a:ext cx="8280920" cy="2808312"/>
          </a:xfrm>
          <a:prstGeom prst="rect">
            <a:avLst/>
          </a:prstGeom>
        </p:spPr>
        <p:txBody>
          <a:bodyPr>
            <a:noAutofit/>
          </a:bodyPr>
          <a:lstStyle/>
          <a:p>
            <a:r>
              <a:rPr lang="cs-CZ" sz="2000" dirty="0">
                <a:solidFill>
                  <a:srgbClr val="002060"/>
                </a:solidFill>
              </a:rPr>
              <a:t>Businessinfo má mnoho informací </a:t>
            </a:r>
            <a:r>
              <a:rPr lang="cs-CZ" sz="2000" dirty="0">
                <a:solidFill>
                  <a:srgbClr val="002060"/>
                </a:solidFill>
                <a:hlinkClick r:id="rId3"/>
              </a:rPr>
              <a:t>předpřipravených</a:t>
            </a:r>
            <a:r>
              <a:rPr lang="cs-CZ" sz="2000" dirty="0">
                <a:solidFill>
                  <a:srgbClr val="002060"/>
                </a:solidFill>
              </a:rPr>
              <a:t>:</a:t>
            </a:r>
          </a:p>
          <a:p>
            <a:pPr lvl="1"/>
            <a:r>
              <a:rPr lang="cs-CZ" sz="1600" dirty="0">
                <a:solidFill>
                  <a:srgbClr val="002060"/>
                </a:solidFill>
                <a:hlinkClick r:id="rId4"/>
              </a:rPr>
              <a:t>MZV: Souhrnná teritoriální informace</a:t>
            </a:r>
            <a:endParaRPr lang="cs-CZ" sz="1600" dirty="0">
              <a:solidFill>
                <a:srgbClr val="002060"/>
              </a:solidFill>
            </a:endParaRPr>
          </a:p>
          <a:p>
            <a:pPr lvl="1"/>
            <a:r>
              <a:rPr lang="cs-CZ" sz="1600" dirty="0">
                <a:solidFill>
                  <a:srgbClr val="002060"/>
                </a:solidFill>
                <a:hlinkClick r:id="rId5"/>
              </a:rPr>
              <a:t>MZV: Strategické příležitosti pro české exportéry</a:t>
            </a:r>
            <a:endParaRPr lang="cs-CZ" sz="1600" dirty="0">
              <a:solidFill>
                <a:srgbClr val="002060"/>
              </a:solidFill>
            </a:endParaRPr>
          </a:p>
          <a:p>
            <a:pPr lvl="1"/>
            <a:r>
              <a:rPr lang="cs-CZ" sz="1600" dirty="0">
                <a:solidFill>
                  <a:srgbClr val="002060"/>
                </a:solidFill>
                <a:hlinkClick r:id="rId6"/>
              </a:rPr>
              <a:t>CzechTrade: Desatero pro obchodování s Německem</a:t>
            </a:r>
            <a:endParaRPr lang="cs-CZ" sz="1600" dirty="0">
              <a:solidFill>
                <a:srgbClr val="002060"/>
              </a:solidFill>
            </a:endParaRPr>
          </a:p>
          <a:p>
            <a:pPr lvl="1"/>
            <a:r>
              <a:rPr lang="cs-CZ" sz="1600" dirty="0">
                <a:solidFill>
                  <a:srgbClr val="002060"/>
                </a:solidFill>
                <a:hlinkClick r:id="rId7"/>
              </a:rPr>
              <a:t>VIDEA: Jak podnikat v Německu</a:t>
            </a:r>
            <a:endParaRPr lang="cs-CZ" sz="1600" dirty="0">
              <a:solidFill>
                <a:srgbClr val="002060"/>
              </a:solidFill>
            </a:endParaRPr>
          </a:p>
          <a:p>
            <a:pPr lvl="1"/>
            <a:r>
              <a:rPr lang="cs-CZ" sz="1600" dirty="0">
                <a:solidFill>
                  <a:srgbClr val="002060"/>
                </a:solidFill>
                <a:hlinkClick r:id="rId8"/>
              </a:rPr>
              <a:t>Koronavirus: Platná bezpečnostní opatření a důsledky pro byznys</a:t>
            </a:r>
            <a:endParaRPr lang="cs-CZ" sz="1600" dirty="0">
              <a:solidFill>
                <a:srgbClr val="002060"/>
              </a:solidFill>
            </a:endParaRPr>
          </a:p>
          <a:p>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Německo (zdroj: </a:t>
            </a:r>
            <a:r>
              <a:rPr lang="cs-CZ" dirty="0">
                <a:hlinkClick r:id="rId3"/>
              </a:rPr>
              <a:t>Businessinfo</a:t>
            </a:r>
            <a:r>
              <a:rPr lang="cs-CZ" dirty="0"/>
              <a:t>)</a:t>
            </a:r>
          </a:p>
        </p:txBody>
      </p:sp>
      <p:pic>
        <p:nvPicPr>
          <p:cNvPr id="7" name="Picture 6">
            <a:extLst>
              <a:ext uri="{FF2B5EF4-FFF2-40B4-BE49-F238E27FC236}">
                <a16:creationId xmlns:a16="http://schemas.microsoft.com/office/drawing/2014/main" id="{8362243F-CEA8-4F0E-88C1-0041EC5DE9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584" y="2715766"/>
            <a:ext cx="3419872" cy="1923678"/>
          </a:xfrm>
          <a:prstGeom prst="rect">
            <a:avLst/>
          </a:prstGeom>
        </p:spPr>
      </p:pic>
      <p:pic>
        <p:nvPicPr>
          <p:cNvPr id="9" name="Picture 8">
            <a:extLst>
              <a:ext uri="{FF2B5EF4-FFF2-40B4-BE49-F238E27FC236}">
                <a16:creationId xmlns:a16="http://schemas.microsoft.com/office/drawing/2014/main" id="{207B60F4-EB45-4AAB-A84E-B43117CB99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43900" y="2697678"/>
            <a:ext cx="3452028" cy="1941766"/>
          </a:xfrm>
          <a:prstGeom prst="rect">
            <a:avLst/>
          </a:prstGeom>
        </p:spPr>
      </p:pic>
    </p:spTree>
    <p:extLst>
      <p:ext uri="{BB962C8B-B14F-4D97-AF65-F5344CB8AC3E}">
        <p14:creationId xmlns:p14="http://schemas.microsoft.com/office/powerpoint/2010/main" val="715591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915565"/>
            <a:ext cx="8280920" cy="2631389"/>
          </a:xfrm>
          <a:prstGeom prst="rect">
            <a:avLst/>
          </a:prstGeom>
        </p:spPr>
        <p:txBody>
          <a:bodyPr>
            <a:noAutofit/>
          </a:bodyPr>
          <a:lstStyle/>
          <a:p>
            <a:r>
              <a:rPr lang="cs-CZ" sz="2000" dirty="0">
                <a:solidFill>
                  <a:srgbClr val="002060"/>
                </a:solidFill>
              </a:rPr>
              <a:t>Jednání jsou běžná, budou mít různé formy (online/</a:t>
            </a:r>
            <a:r>
              <a:rPr lang="cs-CZ" sz="2000" dirty="0" err="1">
                <a:solidFill>
                  <a:srgbClr val="002060"/>
                </a:solidFill>
              </a:rPr>
              <a:t>offline</a:t>
            </a:r>
            <a:r>
              <a:rPr lang="cs-CZ" sz="2000" dirty="0">
                <a:solidFill>
                  <a:srgbClr val="002060"/>
                </a:solidFill>
              </a:rPr>
              <a:t>).</a:t>
            </a:r>
          </a:p>
          <a:p>
            <a:r>
              <a:rPr lang="cs-CZ" sz="2000" dirty="0">
                <a:solidFill>
                  <a:srgbClr val="002060"/>
                </a:solidFill>
              </a:rPr>
              <a:t>Němci jsou zaměřeni na tvrdá data, analytické myšlení, řešení problémů.</a:t>
            </a:r>
          </a:p>
          <a:p>
            <a:r>
              <a:rPr lang="cs-CZ" sz="2000" dirty="0">
                <a:solidFill>
                  <a:srgbClr val="002060"/>
                </a:solidFill>
              </a:rPr>
              <a:t>Jednání mají přesně daná pravidla. Jak samotný průběh, tak kdy je potřeba jej vůbec svolat, kde, za jakých podmínek atd. </a:t>
            </a:r>
          </a:p>
          <a:p>
            <a:r>
              <a:rPr lang="cs-CZ" sz="2000" dirty="0">
                <a:solidFill>
                  <a:srgbClr val="002060"/>
                </a:solidFill>
              </a:rPr>
              <a:t>Jednání musí mít jasný výsledek.</a:t>
            </a:r>
          </a:p>
          <a:p>
            <a:r>
              <a:rPr lang="cs-CZ" sz="2000" dirty="0">
                <a:solidFill>
                  <a:srgbClr val="002060"/>
                </a:solidFill>
              </a:rPr>
              <a:t>Nehrajeme divadlo, nemáme personu na vyjednávání. Poskytujeme tvrdá data, statistiky, důvody. Přímý tah na branku. </a:t>
            </a:r>
          </a:p>
          <a:p>
            <a:r>
              <a:rPr lang="cs-CZ" sz="2000" dirty="0">
                <a:solidFill>
                  <a:srgbClr val="002060"/>
                </a:solidFill>
              </a:rPr>
              <a:t>Hierarchie je důležitá. Tituly. Pracovní pozice. </a:t>
            </a:r>
          </a:p>
          <a:p>
            <a:r>
              <a:rPr lang="cs-CZ" sz="2000" dirty="0">
                <a:solidFill>
                  <a:srgbClr val="002060"/>
                </a:solidFill>
              </a:rPr>
              <a:t>Důležité jsou kontakty, reference, Německý partner.</a:t>
            </a:r>
          </a:p>
          <a:p>
            <a:r>
              <a:rPr lang="cs-CZ" sz="2000" dirty="0">
                <a:solidFill>
                  <a:srgbClr val="002060"/>
                </a:solidFill>
              </a:rPr>
              <a:t>Mají nabitý kalendář – schůzky domlouvány dopředu, není možné přijít pozdě, zrušit jen z vážných důvodů – nutno vysvětlit. </a:t>
            </a:r>
          </a:p>
        </p:txBody>
      </p:sp>
      <p:sp>
        <p:nvSpPr>
          <p:cNvPr id="6" name="Nadpis 5"/>
          <p:cNvSpPr>
            <a:spLocks noGrp="1"/>
          </p:cNvSpPr>
          <p:nvPr>
            <p:ph type="title"/>
          </p:nvPr>
        </p:nvSpPr>
        <p:spPr>
          <a:xfrm>
            <a:off x="179512" y="195486"/>
            <a:ext cx="8424936" cy="507703"/>
          </a:xfrm>
        </p:spPr>
        <p:txBody>
          <a:bodyPr/>
          <a:lstStyle/>
          <a:p>
            <a:r>
              <a:rPr lang="cs-CZ" dirty="0"/>
              <a:t>Etiketa při obchodním jednání v Německu (zdroj: </a:t>
            </a:r>
            <a:r>
              <a:rPr lang="cs-CZ" dirty="0">
                <a:hlinkClick r:id="rId3"/>
              </a:rPr>
              <a:t>BusinessCulture</a:t>
            </a:r>
            <a:r>
              <a:rPr lang="cs-CZ" dirty="0"/>
              <a:t>)</a:t>
            </a:r>
          </a:p>
        </p:txBody>
      </p:sp>
    </p:spTree>
    <p:extLst>
      <p:ext uri="{BB962C8B-B14F-4D97-AF65-F5344CB8AC3E}">
        <p14:creationId xmlns:p14="http://schemas.microsoft.com/office/powerpoint/2010/main" val="2006739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915565"/>
            <a:ext cx="8280920" cy="2631389"/>
          </a:xfrm>
          <a:prstGeom prst="rect">
            <a:avLst/>
          </a:prstGeom>
        </p:spPr>
        <p:txBody>
          <a:bodyPr>
            <a:noAutofit/>
          </a:bodyPr>
          <a:lstStyle/>
          <a:p>
            <a:r>
              <a:rPr lang="cs-CZ" sz="2000" dirty="0">
                <a:solidFill>
                  <a:srgbClr val="002060"/>
                </a:solidFill>
              </a:rPr>
              <a:t>Všichni mluví výborně anglicky. Ale přesto je vítáno mít emaily v němčině, oslovení apod. – zdání, že se snažíme.</a:t>
            </a:r>
          </a:p>
          <a:p>
            <a:r>
              <a:rPr lang="cs-CZ" sz="2000" dirty="0">
                <a:solidFill>
                  <a:srgbClr val="002060"/>
                </a:solidFill>
              </a:rPr>
              <a:t>Odpovídat okamžitě na komunikaci. </a:t>
            </a:r>
          </a:p>
          <a:p>
            <a:r>
              <a:rPr lang="cs-CZ" sz="2000" dirty="0">
                <a:solidFill>
                  <a:srgbClr val="002060"/>
                </a:solidFill>
              </a:rPr>
              <a:t>Němci jsou soutěživí, ambiciózní, tvrdí vyjednávači. Výsledek nebude znám hned – tzn. žádná spontánní rozhodnutí.</a:t>
            </a:r>
          </a:p>
          <a:p>
            <a:r>
              <a:rPr lang="cs-CZ" sz="2000" dirty="0">
                <a:solidFill>
                  <a:srgbClr val="002060"/>
                </a:solidFill>
              </a:rPr>
              <a:t>Slovní domluva, natož potřesení rukou, je bráno jako závazné.</a:t>
            </a:r>
          </a:p>
          <a:p>
            <a:r>
              <a:rPr lang="cs-CZ" sz="2000" dirty="0">
                <a:solidFill>
                  <a:srgbClr val="002060"/>
                </a:solidFill>
              </a:rPr>
              <a:t>Nepoužíváme emoce, emoční tlak, agresivní taktiky, humor. (neradi </a:t>
            </a:r>
            <a:r>
              <a:rPr lang="cs-CZ" sz="2000" dirty="0" err="1">
                <a:solidFill>
                  <a:srgbClr val="002060"/>
                </a:solidFill>
              </a:rPr>
              <a:t>hype</a:t>
            </a:r>
            <a:r>
              <a:rPr lang="cs-CZ" sz="2000" dirty="0">
                <a:solidFill>
                  <a:srgbClr val="002060"/>
                </a:solidFill>
              </a:rPr>
              <a:t>)</a:t>
            </a:r>
          </a:p>
          <a:p>
            <a:r>
              <a:rPr lang="cs-CZ" sz="2000" dirty="0">
                <a:solidFill>
                  <a:srgbClr val="002060"/>
                </a:solidFill>
              </a:rPr>
              <a:t>Před vyjednáváním zašleme informace o naší straně, našich lidech, materiály dopředu k prostudování. „</a:t>
            </a:r>
            <a:r>
              <a:rPr lang="cs-CZ" sz="2000" dirty="0" err="1">
                <a:solidFill>
                  <a:srgbClr val="002060"/>
                </a:solidFill>
              </a:rPr>
              <a:t>Follow</a:t>
            </a:r>
            <a:r>
              <a:rPr lang="cs-CZ" sz="2000" dirty="0">
                <a:solidFill>
                  <a:srgbClr val="002060"/>
                </a:solidFill>
              </a:rPr>
              <a:t> up </a:t>
            </a:r>
            <a:r>
              <a:rPr lang="cs-CZ" sz="2000" dirty="0" err="1">
                <a:solidFill>
                  <a:srgbClr val="002060"/>
                </a:solidFill>
              </a:rPr>
              <a:t>letter</a:t>
            </a:r>
            <a:r>
              <a:rPr lang="cs-CZ" sz="2000" dirty="0">
                <a:solidFill>
                  <a:srgbClr val="002060"/>
                </a:solidFill>
              </a:rPr>
              <a:t>“.</a:t>
            </a:r>
          </a:p>
          <a:p>
            <a:r>
              <a:rPr lang="cs-CZ" sz="2000" dirty="0">
                <a:solidFill>
                  <a:srgbClr val="002060"/>
                </a:solidFill>
              </a:rPr>
              <a:t>(Čechy překvapí často znalosti a schopnosti Němců. Nechtějí jen „nějak to zařídit“, chtějí znát přesný postup, důvody. Nemají rádi naši improvizaci.)</a:t>
            </a:r>
          </a:p>
          <a:p>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8424936" cy="507703"/>
          </a:xfrm>
        </p:spPr>
        <p:txBody>
          <a:bodyPr/>
          <a:lstStyle/>
          <a:p>
            <a:r>
              <a:rPr lang="cs-CZ" dirty="0"/>
              <a:t>Etiketa při obchodním jednání v Německu (zdroj: </a:t>
            </a:r>
            <a:r>
              <a:rPr lang="cs-CZ" dirty="0">
                <a:hlinkClick r:id="rId3"/>
              </a:rPr>
              <a:t>BusinessCulture</a:t>
            </a:r>
            <a:r>
              <a:rPr lang="cs-CZ" dirty="0"/>
              <a:t>)</a:t>
            </a:r>
          </a:p>
        </p:txBody>
      </p:sp>
    </p:spTree>
    <p:extLst>
      <p:ext uri="{BB962C8B-B14F-4D97-AF65-F5344CB8AC3E}">
        <p14:creationId xmlns:p14="http://schemas.microsoft.com/office/powerpoint/2010/main" val="418761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915565"/>
            <a:ext cx="8280920" cy="2631389"/>
          </a:xfrm>
          <a:prstGeom prst="rect">
            <a:avLst/>
          </a:prstGeom>
        </p:spPr>
        <p:txBody>
          <a:bodyPr>
            <a:noAutofit/>
          </a:bodyPr>
          <a:lstStyle/>
          <a:p>
            <a:r>
              <a:rPr lang="cs-CZ" sz="2000" dirty="0">
                <a:solidFill>
                  <a:srgbClr val="002060"/>
                </a:solidFill>
              </a:rPr>
              <a:t>Finská republika.</a:t>
            </a:r>
          </a:p>
          <a:p>
            <a:r>
              <a:rPr lang="cs-CZ" sz="2000" dirty="0">
                <a:solidFill>
                  <a:srgbClr val="002060"/>
                </a:solidFill>
              </a:rPr>
              <a:t>5 milionu obyvatel.</a:t>
            </a:r>
          </a:p>
          <a:p>
            <a:r>
              <a:rPr lang="cs-CZ" sz="2000" dirty="0">
                <a:solidFill>
                  <a:srgbClr val="002060"/>
                </a:solidFill>
              </a:rPr>
              <a:t>Finština.</a:t>
            </a:r>
          </a:p>
          <a:p>
            <a:r>
              <a:rPr lang="cs-CZ" sz="2000" dirty="0">
                <a:solidFill>
                  <a:srgbClr val="002060"/>
                </a:solidFill>
              </a:rPr>
              <a:t>Euro.</a:t>
            </a:r>
          </a:p>
          <a:p>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8424936" cy="507703"/>
          </a:xfrm>
        </p:spPr>
        <p:txBody>
          <a:bodyPr/>
          <a:lstStyle/>
          <a:p>
            <a:r>
              <a:rPr lang="cs-CZ" dirty="0"/>
              <a:t>Evropa - Finsko</a:t>
            </a:r>
          </a:p>
        </p:txBody>
      </p:sp>
      <p:pic>
        <p:nvPicPr>
          <p:cNvPr id="4" name="Obrázek 3" descr="Obsah obrázku text&#10;&#10;Popis byl vytvořen automaticky">
            <a:extLst>
              <a:ext uri="{FF2B5EF4-FFF2-40B4-BE49-F238E27FC236}">
                <a16:creationId xmlns:a16="http://schemas.microsoft.com/office/drawing/2014/main" id="{52227010-FEA8-4357-BE00-D3FEA4931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9610" y="2251051"/>
            <a:ext cx="2857500" cy="2381250"/>
          </a:xfrm>
          <a:prstGeom prst="rect">
            <a:avLst/>
          </a:prstGeom>
        </p:spPr>
      </p:pic>
      <p:pic>
        <p:nvPicPr>
          <p:cNvPr id="7" name="Obrázek 6">
            <a:extLst>
              <a:ext uri="{FF2B5EF4-FFF2-40B4-BE49-F238E27FC236}">
                <a16:creationId xmlns:a16="http://schemas.microsoft.com/office/drawing/2014/main" id="{0C6F54F0-2DCE-436D-9868-56B0A9E6A1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48" y="2002857"/>
            <a:ext cx="4005064" cy="3003798"/>
          </a:xfrm>
          <a:prstGeom prst="rect">
            <a:avLst/>
          </a:prstGeom>
        </p:spPr>
      </p:pic>
      <p:pic>
        <p:nvPicPr>
          <p:cNvPr id="5" name="Picture 4">
            <a:extLst>
              <a:ext uri="{FF2B5EF4-FFF2-40B4-BE49-F238E27FC236}">
                <a16:creationId xmlns:a16="http://schemas.microsoft.com/office/drawing/2014/main" id="{181F9958-0556-46EC-AD12-AB69919C9D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8199" y="36368"/>
            <a:ext cx="3559657" cy="2002307"/>
          </a:xfrm>
          <a:prstGeom prst="rect">
            <a:avLst/>
          </a:prstGeom>
        </p:spPr>
      </p:pic>
    </p:spTree>
    <p:extLst>
      <p:ext uri="{BB962C8B-B14F-4D97-AF65-F5344CB8AC3E}">
        <p14:creationId xmlns:p14="http://schemas.microsoft.com/office/powerpoint/2010/main" val="2665526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738643"/>
            <a:ext cx="8280920" cy="2808312"/>
          </a:xfrm>
          <a:prstGeom prst="rect">
            <a:avLst/>
          </a:prstGeom>
        </p:spPr>
        <p:txBody>
          <a:bodyPr>
            <a:noAutofit/>
          </a:bodyPr>
          <a:lstStyle/>
          <a:p>
            <a:r>
              <a:rPr lang="cs-CZ" sz="2000" dirty="0">
                <a:solidFill>
                  <a:srgbClr val="002060"/>
                </a:solidFill>
              </a:rPr>
              <a:t>Businessinfo má mnoho informací </a:t>
            </a:r>
            <a:r>
              <a:rPr lang="cs-CZ" sz="2000" dirty="0">
                <a:solidFill>
                  <a:srgbClr val="002060"/>
                </a:solidFill>
                <a:hlinkClick r:id="rId3"/>
              </a:rPr>
              <a:t>předpřipravených</a:t>
            </a:r>
            <a:r>
              <a:rPr lang="cs-CZ" sz="2000" dirty="0">
                <a:solidFill>
                  <a:srgbClr val="002060"/>
                </a:solidFill>
              </a:rPr>
              <a:t>:</a:t>
            </a:r>
          </a:p>
          <a:p>
            <a:pPr lvl="1"/>
            <a:r>
              <a:rPr lang="cs-CZ" sz="1600" dirty="0">
                <a:solidFill>
                  <a:srgbClr val="002060"/>
                </a:solidFill>
                <a:hlinkClick r:id="rId4"/>
              </a:rPr>
              <a:t>MZV: Souhrnná teritoriální informace</a:t>
            </a:r>
            <a:endParaRPr lang="cs-CZ" sz="1600" dirty="0">
              <a:solidFill>
                <a:srgbClr val="002060"/>
              </a:solidFill>
            </a:endParaRPr>
          </a:p>
          <a:p>
            <a:pPr lvl="1"/>
            <a:r>
              <a:rPr lang="cs-CZ" sz="1600" dirty="0">
                <a:solidFill>
                  <a:srgbClr val="002060"/>
                </a:solidFill>
                <a:hlinkClick r:id="rId5"/>
              </a:rPr>
              <a:t>MZV: Strategické příležitosti pro české exportéry</a:t>
            </a:r>
            <a:endParaRPr lang="cs-CZ" sz="1600" dirty="0">
              <a:solidFill>
                <a:srgbClr val="002060"/>
              </a:solidFill>
            </a:endParaRPr>
          </a:p>
          <a:p>
            <a:pPr lvl="1"/>
            <a:r>
              <a:rPr lang="cs-CZ" sz="1600" dirty="0">
                <a:solidFill>
                  <a:srgbClr val="002060"/>
                </a:solidFill>
                <a:hlinkClick r:id="rId6"/>
              </a:rPr>
              <a:t>CzechTrade: Desatero pro obchodování s Finskem</a:t>
            </a:r>
            <a:endParaRPr lang="cs-CZ" sz="1600" dirty="0">
              <a:solidFill>
                <a:srgbClr val="002060"/>
              </a:solidFill>
            </a:endParaRPr>
          </a:p>
          <a:p>
            <a:pPr lvl="1"/>
            <a:r>
              <a:rPr lang="cs-CZ" sz="1600" dirty="0">
                <a:solidFill>
                  <a:srgbClr val="002060"/>
                </a:solidFill>
                <a:hlinkClick r:id="rId7"/>
              </a:rPr>
              <a:t>Koronavirus: Platná bezpečnostní opatření a důsledky pro byznys</a:t>
            </a:r>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Finsko (zdroj: </a:t>
            </a:r>
            <a:r>
              <a:rPr lang="cs-CZ" dirty="0">
                <a:hlinkClick r:id="rId3"/>
              </a:rPr>
              <a:t>Businessinfo</a:t>
            </a:r>
            <a:r>
              <a:rPr lang="cs-CZ" dirty="0"/>
              <a:t>)</a:t>
            </a:r>
          </a:p>
        </p:txBody>
      </p:sp>
      <p:pic>
        <p:nvPicPr>
          <p:cNvPr id="4" name="Picture 3">
            <a:extLst>
              <a:ext uri="{FF2B5EF4-FFF2-40B4-BE49-F238E27FC236}">
                <a16:creationId xmlns:a16="http://schemas.microsoft.com/office/drawing/2014/main" id="{D0C5DD5F-33A9-414B-8969-642EDA70AD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552" y="2427734"/>
            <a:ext cx="3333750" cy="2095500"/>
          </a:xfrm>
          <a:prstGeom prst="rect">
            <a:avLst/>
          </a:prstGeom>
        </p:spPr>
      </p:pic>
      <p:pic>
        <p:nvPicPr>
          <p:cNvPr id="7" name="Picture 6">
            <a:extLst>
              <a:ext uri="{FF2B5EF4-FFF2-40B4-BE49-F238E27FC236}">
                <a16:creationId xmlns:a16="http://schemas.microsoft.com/office/drawing/2014/main" id="{082F7F74-33C0-4A87-98D8-EF65002A08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76055" y="2399256"/>
            <a:ext cx="3775961" cy="2123978"/>
          </a:xfrm>
          <a:prstGeom prst="rect">
            <a:avLst/>
          </a:prstGeom>
        </p:spPr>
      </p:pic>
    </p:spTree>
    <p:extLst>
      <p:ext uri="{BB962C8B-B14F-4D97-AF65-F5344CB8AC3E}">
        <p14:creationId xmlns:p14="http://schemas.microsoft.com/office/powerpoint/2010/main" val="464474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1779662"/>
            <a:ext cx="8280920" cy="2487373"/>
          </a:xfrm>
          <a:prstGeom prst="rect">
            <a:avLst/>
          </a:prstGeom>
        </p:spPr>
        <p:txBody>
          <a:bodyPr>
            <a:noAutofit/>
          </a:bodyPr>
          <a:lstStyle/>
          <a:p>
            <a:r>
              <a:rPr lang="cs-CZ" sz="2000" dirty="0">
                <a:solidFill>
                  <a:srgbClr val="002060"/>
                </a:solidFill>
              </a:rPr>
              <a:t>Čínská lidová republika.</a:t>
            </a:r>
          </a:p>
          <a:p>
            <a:r>
              <a:rPr lang="cs-CZ" sz="2000" dirty="0">
                <a:solidFill>
                  <a:srgbClr val="002060"/>
                </a:solidFill>
              </a:rPr>
              <a:t>Úřední jazyk čínština.</a:t>
            </a:r>
          </a:p>
          <a:p>
            <a:r>
              <a:rPr lang="cs-CZ" sz="2000" dirty="0">
                <a:solidFill>
                  <a:srgbClr val="002060"/>
                </a:solidFill>
              </a:rPr>
              <a:t>Prezident: </a:t>
            </a:r>
            <a:r>
              <a:rPr lang="cs-CZ" sz="2000" dirty="0" err="1">
                <a:solidFill>
                  <a:srgbClr val="002060"/>
                </a:solidFill>
              </a:rPr>
              <a:t>Xi</a:t>
            </a:r>
            <a:r>
              <a:rPr lang="cs-CZ" sz="2000" dirty="0">
                <a:solidFill>
                  <a:srgbClr val="002060"/>
                </a:solidFill>
              </a:rPr>
              <a:t> </a:t>
            </a:r>
            <a:r>
              <a:rPr lang="cs-CZ" sz="2000" dirty="0" err="1">
                <a:solidFill>
                  <a:srgbClr val="002060"/>
                </a:solidFill>
              </a:rPr>
              <a:t>Jinping</a:t>
            </a:r>
            <a:r>
              <a:rPr lang="cs-CZ" sz="2000" dirty="0">
                <a:solidFill>
                  <a:srgbClr val="002060"/>
                </a:solidFill>
              </a:rPr>
              <a:t>.</a:t>
            </a:r>
          </a:p>
          <a:p>
            <a:r>
              <a:rPr lang="cs-CZ" sz="2000" dirty="0">
                <a:solidFill>
                  <a:srgbClr val="002060"/>
                </a:solidFill>
              </a:rPr>
              <a:t>Počet obyvatel: 1,4 mld. – prosinec 2019.</a:t>
            </a:r>
          </a:p>
          <a:p>
            <a:r>
              <a:rPr lang="cs-CZ" sz="2000" dirty="0">
                <a:solidFill>
                  <a:srgbClr val="002060"/>
                </a:solidFill>
              </a:rPr>
              <a:t>„</a:t>
            </a:r>
            <a:r>
              <a:rPr lang="cs-CZ" sz="2000" i="1" dirty="0">
                <a:solidFill>
                  <a:srgbClr val="002060"/>
                </a:solidFill>
              </a:rPr>
              <a:t>Nejlidnatějším městem je Šanghaj s 23 mil. obyvatel, dále Peking – 20,1 mil. obyvatel a na třetím místě je </a:t>
            </a:r>
            <a:r>
              <a:rPr lang="cs-CZ" sz="2000" i="1" dirty="0" err="1">
                <a:solidFill>
                  <a:srgbClr val="002060"/>
                </a:solidFill>
              </a:rPr>
              <a:t>Shenzhen</a:t>
            </a:r>
            <a:r>
              <a:rPr lang="cs-CZ" sz="2000" i="1" dirty="0">
                <a:solidFill>
                  <a:srgbClr val="002060"/>
                </a:solidFill>
              </a:rPr>
              <a:t> s 12,8 mil. obyv., čtvrtým největším městem je </a:t>
            </a:r>
            <a:r>
              <a:rPr lang="cs-CZ" sz="2000" i="1" dirty="0" err="1">
                <a:solidFill>
                  <a:srgbClr val="002060"/>
                </a:solidFill>
              </a:rPr>
              <a:t>Guangzhou</a:t>
            </a:r>
            <a:r>
              <a:rPr lang="cs-CZ" sz="2000" i="1" dirty="0">
                <a:solidFill>
                  <a:srgbClr val="002060"/>
                </a:solidFill>
              </a:rPr>
              <a:t> s 11 mil. obyvateli a posledním městem, které má nad deset milionů obyvatel je </a:t>
            </a:r>
            <a:r>
              <a:rPr lang="cs-CZ" sz="2000" i="1" dirty="0" err="1">
                <a:solidFill>
                  <a:srgbClr val="002060"/>
                </a:solidFill>
              </a:rPr>
              <a:t>Tianjin</a:t>
            </a:r>
            <a:r>
              <a:rPr lang="cs-CZ" sz="2000" i="1" dirty="0">
                <a:solidFill>
                  <a:srgbClr val="002060"/>
                </a:solidFill>
              </a:rPr>
              <a:t> s 10,5 miliony obyvateli</a:t>
            </a:r>
            <a:r>
              <a:rPr lang="cs-CZ" sz="2000" dirty="0">
                <a:solidFill>
                  <a:srgbClr val="002060"/>
                </a:solidFill>
              </a:rPr>
              <a:t>.“</a:t>
            </a: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1 Čína (zdroj: </a:t>
            </a:r>
            <a:r>
              <a:rPr lang="cs-CZ" dirty="0">
                <a:hlinkClick r:id="rId3"/>
              </a:rPr>
              <a:t>Businessinfo</a:t>
            </a:r>
            <a:r>
              <a:rPr lang="cs-CZ" dirty="0"/>
              <a:t>)</a:t>
            </a:r>
          </a:p>
        </p:txBody>
      </p:sp>
      <p:pic>
        <p:nvPicPr>
          <p:cNvPr id="4" name="Picture 3">
            <a:extLst>
              <a:ext uri="{FF2B5EF4-FFF2-40B4-BE49-F238E27FC236}">
                <a16:creationId xmlns:a16="http://schemas.microsoft.com/office/drawing/2014/main" id="{BA36113C-80AE-4C5A-8ACA-5B36155D69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2354" y="771550"/>
            <a:ext cx="2357107" cy="2386964"/>
          </a:xfrm>
          <a:prstGeom prst="rect">
            <a:avLst/>
          </a:prstGeom>
        </p:spPr>
      </p:pic>
    </p:spTree>
    <p:extLst>
      <p:ext uri="{BB962C8B-B14F-4D97-AF65-F5344CB8AC3E}">
        <p14:creationId xmlns:p14="http://schemas.microsoft.com/office/powerpoint/2010/main" val="319104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539552" y="771550"/>
            <a:ext cx="8280920" cy="2631389"/>
          </a:xfrm>
          <a:prstGeom prst="rect">
            <a:avLst/>
          </a:prstGeom>
        </p:spPr>
        <p:txBody>
          <a:bodyPr>
            <a:noAutofit/>
          </a:bodyPr>
          <a:lstStyle/>
          <a:p>
            <a:r>
              <a:rPr lang="cs-CZ" sz="2000" dirty="0">
                <a:solidFill>
                  <a:srgbClr val="002060"/>
                </a:solidFill>
              </a:rPr>
              <a:t>Číslo 1 na světě ve </a:t>
            </a:r>
            <a:r>
              <a:rPr lang="cs-CZ" sz="2000" dirty="0" err="1">
                <a:solidFill>
                  <a:srgbClr val="002060"/>
                </a:solidFill>
              </a:rPr>
              <a:t>work-life</a:t>
            </a:r>
            <a:r>
              <a:rPr lang="cs-CZ" sz="2000" dirty="0">
                <a:solidFill>
                  <a:srgbClr val="002060"/>
                </a:solidFill>
              </a:rPr>
              <a:t> balance, index of </a:t>
            </a:r>
            <a:r>
              <a:rPr lang="cs-CZ" sz="2000" dirty="0" err="1">
                <a:solidFill>
                  <a:srgbClr val="002060"/>
                </a:solidFill>
              </a:rPr>
              <a:t>happiness</a:t>
            </a:r>
            <a:r>
              <a:rPr lang="cs-CZ" sz="2000" dirty="0">
                <a:solidFill>
                  <a:srgbClr val="002060"/>
                </a:solidFill>
              </a:rPr>
              <a:t>.</a:t>
            </a:r>
          </a:p>
          <a:p>
            <a:r>
              <a:rPr lang="cs-CZ" sz="2000" dirty="0">
                <a:solidFill>
                  <a:srgbClr val="002060"/>
                </a:solidFill>
              </a:rPr>
              <a:t>Politická korektnost.</a:t>
            </a:r>
          </a:p>
          <a:p>
            <a:r>
              <a:rPr lang="cs-CZ" sz="2000" dirty="0">
                <a:solidFill>
                  <a:srgbClr val="002060"/>
                </a:solidFill>
              </a:rPr>
              <a:t>Postavení žen ve společnosti.</a:t>
            </a:r>
          </a:p>
          <a:p>
            <a:r>
              <a:rPr lang="cs-CZ" sz="2000" dirty="0">
                <a:solidFill>
                  <a:srgbClr val="002060"/>
                </a:solidFill>
              </a:rPr>
              <a:t>Střídmá verbální a neverbální komunikace.</a:t>
            </a:r>
          </a:p>
          <a:p>
            <a:r>
              <a:rPr lang="cs-CZ" sz="2000" dirty="0">
                <a:solidFill>
                  <a:srgbClr val="002060"/>
                </a:solidFill>
              </a:rPr>
              <a:t>Státní aparát funguje, úřady dělají svou práci.</a:t>
            </a:r>
          </a:p>
          <a:p>
            <a:r>
              <a:rPr lang="cs-CZ" sz="2000" dirty="0">
                <a:solidFill>
                  <a:srgbClr val="002060"/>
                </a:solidFill>
              </a:rPr>
              <a:t>Xenofobie – na povrchu maximální tolerance, ale pod povrchem ..</a:t>
            </a:r>
          </a:p>
          <a:p>
            <a:r>
              <a:rPr lang="cs-CZ" sz="2000" dirty="0">
                <a:solidFill>
                  <a:srgbClr val="002060"/>
                </a:solidFill>
              </a:rPr>
              <a:t>Systém školství je excelentní.</a:t>
            </a:r>
          </a:p>
          <a:p>
            <a:r>
              <a:rPr lang="cs-CZ" sz="2000" dirty="0">
                <a:solidFill>
                  <a:srgbClr val="002060"/>
                </a:solidFill>
              </a:rPr>
              <a:t>Perfektní angličtina (nemají dabovanou TV).</a:t>
            </a:r>
          </a:p>
          <a:p>
            <a:r>
              <a:rPr lang="cs-CZ" sz="2000" b="1" dirty="0">
                <a:solidFill>
                  <a:srgbClr val="002060"/>
                </a:solidFill>
              </a:rPr>
              <a:t>Vystihuje je „</a:t>
            </a:r>
            <a:r>
              <a:rPr lang="cs-CZ" sz="2000" b="1" dirty="0" err="1">
                <a:solidFill>
                  <a:srgbClr val="002060"/>
                </a:solidFill>
              </a:rPr>
              <a:t>work</a:t>
            </a:r>
            <a:r>
              <a:rPr lang="cs-CZ" sz="2000" b="1" dirty="0">
                <a:solidFill>
                  <a:srgbClr val="002060"/>
                </a:solidFill>
              </a:rPr>
              <a:t> hard, play hard“.</a:t>
            </a:r>
          </a:p>
          <a:p>
            <a:r>
              <a:rPr lang="cs-CZ" sz="2000" dirty="0">
                <a:solidFill>
                  <a:srgbClr val="002060"/>
                </a:solidFill>
              </a:rPr>
              <a:t>Nebavíme se o náboženství, politice, Švédsku. Nekorektní humor není přijímán pozitivně. Mluvíme o sportu.</a:t>
            </a:r>
          </a:p>
          <a:p>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8424936" cy="507703"/>
          </a:xfrm>
        </p:spPr>
        <p:txBody>
          <a:bodyPr/>
          <a:lstStyle/>
          <a:p>
            <a:r>
              <a:rPr lang="cs-CZ" dirty="0"/>
              <a:t>Business </a:t>
            </a:r>
            <a:r>
              <a:rPr lang="cs-CZ" dirty="0" err="1"/>
              <a:t>culture</a:t>
            </a:r>
            <a:r>
              <a:rPr lang="cs-CZ" dirty="0"/>
              <a:t> ve Finsku (zdroj: </a:t>
            </a:r>
            <a:r>
              <a:rPr lang="cs-CZ" dirty="0">
                <a:hlinkClick r:id="rId3"/>
              </a:rPr>
              <a:t>BusinessCulture</a:t>
            </a:r>
            <a:r>
              <a:rPr lang="cs-CZ" dirty="0"/>
              <a:t>)</a:t>
            </a:r>
          </a:p>
        </p:txBody>
      </p:sp>
    </p:spTree>
    <p:extLst>
      <p:ext uri="{BB962C8B-B14F-4D97-AF65-F5344CB8AC3E}">
        <p14:creationId xmlns:p14="http://schemas.microsoft.com/office/powerpoint/2010/main" val="233964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915565"/>
            <a:ext cx="8280920" cy="2631389"/>
          </a:xfrm>
          <a:prstGeom prst="rect">
            <a:avLst/>
          </a:prstGeom>
        </p:spPr>
        <p:txBody>
          <a:bodyPr>
            <a:noAutofit/>
          </a:bodyPr>
          <a:lstStyle/>
          <a:p>
            <a:r>
              <a:rPr lang="cs-CZ" sz="2000" dirty="0">
                <a:solidFill>
                  <a:srgbClr val="002060"/>
                </a:solidFill>
              </a:rPr>
              <a:t>Nutnost být přítomen přesně v daný čas. Začíná a končí potřesením rukou.</a:t>
            </a:r>
          </a:p>
          <a:p>
            <a:r>
              <a:rPr lang="cs-CZ" sz="2000" dirty="0">
                <a:solidFill>
                  <a:srgbClr val="002060"/>
                </a:solidFill>
              </a:rPr>
              <a:t>Rádi plánují – během jednání vytvoří několik </a:t>
            </a:r>
            <a:r>
              <a:rPr lang="cs-CZ" sz="2000" dirty="0" err="1">
                <a:solidFill>
                  <a:srgbClr val="002060"/>
                </a:solidFill>
              </a:rPr>
              <a:t>deadlinů</a:t>
            </a:r>
            <a:r>
              <a:rPr lang="cs-CZ" sz="2000" dirty="0">
                <a:solidFill>
                  <a:srgbClr val="002060"/>
                </a:solidFill>
              </a:rPr>
              <a:t>. Pro meeting mají rádi psanou agendu předem. Materiály předem, které nastudují. Vytvoří psané shrnutí jednání. Na konci je psaná smlouva.</a:t>
            </a:r>
          </a:p>
          <a:p>
            <a:r>
              <a:rPr lang="cs-CZ" sz="2000" dirty="0" err="1">
                <a:solidFill>
                  <a:srgbClr val="002060"/>
                </a:solidFill>
              </a:rPr>
              <a:t>Small</a:t>
            </a:r>
            <a:r>
              <a:rPr lang="cs-CZ" sz="2000" dirty="0">
                <a:solidFill>
                  <a:srgbClr val="002060"/>
                </a:solidFill>
              </a:rPr>
              <a:t> talk bude krátký a jen ze zdvořilosti.</a:t>
            </a:r>
          </a:p>
          <a:p>
            <a:r>
              <a:rPr lang="cs-CZ" sz="2000" dirty="0">
                <a:solidFill>
                  <a:srgbClr val="002060"/>
                </a:solidFill>
              </a:rPr>
              <a:t>Všichni se musí podílet na rozhodování. Rovnocennost, inkluze, shoda. Bohužel to může vést někdy ke zdlouhavosti.</a:t>
            </a:r>
          </a:p>
          <a:p>
            <a:r>
              <a:rPr lang="cs-CZ" sz="2000" dirty="0">
                <a:solidFill>
                  <a:srgbClr val="002060"/>
                </a:solidFill>
              </a:rPr>
              <a:t>Odpoledne a večer již nic nevyřídím – jsou s rodinou. Stejně tak o víkendech, svátcích. A také v létě.</a:t>
            </a:r>
          </a:p>
          <a:p>
            <a:r>
              <a:rPr lang="cs-CZ" sz="2000" dirty="0">
                <a:solidFill>
                  <a:srgbClr val="002060"/>
                </a:solidFill>
              </a:rPr>
              <a:t>Musíme udržet naše emoce na uzdě.</a:t>
            </a:r>
          </a:p>
          <a:p>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8424936" cy="507703"/>
          </a:xfrm>
        </p:spPr>
        <p:txBody>
          <a:bodyPr/>
          <a:lstStyle/>
          <a:p>
            <a:r>
              <a:rPr lang="cs-CZ" dirty="0"/>
              <a:t>Etiketa při obchodním jednání ve Švédsku (zdroj: </a:t>
            </a:r>
            <a:r>
              <a:rPr lang="cs-CZ" dirty="0">
                <a:hlinkClick r:id="rId3"/>
              </a:rPr>
              <a:t>BusinessCulture</a:t>
            </a:r>
            <a:r>
              <a:rPr lang="cs-CZ" dirty="0"/>
              <a:t>)</a:t>
            </a:r>
          </a:p>
        </p:txBody>
      </p:sp>
    </p:spTree>
    <p:extLst>
      <p:ext uri="{BB962C8B-B14F-4D97-AF65-F5344CB8AC3E}">
        <p14:creationId xmlns:p14="http://schemas.microsoft.com/office/powerpoint/2010/main" val="221670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915565"/>
            <a:ext cx="8280920" cy="2631389"/>
          </a:xfrm>
          <a:prstGeom prst="rect">
            <a:avLst/>
          </a:prstGeom>
        </p:spPr>
        <p:txBody>
          <a:bodyPr>
            <a:noAutofit/>
          </a:bodyPr>
          <a:lstStyle/>
          <a:p>
            <a:r>
              <a:rPr lang="cs-CZ" sz="2000" dirty="0">
                <a:solidFill>
                  <a:srgbClr val="002060"/>
                </a:solidFill>
              </a:rPr>
              <a:t>Zaměřeni na vztahy, i když jsou povrchní – tedy </a:t>
            </a:r>
            <a:r>
              <a:rPr lang="cs-CZ" sz="2000" dirty="0" err="1">
                <a:solidFill>
                  <a:srgbClr val="002060"/>
                </a:solidFill>
              </a:rPr>
              <a:t>small</a:t>
            </a:r>
            <a:r>
              <a:rPr lang="cs-CZ" sz="2000" dirty="0">
                <a:solidFill>
                  <a:srgbClr val="002060"/>
                </a:solidFill>
              </a:rPr>
              <a:t> talk (Ferrari, umění), dárky, jednání pro budování vztahu – večeře. Ocení pár italských frází. </a:t>
            </a:r>
          </a:p>
          <a:p>
            <a:r>
              <a:rPr lang="cs-CZ" sz="2000" dirty="0">
                <a:solidFill>
                  <a:srgbClr val="002060"/>
                </a:solidFill>
              </a:rPr>
              <a:t>První jednání bude o výměně informací a nastavení spolupráce. (nebudou mít nastudováno, co jsme jim poslali)</a:t>
            </a:r>
          </a:p>
          <a:p>
            <a:r>
              <a:rPr lang="cs-CZ" sz="2000" dirty="0">
                <a:solidFill>
                  <a:srgbClr val="002060"/>
                </a:solidFill>
              </a:rPr>
              <a:t>Budou problémy s jazykem. Důležité věci mít písemně a dát jim čas si to projít, ale nesmí je to „shodit“. Může nás „vyděsit“ neverbální komunikace.</a:t>
            </a:r>
          </a:p>
          <a:p>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8424936" cy="507703"/>
          </a:xfrm>
        </p:spPr>
        <p:txBody>
          <a:bodyPr/>
          <a:lstStyle/>
          <a:p>
            <a:r>
              <a:rPr lang="cs-CZ" dirty="0"/>
              <a:t>Etiketa při obchodním jednání v Itálii (zdroj: </a:t>
            </a:r>
            <a:r>
              <a:rPr lang="cs-CZ" dirty="0">
                <a:hlinkClick r:id="rId3"/>
              </a:rPr>
              <a:t>BusinessCulture</a:t>
            </a:r>
            <a:r>
              <a:rPr lang="cs-CZ" dirty="0"/>
              <a:t>)</a:t>
            </a:r>
          </a:p>
        </p:txBody>
      </p:sp>
      <p:pic>
        <p:nvPicPr>
          <p:cNvPr id="4" name="Picture 3">
            <a:extLst>
              <a:ext uri="{FF2B5EF4-FFF2-40B4-BE49-F238E27FC236}">
                <a16:creationId xmlns:a16="http://schemas.microsoft.com/office/drawing/2014/main" id="{C88D7954-FFD8-4D27-A57A-3EE1CFF43F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3012974"/>
            <a:ext cx="3275856" cy="1842669"/>
          </a:xfrm>
          <a:prstGeom prst="rect">
            <a:avLst/>
          </a:prstGeom>
        </p:spPr>
      </p:pic>
      <p:pic>
        <p:nvPicPr>
          <p:cNvPr id="7" name="Picture 6">
            <a:extLst>
              <a:ext uri="{FF2B5EF4-FFF2-40B4-BE49-F238E27FC236}">
                <a16:creationId xmlns:a16="http://schemas.microsoft.com/office/drawing/2014/main" id="{C4C46464-B438-44EC-AF03-F58C3D6D9B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608" y="3005856"/>
            <a:ext cx="3275857" cy="1842670"/>
          </a:xfrm>
          <a:prstGeom prst="rect">
            <a:avLst/>
          </a:prstGeom>
        </p:spPr>
      </p:pic>
    </p:spTree>
    <p:extLst>
      <p:ext uri="{BB962C8B-B14F-4D97-AF65-F5344CB8AC3E}">
        <p14:creationId xmlns:p14="http://schemas.microsoft.com/office/powerpoint/2010/main" val="1133867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915565"/>
            <a:ext cx="8280920" cy="2631389"/>
          </a:xfrm>
          <a:prstGeom prst="rect">
            <a:avLst/>
          </a:prstGeom>
        </p:spPr>
        <p:txBody>
          <a:bodyPr>
            <a:noAutofit/>
          </a:bodyPr>
          <a:lstStyle/>
          <a:p>
            <a:r>
              <a:rPr lang="cs-CZ" sz="2000" dirty="0">
                <a:solidFill>
                  <a:srgbClr val="002060"/>
                </a:solidFill>
              </a:rPr>
              <a:t>Mnoho menších rozhodnutí může být uděláno na místě spontánně, velké ale dělá boss. V praxi může dělat komplikace, když střední manažeři každý zastávají jiný názor a střídají se v jednání.</a:t>
            </a:r>
          </a:p>
          <a:p>
            <a:r>
              <a:rPr lang="cs-CZ" sz="2000" dirty="0">
                <a:solidFill>
                  <a:srgbClr val="002060"/>
                </a:solidFill>
              </a:rPr>
              <a:t>Typická je business večeře, potřesení rukou (obětí a líbání), dárek, víno, jídlo, pro nás delší </a:t>
            </a:r>
            <a:r>
              <a:rPr lang="cs-CZ" sz="2000" dirty="0" err="1">
                <a:solidFill>
                  <a:srgbClr val="002060"/>
                </a:solidFill>
              </a:rPr>
              <a:t>small</a:t>
            </a:r>
            <a:r>
              <a:rPr lang="cs-CZ" sz="2000" dirty="0">
                <a:solidFill>
                  <a:srgbClr val="002060"/>
                </a:solidFill>
              </a:rPr>
              <a:t> talk pro budování vztahu, až později obchod.</a:t>
            </a:r>
          </a:p>
          <a:p>
            <a:endParaRPr lang="cs-CZ" sz="2000" dirty="0">
              <a:solidFill>
                <a:srgbClr val="002060"/>
              </a:solidFill>
            </a:endParaRPr>
          </a:p>
          <a:p>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8424936" cy="507703"/>
          </a:xfrm>
        </p:spPr>
        <p:txBody>
          <a:bodyPr/>
          <a:lstStyle/>
          <a:p>
            <a:r>
              <a:rPr lang="cs-CZ" dirty="0"/>
              <a:t>Etiketa při obchodním jednání v Itálii (zdroj: </a:t>
            </a:r>
            <a:r>
              <a:rPr lang="cs-CZ" dirty="0">
                <a:hlinkClick r:id="rId3"/>
              </a:rPr>
              <a:t>BusinessCulture</a:t>
            </a:r>
            <a:r>
              <a:rPr lang="cs-CZ" dirty="0"/>
              <a:t>)</a:t>
            </a:r>
          </a:p>
        </p:txBody>
      </p:sp>
      <p:pic>
        <p:nvPicPr>
          <p:cNvPr id="4" name="Picture 3">
            <a:extLst>
              <a:ext uri="{FF2B5EF4-FFF2-40B4-BE49-F238E27FC236}">
                <a16:creationId xmlns:a16="http://schemas.microsoft.com/office/drawing/2014/main" id="{B9F903BE-BA71-4A71-8E76-A5CF47710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632" y="2650375"/>
            <a:ext cx="2883282" cy="2217909"/>
          </a:xfrm>
          <a:prstGeom prst="rect">
            <a:avLst/>
          </a:prstGeom>
        </p:spPr>
      </p:pic>
      <p:pic>
        <p:nvPicPr>
          <p:cNvPr id="7" name="Picture 6">
            <a:extLst>
              <a:ext uri="{FF2B5EF4-FFF2-40B4-BE49-F238E27FC236}">
                <a16:creationId xmlns:a16="http://schemas.microsoft.com/office/drawing/2014/main" id="{FCB42D20-5DDC-4EFF-B6C6-E4BCECFD04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120" y="2571750"/>
            <a:ext cx="1981200" cy="2476500"/>
          </a:xfrm>
          <a:prstGeom prst="rect">
            <a:avLst/>
          </a:prstGeom>
        </p:spPr>
      </p:pic>
    </p:spTree>
    <p:extLst>
      <p:ext uri="{BB962C8B-B14F-4D97-AF65-F5344CB8AC3E}">
        <p14:creationId xmlns:p14="http://schemas.microsoft.com/office/powerpoint/2010/main" val="2873416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915565"/>
            <a:ext cx="8280920" cy="2631389"/>
          </a:xfrm>
          <a:prstGeom prst="rect">
            <a:avLst/>
          </a:prstGeom>
        </p:spPr>
        <p:txBody>
          <a:bodyPr>
            <a:noAutofit/>
          </a:bodyPr>
          <a:lstStyle/>
          <a:p>
            <a:r>
              <a:rPr lang="cs-CZ" sz="2000" dirty="0">
                <a:solidFill>
                  <a:srgbClr val="002060"/>
                </a:solidFill>
              </a:rPr>
              <a:t>Hierarchický, rigidní, formální styl. – neztrácet čas s lidmi, kteří nemohou rozhodovat. Jiné postavení žen v obchodu, zvláště u starší generace.</a:t>
            </a:r>
          </a:p>
          <a:p>
            <a:r>
              <a:rPr lang="cs-CZ" sz="2000" dirty="0">
                <a:solidFill>
                  <a:srgbClr val="002060"/>
                </a:solidFill>
              </a:rPr>
              <a:t>Nebudou skrývat emoce, zvláště pokud jsou naštváni. Otevřená komunikace. Klidně řeknou ne.</a:t>
            </a:r>
          </a:p>
          <a:p>
            <a:r>
              <a:rPr lang="cs-CZ" sz="2000" dirty="0">
                <a:solidFill>
                  <a:srgbClr val="002060"/>
                </a:solidFill>
              </a:rPr>
              <a:t>(Jsou to obchodníci. Přeprodejci. Problémy s kvalitou. Dokáží vyrobit/opravit vše.)</a:t>
            </a:r>
          </a:p>
          <a:p>
            <a:r>
              <a:rPr lang="cs-CZ" sz="2000" dirty="0">
                <a:solidFill>
                  <a:srgbClr val="002060"/>
                </a:solidFill>
              </a:rPr>
              <a:t>Nejdříve si vyžádají informace. Klidně i cenovou nabídku (zda s námi mají ztrácet čas).</a:t>
            </a:r>
          </a:p>
          <a:p>
            <a:r>
              <a:rPr lang="cs-CZ" sz="2000" dirty="0">
                <a:solidFill>
                  <a:srgbClr val="002060"/>
                </a:solidFill>
              </a:rPr>
              <a:t>Jsou založeni jak na vztazích, tak čistě na obchodu. Dárky a vzorky mají rádi. Potřesení rukou, vizitky, formální tituly. Časová flexibilita. Nutno se připomenout. Nutno </a:t>
            </a:r>
            <a:r>
              <a:rPr lang="cs-CZ" sz="2000" dirty="0" err="1">
                <a:solidFill>
                  <a:srgbClr val="002060"/>
                </a:solidFill>
              </a:rPr>
              <a:t>nastavite</a:t>
            </a:r>
            <a:r>
              <a:rPr lang="cs-CZ" sz="2000" dirty="0">
                <a:solidFill>
                  <a:srgbClr val="002060"/>
                </a:solidFill>
              </a:rPr>
              <a:t> </a:t>
            </a:r>
            <a:r>
              <a:rPr lang="cs-CZ" sz="2000" dirty="0" err="1">
                <a:solidFill>
                  <a:srgbClr val="002060"/>
                </a:solidFill>
              </a:rPr>
              <a:t>deadliny</a:t>
            </a:r>
            <a:r>
              <a:rPr lang="cs-CZ" sz="2000" dirty="0">
                <a:solidFill>
                  <a:srgbClr val="002060"/>
                </a:solidFill>
              </a:rPr>
              <a:t>. </a:t>
            </a:r>
            <a:r>
              <a:rPr lang="cs-CZ" sz="2000" dirty="0" err="1">
                <a:solidFill>
                  <a:srgbClr val="002060"/>
                </a:solidFill>
              </a:rPr>
              <a:t>Small</a:t>
            </a:r>
            <a:r>
              <a:rPr lang="cs-CZ" sz="2000" dirty="0">
                <a:solidFill>
                  <a:srgbClr val="002060"/>
                </a:solidFill>
              </a:rPr>
              <a:t> talk krátký. </a:t>
            </a:r>
          </a:p>
        </p:txBody>
      </p:sp>
      <p:sp>
        <p:nvSpPr>
          <p:cNvPr id="6" name="Nadpis 5"/>
          <p:cNvSpPr>
            <a:spLocks noGrp="1"/>
          </p:cNvSpPr>
          <p:nvPr>
            <p:ph type="title"/>
          </p:nvPr>
        </p:nvSpPr>
        <p:spPr>
          <a:xfrm>
            <a:off x="179512" y="195486"/>
            <a:ext cx="8424936" cy="507703"/>
          </a:xfrm>
        </p:spPr>
        <p:txBody>
          <a:bodyPr/>
          <a:lstStyle/>
          <a:p>
            <a:r>
              <a:rPr lang="cs-CZ" dirty="0"/>
              <a:t>Etiketa při obchodním jednání v Polsku (zdroj: </a:t>
            </a:r>
            <a:r>
              <a:rPr lang="cs-CZ" dirty="0">
                <a:hlinkClick r:id="rId3"/>
              </a:rPr>
              <a:t>BusinessCulture</a:t>
            </a:r>
            <a:r>
              <a:rPr lang="cs-CZ" dirty="0"/>
              <a:t>)</a:t>
            </a:r>
          </a:p>
        </p:txBody>
      </p:sp>
    </p:spTree>
    <p:extLst>
      <p:ext uri="{BB962C8B-B14F-4D97-AF65-F5344CB8AC3E}">
        <p14:creationId xmlns:p14="http://schemas.microsoft.com/office/powerpoint/2010/main" val="3510336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915565"/>
            <a:ext cx="8280920" cy="2631389"/>
          </a:xfrm>
          <a:prstGeom prst="rect">
            <a:avLst/>
          </a:prstGeom>
        </p:spPr>
        <p:txBody>
          <a:bodyPr>
            <a:noAutofit/>
          </a:bodyPr>
          <a:lstStyle/>
          <a:p>
            <a:r>
              <a:rPr lang="cs-CZ" sz="2000" dirty="0">
                <a:solidFill>
                  <a:srgbClr val="002060"/>
                </a:solidFill>
              </a:rPr>
              <a:t>Standardizace všude, kde to jde. Dále pak adaptace. </a:t>
            </a:r>
          </a:p>
          <a:p>
            <a:r>
              <a:rPr lang="cs-CZ" sz="2000" dirty="0">
                <a:solidFill>
                  <a:srgbClr val="002060"/>
                </a:solidFill>
              </a:rPr>
              <a:t>Adaptace probíhá neustálým testováním adaptovaného marketingového mixu, při úspěchu aplikace ve velkém. </a:t>
            </a:r>
          </a:p>
          <a:p>
            <a:r>
              <a:rPr lang="cs-CZ" sz="2000" dirty="0">
                <a:solidFill>
                  <a:srgbClr val="002060"/>
                </a:solidFill>
                <a:hlinkClick r:id="rId3"/>
              </a:rPr>
              <a:t>Příklady</a:t>
            </a:r>
            <a:r>
              <a:rPr lang="cs-CZ" sz="2000" dirty="0">
                <a:solidFill>
                  <a:srgbClr val="002060"/>
                </a:solidFill>
              </a:rPr>
              <a:t> adaptace.</a:t>
            </a:r>
          </a:p>
          <a:p>
            <a:r>
              <a:rPr lang="cs-CZ" sz="2000" dirty="0">
                <a:solidFill>
                  <a:srgbClr val="002060"/>
                </a:solidFill>
              </a:rPr>
              <a:t>Heslo: </a:t>
            </a:r>
            <a:r>
              <a:rPr lang="en-US" sz="2000" dirty="0">
                <a:solidFill>
                  <a:srgbClr val="002060"/>
                </a:solidFill>
              </a:rPr>
              <a:t>„brand globally, </a:t>
            </a:r>
            <a:r>
              <a:rPr lang="cs-CZ" sz="2000" dirty="0" err="1">
                <a:solidFill>
                  <a:srgbClr val="002060"/>
                </a:solidFill>
              </a:rPr>
              <a:t>act</a:t>
            </a:r>
            <a:r>
              <a:rPr lang="en-US" sz="2000" dirty="0">
                <a:solidFill>
                  <a:srgbClr val="002060"/>
                </a:solidFill>
              </a:rPr>
              <a:t> locally“</a:t>
            </a:r>
            <a:r>
              <a:rPr lang="cs-CZ" sz="2000" dirty="0">
                <a:solidFill>
                  <a:srgbClr val="002060"/>
                </a:solidFill>
              </a:rPr>
              <a:t>.</a:t>
            </a:r>
          </a:p>
          <a:p>
            <a:r>
              <a:rPr lang="cs-CZ" sz="2000" dirty="0">
                <a:solidFill>
                  <a:srgbClr val="002060"/>
                </a:solidFill>
              </a:rPr>
              <a:t>Například v Indii změnil </a:t>
            </a:r>
            <a:r>
              <a:rPr lang="cs-CZ" sz="2000" dirty="0" err="1">
                <a:solidFill>
                  <a:srgbClr val="002060"/>
                </a:solidFill>
              </a:rPr>
              <a:t>McDonald’s</a:t>
            </a:r>
            <a:r>
              <a:rPr lang="cs-CZ" sz="2000" dirty="0">
                <a:solidFill>
                  <a:srgbClr val="002060"/>
                </a:solidFill>
              </a:rPr>
              <a:t> recept na hamburgery. Hovězí maso bylo nahrazeno kuřecím masem, zeleninou a rybami. Názvy položek byly navíc upraveny podle místní kultury, např. </a:t>
            </a:r>
            <a:r>
              <a:rPr lang="cs-CZ" sz="2000" dirty="0" err="1">
                <a:solidFill>
                  <a:srgbClr val="002060"/>
                </a:solidFill>
              </a:rPr>
              <a:t>McAlooo</a:t>
            </a:r>
            <a:r>
              <a:rPr lang="cs-CZ" sz="2000" dirty="0">
                <a:solidFill>
                  <a:srgbClr val="002060"/>
                </a:solidFill>
              </a:rPr>
              <a:t> </a:t>
            </a:r>
            <a:r>
              <a:rPr lang="cs-CZ" sz="2000" dirty="0" err="1">
                <a:solidFill>
                  <a:srgbClr val="002060"/>
                </a:solidFill>
              </a:rPr>
              <a:t>Tikki</a:t>
            </a:r>
            <a:r>
              <a:rPr lang="cs-CZ" sz="2000" dirty="0">
                <a:solidFill>
                  <a:srgbClr val="002060"/>
                </a:solidFill>
              </a:rPr>
              <a:t>. Cílem této úpravy bylo zajistit splnění a uspokojení preferencí a potřeb zákazníků. Nejznámější Big-Mac, který je vyroben z hovězího masa, byl v Indii nahrazen </a:t>
            </a:r>
            <a:r>
              <a:rPr lang="cs-CZ" sz="2000" dirty="0" err="1">
                <a:solidFill>
                  <a:srgbClr val="002060"/>
                </a:solidFill>
              </a:rPr>
              <a:t>Maharaja</a:t>
            </a:r>
            <a:r>
              <a:rPr lang="cs-CZ" sz="2000" dirty="0">
                <a:solidFill>
                  <a:srgbClr val="002060"/>
                </a:solidFill>
              </a:rPr>
              <a:t>-Mac, který je vyroben z kuřecího a kari omáčky.</a:t>
            </a:r>
          </a:p>
        </p:txBody>
      </p:sp>
      <p:sp>
        <p:nvSpPr>
          <p:cNvPr id="6" name="Nadpis 5"/>
          <p:cNvSpPr>
            <a:spLocks noGrp="1"/>
          </p:cNvSpPr>
          <p:nvPr>
            <p:ph type="title"/>
          </p:nvPr>
        </p:nvSpPr>
        <p:spPr>
          <a:xfrm>
            <a:off x="179512" y="195486"/>
            <a:ext cx="8424936" cy="507703"/>
          </a:xfrm>
        </p:spPr>
        <p:txBody>
          <a:bodyPr/>
          <a:lstStyle/>
          <a:p>
            <a:r>
              <a:rPr lang="cs-CZ" dirty="0"/>
              <a:t>4 Příklady mezinárodního marketingu firem - </a:t>
            </a:r>
            <a:r>
              <a:rPr lang="cs-CZ" dirty="0" err="1"/>
              <a:t>McDonalds</a:t>
            </a:r>
            <a:endParaRPr lang="cs-CZ" dirty="0"/>
          </a:p>
        </p:txBody>
      </p:sp>
    </p:spTree>
    <p:extLst>
      <p:ext uri="{BB962C8B-B14F-4D97-AF65-F5344CB8AC3E}">
        <p14:creationId xmlns:p14="http://schemas.microsoft.com/office/powerpoint/2010/main" val="2662031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7560840" cy="507703"/>
          </a:xfrm>
        </p:spPr>
        <p:txBody>
          <a:bodyPr/>
          <a:lstStyle/>
          <a:p>
            <a:r>
              <a:rPr lang="cs-CZ" dirty="0"/>
              <a:t>Produkt McDonald</a:t>
            </a:r>
          </a:p>
        </p:txBody>
      </p:sp>
      <p:pic>
        <p:nvPicPr>
          <p:cNvPr id="4" name="Picture 4" descr="Ying Yang, nebo?  Můžete si vybrat mezi černou a bílou burger burger v Číně, na Tchaj-wanu a Hongkongu">
            <a:extLst>
              <a:ext uri="{FF2B5EF4-FFF2-40B4-BE49-F238E27FC236}">
                <a16:creationId xmlns:a16="http://schemas.microsoft.com/office/drawing/2014/main" id="{43503347-C923-466C-B049-0B319D3375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473" y="720722"/>
            <a:ext cx="1404155" cy="1243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Ying Yang, nebo?  Můžete si vybrat mezi černou a bílou burger burger v Číně, na Tchaj-wanu a Hongkongu">
            <a:extLst>
              <a:ext uri="{FF2B5EF4-FFF2-40B4-BE49-F238E27FC236}">
                <a16:creationId xmlns:a16="http://schemas.microsoft.com/office/drawing/2014/main" id="{D6FCD708-F96E-410B-A711-48C4D71BBF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3847" y="692655"/>
            <a:ext cx="1436335" cy="12720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descr="Chuť Indie: McAloo Tikki a hamburgery Chicken Maharaja jsou populární McDonald nádobí v zemi">
            <a:extLst>
              <a:ext uri="{FF2B5EF4-FFF2-40B4-BE49-F238E27FC236}">
                <a16:creationId xmlns:a16="http://schemas.microsoft.com/office/drawing/2014/main" id="{4AAE9B3D-B1C3-4BD4-9A96-9F81CAF978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1070" y="932584"/>
            <a:ext cx="1680809" cy="20927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0" descr="Když se v Mexiku se snaží McMolletes které jsou přelité re smažené fazole, sýr a pico de Gallo - typu relish mix - na anglické muffin">
            <a:extLst>
              <a:ext uri="{FF2B5EF4-FFF2-40B4-BE49-F238E27FC236}">
                <a16:creationId xmlns:a16="http://schemas.microsoft.com/office/drawing/2014/main" id="{9F267EF2-A305-43B8-B9DC-5EC4BFD062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01981" y="720721"/>
            <a:ext cx="2757638" cy="12439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16" descr="Japonská Crab kroketa sestávala z snowcrab a houbovou kroketou s kečupem v ciabatta housce">
            <a:extLst>
              <a:ext uri="{FF2B5EF4-FFF2-40B4-BE49-F238E27FC236}">
                <a16:creationId xmlns:a16="http://schemas.microsoft.com/office/drawing/2014/main" id="{35B96137-C0EF-4F02-94E2-73088A87B00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77634" y="1869672"/>
            <a:ext cx="2576910" cy="18209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18" descr="V Norsku losos dostane McDonald léčbu v křupavém obalu s medem, pokud si objednáte Lakeswrap">
            <a:extLst>
              <a:ext uri="{FF2B5EF4-FFF2-40B4-BE49-F238E27FC236}">
                <a16:creationId xmlns:a16="http://schemas.microsoft.com/office/drawing/2014/main" id="{B515E51D-5828-4EA8-9973-D15724653E4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27498" y="1825516"/>
            <a:ext cx="2592720" cy="14149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8" descr="Das Nürnburger z Německa obsahuje trojí klobása klobásy a hořčice v měkké bílé housce">
            <a:extLst>
              <a:ext uri="{FF2B5EF4-FFF2-40B4-BE49-F238E27FC236}">
                <a16:creationId xmlns:a16="http://schemas.microsoft.com/office/drawing/2014/main" id="{241E9B04-1B64-42E1-80C0-A512136539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3847" y="3549870"/>
            <a:ext cx="2534599" cy="1523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2" descr="Greek Mac: Proč mají burger buchta, když můžete mít v pita místo?  (vlevo, odjet).  Není těžké uhodnout, kterému státu McTurco je v prodeji v (vpravo)">
            <a:extLst>
              <a:ext uri="{FF2B5EF4-FFF2-40B4-BE49-F238E27FC236}">
                <a16:creationId xmlns:a16="http://schemas.microsoft.com/office/drawing/2014/main" id="{EDACEA28-7F70-4B7A-9FB1-3116F1AB589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27497" y="3108497"/>
            <a:ext cx="2185988" cy="19645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4" descr="Viva Espana!  Vychladnout s nějakým studená rajčatová polévka ve Španělsku">
            <a:extLst>
              <a:ext uri="{FF2B5EF4-FFF2-40B4-BE49-F238E27FC236}">
                <a16:creationId xmlns:a16="http://schemas.microsoft.com/office/drawing/2014/main" id="{452098C7-EC17-45C6-B1B0-CCE64D5F378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98311" y="3106773"/>
            <a:ext cx="2094491" cy="19590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434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8424936" cy="507703"/>
          </a:xfrm>
        </p:spPr>
        <p:txBody>
          <a:bodyPr/>
          <a:lstStyle/>
          <a:p>
            <a:r>
              <a:rPr lang="cs-CZ" dirty="0"/>
              <a:t>Cena McDonald</a:t>
            </a:r>
          </a:p>
        </p:txBody>
      </p:sp>
      <p:graphicFrame>
        <p:nvGraphicFramePr>
          <p:cNvPr id="4" name="Tabulka 3">
            <a:extLst>
              <a:ext uri="{FF2B5EF4-FFF2-40B4-BE49-F238E27FC236}">
                <a16:creationId xmlns:a16="http://schemas.microsoft.com/office/drawing/2014/main" id="{EA015001-D0DE-4486-B283-215E0EA54B60}"/>
              </a:ext>
            </a:extLst>
          </p:cNvPr>
          <p:cNvGraphicFramePr>
            <a:graphicFrameLocks noGrp="1"/>
          </p:cNvGraphicFramePr>
          <p:nvPr>
            <p:extLst>
              <p:ext uri="{D42A27DB-BD31-4B8C-83A1-F6EECF244321}">
                <p14:modId xmlns:p14="http://schemas.microsoft.com/office/powerpoint/2010/main" val="3734099114"/>
              </p:ext>
            </p:extLst>
          </p:nvPr>
        </p:nvGraphicFramePr>
        <p:xfrm>
          <a:off x="4391980" y="294452"/>
          <a:ext cx="4680519" cy="4554596"/>
        </p:xfrm>
        <a:graphic>
          <a:graphicData uri="http://schemas.openxmlformats.org/drawingml/2006/table">
            <a:tbl>
              <a:tblPr firstRow="1" firstCol="1" bandRow="1">
                <a:tableStyleId>{21E4AEA4-8DFA-4A89-87EB-49C32662AFE0}</a:tableStyleId>
              </a:tblPr>
              <a:tblGrid>
                <a:gridCol w="1559828">
                  <a:extLst>
                    <a:ext uri="{9D8B030D-6E8A-4147-A177-3AD203B41FA5}">
                      <a16:colId xmlns:a16="http://schemas.microsoft.com/office/drawing/2014/main" val="20000"/>
                    </a:ext>
                  </a:extLst>
                </a:gridCol>
                <a:gridCol w="1293316">
                  <a:extLst>
                    <a:ext uri="{9D8B030D-6E8A-4147-A177-3AD203B41FA5}">
                      <a16:colId xmlns:a16="http://schemas.microsoft.com/office/drawing/2014/main" val="20001"/>
                    </a:ext>
                  </a:extLst>
                </a:gridCol>
                <a:gridCol w="1827375">
                  <a:extLst>
                    <a:ext uri="{9D8B030D-6E8A-4147-A177-3AD203B41FA5}">
                      <a16:colId xmlns:a16="http://schemas.microsoft.com/office/drawing/2014/main" val="20002"/>
                    </a:ext>
                  </a:extLst>
                </a:gridCol>
              </a:tblGrid>
              <a:tr h="568343">
                <a:tc>
                  <a:txBody>
                    <a:bodyPr/>
                    <a:lstStyle/>
                    <a:p>
                      <a:pPr algn="just">
                        <a:lnSpc>
                          <a:spcPct val="107000"/>
                        </a:lnSpc>
                        <a:spcAft>
                          <a:spcPts val="0"/>
                        </a:spcAft>
                      </a:pPr>
                      <a:r>
                        <a:rPr lang="cs-CZ" sz="1600" dirty="0">
                          <a:effectLst/>
                        </a:rPr>
                        <a:t>Země</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1600" dirty="0">
                          <a:effectLst/>
                        </a:rPr>
                        <a:t>Cena v USD</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1600" dirty="0">
                          <a:effectLst/>
                        </a:rPr>
                        <a:t>Procentní rozdíl oproti ceně v USA</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89775">
                <a:tc>
                  <a:txBody>
                    <a:bodyPr/>
                    <a:lstStyle/>
                    <a:p>
                      <a:pPr algn="just">
                        <a:lnSpc>
                          <a:spcPct val="107000"/>
                        </a:lnSpc>
                        <a:spcAft>
                          <a:spcPts val="0"/>
                        </a:spcAft>
                      </a:pPr>
                      <a:r>
                        <a:rPr lang="cs-CZ" sz="1600" dirty="0">
                          <a:effectLst/>
                        </a:rPr>
                        <a:t>Švýcarsko</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6,35</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a:effectLst/>
                        </a:rPr>
                        <a:t>25,5 %</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89775">
                <a:tc>
                  <a:txBody>
                    <a:bodyPr/>
                    <a:lstStyle/>
                    <a:p>
                      <a:pPr algn="just">
                        <a:lnSpc>
                          <a:spcPct val="107000"/>
                        </a:lnSpc>
                        <a:spcAft>
                          <a:spcPts val="0"/>
                        </a:spcAft>
                      </a:pPr>
                      <a:r>
                        <a:rPr lang="cs-CZ" sz="1600" dirty="0">
                          <a:effectLst/>
                        </a:rPr>
                        <a:t>Norsko</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5,67</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a:effectLst/>
                        </a:rPr>
                        <a:t>12 %</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89775">
                <a:tc>
                  <a:txBody>
                    <a:bodyPr/>
                    <a:lstStyle/>
                    <a:p>
                      <a:pPr algn="just">
                        <a:lnSpc>
                          <a:spcPct val="107000"/>
                        </a:lnSpc>
                        <a:spcAft>
                          <a:spcPts val="0"/>
                        </a:spcAft>
                      </a:pPr>
                      <a:r>
                        <a:rPr lang="cs-CZ" sz="1600" dirty="0">
                          <a:effectLst/>
                        </a:rPr>
                        <a:t>Švédsko</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5,26</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a:effectLst/>
                        </a:rPr>
                        <a:t>4 %</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89775">
                <a:tc>
                  <a:txBody>
                    <a:bodyPr/>
                    <a:lstStyle/>
                    <a:p>
                      <a:pPr algn="just">
                        <a:lnSpc>
                          <a:spcPct val="107000"/>
                        </a:lnSpc>
                        <a:spcAft>
                          <a:spcPts val="0"/>
                        </a:spcAft>
                      </a:pPr>
                      <a:r>
                        <a:rPr lang="cs-CZ" sz="1600" dirty="0">
                          <a:effectLst/>
                        </a:rPr>
                        <a:t>Brazílie</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5,12</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1,1 %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89775">
                <a:tc>
                  <a:txBody>
                    <a:bodyPr/>
                    <a:lstStyle/>
                    <a:p>
                      <a:pPr algn="just">
                        <a:lnSpc>
                          <a:spcPct val="107000"/>
                        </a:lnSpc>
                        <a:spcAft>
                          <a:spcPts val="0"/>
                        </a:spcAft>
                      </a:pPr>
                      <a:r>
                        <a:rPr lang="cs-CZ" sz="1600" dirty="0">
                          <a:effectLst/>
                        </a:rPr>
                        <a:t>USA</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5,06</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0 %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89775">
                <a:tc>
                  <a:txBody>
                    <a:bodyPr/>
                    <a:lstStyle/>
                    <a:p>
                      <a:pPr algn="just">
                        <a:lnSpc>
                          <a:spcPct val="107000"/>
                        </a:lnSpc>
                        <a:spcAft>
                          <a:spcPts val="0"/>
                        </a:spcAft>
                      </a:pPr>
                      <a:r>
                        <a:rPr lang="cs-CZ" sz="1600">
                          <a:effectLst/>
                        </a:rPr>
                        <a:t>Eurozóna</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4,06</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-19,7 %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89775">
                <a:tc>
                  <a:txBody>
                    <a:bodyPr/>
                    <a:lstStyle/>
                    <a:p>
                      <a:pPr algn="just">
                        <a:lnSpc>
                          <a:spcPct val="107000"/>
                        </a:lnSpc>
                        <a:spcAft>
                          <a:spcPts val="0"/>
                        </a:spcAft>
                      </a:pPr>
                      <a:r>
                        <a:rPr lang="cs-CZ" sz="1600">
                          <a:effectLst/>
                        </a:rPr>
                        <a:t>Velká Británie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3,73</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-26,3 %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289775">
                <a:tc>
                  <a:txBody>
                    <a:bodyPr/>
                    <a:lstStyle/>
                    <a:p>
                      <a:pPr algn="just">
                        <a:lnSpc>
                          <a:spcPct val="107000"/>
                        </a:lnSpc>
                        <a:spcAft>
                          <a:spcPts val="0"/>
                        </a:spcAft>
                      </a:pPr>
                      <a:r>
                        <a:rPr lang="cs-CZ" sz="1600">
                          <a:effectLst/>
                        </a:rPr>
                        <a:t>Česká republika</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2,91</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-42,6 %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289775">
                <a:tc>
                  <a:txBody>
                    <a:bodyPr/>
                    <a:lstStyle/>
                    <a:p>
                      <a:pPr algn="just">
                        <a:lnSpc>
                          <a:spcPct val="107000"/>
                        </a:lnSpc>
                        <a:spcAft>
                          <a:spcPts val="0"/>
                        </a:spcAft>
                      </a:pPr>
                      <a:r>
                        <a:rPr lang="cs-CZ" sz="1600">
                          <a:effectLst/>
                        </a:rPr>
                        <a:t>Čína</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2,83</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-44,1 %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289775">
                <a:tc>
                  <a:txBody>
                    <a:bodyPr/>
                    <a:lstStyle/>
                    <a:p>
                      <a:pPr algn="just">
                        <a:lnSpc>
                          <a:spcPct val="107000"/>
                        </a:lnSpc>
                        <a:spcAft>
                          <a:spcPts val="0"/>
                        </a:spcAft>
                      </a:pPr>
                      <a:r>
                        <a:rPr lang="cs-CZ" sz="1600">
                          <a:effectLst/>
                        </a:rPr>
                        <a:t>Polsko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2,3</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-54,5 %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289775">
                <a:tc>
                  <a:txBody>
                    <a:bodyPr/>
                    <a:lstStyle/>
                    <a:p>
                      <a:pPr algn="just">
                        <a:lnSpc>
                          <a:spcPct val="107000"/>
                        </a:lnSpc>
                        <a:spcAft>
                          <a:spcPts val="0"/>
                        </a:spcAft>
                      </a:pPr>
                      <a:r>
                        <a:rPr lang="cs-CZ" sz="1600">
                          <a:effectLst/>
                        </a:rPr>
                        <a:t>Rusko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2,15</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-57,5 %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289775">
                <a:tc>
                  <a:txBody>
                    <a:bodyPr/>
                    <a:lstStyle/>
                    <a:p>
                      <a:pPr algn="just">
                        <a:lnSpc>
                          <a:spcPct val="107000"/>
                        </a:lnSpc>
                        <a:spcAft>
                          <a:spcPts val="0"/>
                        </a:spcAft>
                      </a:pPr>
                      <a:r>
                        <a:rPr lang="cs-CZ" sz="1600">
                          <a:effectLst/>
                        </a:rPr>
                        <a:t>Ukrajina</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1,54</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-69 %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289775">
                <a:tc>
                  <a:txBody>
                    <a:bodyPr/>
                    <a:lstStyle/>
                    <a:p>
                      <a:pPr algn="just">
                        <a:lnSpc>
                          <a:spcPct val="107000"/>
                        </a:lnSpc>
                        <a:spcAft>
                          <a:spcPts val="0"/>
                        </a:spcAft>
                      </a:pPr>
                      <a:r>
                        <a:rPr lang="cs-CZ" sz="1600" dirty="0">
                          <a:effectLst/>
                        </a:rPr>
                        <a:t>Egypt</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1,46</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600" dirty="0">
                          <a:effectLst/>
                        </a:rPr>
                        <a:t>-71,1 %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3"/>
                  </a:ext>
                </a:extLst>
              </a:tr>
            </a:tbl>
          </a:graphicData>
        </a:graphic>
      </p:graphicFrame>
      <p:pic>
        <p:nvPicPr>
          <p:cNvPr id="5" name="Content Placeholder 4" descr="Související obrázek">
            <a:extLst>
              <a:ext uri="{FF2B5EF4-FFF2-40B4-BE49-F238E27FC236}">
                <a16:creationId xmlns:a16="http://schemas.microsoft.com/office/drawing/2014/main" id="{0F4A5A07-BFB5-47C9-983A-72A2BD5BC65A}"/>
              </a:ext>
            </a:extLst>
          </p:cNvPr>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703189"/>
            <a:ext cx="2606040" cy="133003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7" name="Picture 8" descr="Související obrázek">
            <a:extLst>
              <a:ext uri="{FF2B5EF4-FFF2-40B4-BE49-F238E27FC236}">
                <a16:creationId xmlns:a16="http://schemas.microsoft.com/office/drawing/2014/main" id="{E1C2001D-BFD3-476C-8336-3547C91DE3C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r="50656"/>
          <a:stretch/>
        </p:blipFill>
        <p:spPr bwMode="auto">
          <a:xfrm>
            <a:off x="238435" y="1635646"/>
            <a:ext cx="2619125" cy="3445473"/>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8" name="Picture 14" descr="Výsledek obrázku pro mcdonald price japan">
            <a:extLst>
              <a:ext uri="{FF2B5EF4-FFF2-40B4-BE49-F238E27FC236}">
                <a16:creationId xmlns:a16="http://schemas.microsoft.com/office/drawing/2014/main" id="{B27848D2-64E4-47AD-9748-BCB5B2835B2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07652" y="1210892"/>
            <a:ext cx="3206241" cy="2404681"/>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699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8424936" cy="507703"/>
          </a:xfrm>
        </p:spPr>
        <p:txBody>
          <a:bodyPr/>
          <a:lstStyle/>
          <a:p>
            <a:r>
              <a:rPr lang="cs-CZ" dirty="0"/>
              <a:t>Distribuce McDonald</a:t>
            </a:r>
          </a:p>
        </p:txBody>
      </p:sp>
      <p:pic>
        <p:nvPicPr>
          <p:cNvPr id="9" name="Picture 2" descr="worlds-smallest-mcdonalds">
            <a:extLst>
              <a:ext uri="{FF2B5EF4-FFF2-40B4-BE49-F238E27FC236}">
                <a16:creationId xmlns:a16="http://schemas.microsoft.com/office/drawing/2014/main" id="{BCEE03AD-F1B1-4950-A2F6-BFAF7E8996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439" y="1001195"/>
            <a:ext cx="2100116" cy="16367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 descr="Související obrázek">
            <a:extLst>
              <a:ext uri="{FF2B5EF4-FFF2-40B4-BE49-F238E27FC236}">
                <a16:creationId xmlns:a16="http://schemas.microsoft.com/office/drawing/2014/main" id="{0260EF2E-57F3-40F1-8844-47335B9524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2987993"/>
            <a:ext cx="2099807" cy="140428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1" name="Picture 6" descr="small mcdonald in china">
            <a:extLst>
              <a:ext uri="{FF2B5EF4-FFF2-40B4-BE49-F238E27FC236}">
                <a16:creationId xmlns:a16="http://schemas.microsoft.com/office/drawing/2014/main" id="{89EC55EA-9EA7-42ED-85D5-EFCAF157C0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120" y="1001195"/>
            <a:ext cx="2424410" cy="18183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3" descr="Driving down Montfort Drive in Dallas, you'll see something you'd probably only see in Texas: the World's Biggest Happy Meal. In the state where bigger is better, this massive meal of a building includes a playroom in the Happy Meal box, as well as huge hamburgers, towering french fries, and massive cups of Coke. The inside of the restaurant sports Austrian crystal chandeliers, Ralph Lauren wallpaper, granite floors, and mahogany booths. Fancy digs for burgers and fries!">
            <a:extLst>
              <a:ext uri="{FF2B5EF4-FFF2-40B4-BE49-F238E27FC236}">
                <a16:creationId xmlns:a16="http://schemas.microsoft.com/office/drawing/2014/main" id="{2C017374-F97C-4015-9F80-3BDF613EBE41}"/>
              </a:ext>
            </a:extLst>
          </p:cNvPr>
          <p:cNvPicPr>
            <a:picLocks noChangeAspect="1" noChangeArrowheads="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539552" y="2859782"/>
            <a:ext cx="2099003" cy="167200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ek 1">
            <a:extLst>
              <a:ext uri="{FF2B5EF4-FFF2-40B4-BE49-F238E27FC236}">
                <a16:creationId xmlns:a16="http://schemas.microsoft.com/office/drawing/2014/main" id="{3B5717FB-860C-4780-834F-C93007A9F1D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154"/>
          <a:stretch/>
        </p:blipFill>
        <p:spPr bwMode="auto">
          <a:xfrm>
            <a:off x="3203848" y="1001195"/>
            <a:ext cx="2171705" cy="1688792"/>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ázek 1">
            <a:extLst>
              <a:ext uri="{FF2B5EF4-FFF2-40B4-BE49-F238E27FC236}">
                <a16:creationId xmlns:a16="http://schemas.microsoft.com/office/drawing/2014/main" id="{5DFA7359-3906-4A60-9FD5-6083486EE86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46067" y="2859782"/>
            <a:ext cx="2236515" cy="1679657"/>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346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915565"/>
            <a:ext cx="8280920" cy="2631389"/>
          </a:xfrm>
          <a:prstGeom prst="rect">
            <a:avLst/>
          </a:prstGeom>
        </p:spPr>
        <p:txBody>
          <a:bodyPr>
            <a:noAutofit/>
          </a:bodyPr>
          <a:lstStyle/>
          <a:p>
            <a:r>
              <a:rPr lang="en-US" sz="2000" dirty="0" err="1">
                <a:solidFill>
                  <a:srgbClr val="002060"/>
                </a:solidFill>
              </a:rPr>
              <a:t>Heslo</a:t>
            </a:r>
            <a:r>
              <a:rPr lang="en-US" sz="2000" dirty="0">
                <a:solidFill>
                  <a:srgbClr val="002060"/>
                </a:solidFill>
              </a:rPr>
              <a:t>: „brand globally, advertise locally“</a:t>
            </a:r>
            <a:endParaRPr lang="cs-CZ" sz="2000" dirty="0">
              <a:solidFill>
                <a:srgbClr val="002060"/>
              </a:solidFill>
            </a:endParaRPr>
          </a:p>
          <a:p>
            <a:r>
              <a:rPr lang="cs-CZ" sz="2000" dirty="0">
                <a:solidFill>
                  <a:srgbClr val="002060"/>
                </a:solidFill>
              </a:rPr>
              <a:t>Příklady </a:t>
            </a:r>
            <a:r>
              <a:rPr lang="cs-CZ" sz="2000" dirty="0">
                <a:solidFill>
                  <a:srgbClr val="002060"/>
                </a:solidFill>
                <a:hlinkClick r:id="rId3"/>
              </a:rPr>
              <a:t>reklam</a:t>
            </a:r>
            <a:r>
              <a:rPr lang="cs-CZ" sz="2000" dirty="0">
                <a:solidFill>
                  <a:srgbClr val="002060"/>
                </a:solidFill>
              </a:rPr>
              <a:t> na různé produkty</a:t>
            </a:r>
          </a:p>
          <a:p>
            <a:endParaRPr lang="en-US" sz="2000" dirty="0">
              <a:solidFill>
                <a:srgbClr val="002060"/>
              </a:solidFill>
            </a:endParaRPr>
          </a:p>
        </p:txBody>
      </p:sp>
      <p:sp>
        <p:nvSpPr>
          <p:cNvPr id="6" name="Nadpis 5"/>
          <p:cNvSpPr>
            <a:spLocks noGrp="1"/>
          </p:cNvSpPr>
          <p:nvPr>
            <p:ph type="title"/>
          </p:nvPr>
        </p:nvSpPr>
        <p:spPr>
          <a:xfrm>
            <a:off x="179512" y="195486"/>
            <a:ext cx="8424936" cy="507703"/>
          </a:xfrm>
        </p:spPr>
        <p:txBody>
          <a:bodyPr/>
          <a:lstStyle/>
          <a:p>
            <a:r>
              <a:rPr lang="cs-CZ" dirty="0"/>
              <a:t>Komunikace McDonald</a:t>
            </a:r>
          </a:p>
        </p:txBody>
      </p:sp>
      <p:pic>
        <p:nvPicPr>
          <p:cNvPr id="4" name="Picture 4" descr="Výsledek obrázku pro mcdonald advertising china">
            <a:extLst>
              <a:ext uri="{FF2B5EF4-FFF2-40B4-BE49-F238E27FC236}">
                <a16:creationId xmlns:a16="http://schemas.microsoft.com/office/drawing/2014/main" id="{11F1336F-BB5E-4DC0-8D4B-3863EE24E2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5311" y="2720630"/>
            <a:ext cx="3694978" cy="20773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The Fearsome Five: 2014's Weird October Food Post |">
            <a:extLst>
              <a:ext uri="{FF2B5EF4-FFF2-40B4-BE49-F238E27FC236}">
                <a16:creationId xmlns:a16="http://schemas.microsoft.com/office/drawing/2014/main" id="{38ED432B-FDD7-43EC-82DD-3D86AEE588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1851670"/>
            <a:ext cx="2480148" cy="17206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McDonald's and Burger King Targeted Black Consumers in the 1970s - The  Atlantic">
            <a:extLst>
              <a:ext uri="{FF2B5EF4-FFF2-40B4-BE49-F238E27FC236}">
                <a16:creationId xmlns:a16="http://schemas.microsoft.com/office/drawing/2014/main" id="{493DE575-FD11-47BF-BC88-FE7065B66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7191" y="1138238"/>
            <a:ext cx="2380865" cy="307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76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1059581"/>
            <a:ext cx="8280920" cy="2487373"/>
          </a:xfrm>
          <a:prstGeom prst="rect">
            <a:avLst/>
          </a:prstGeom>
        </p:spPr>
        <p:txBody>
          <a:bodyPr>
            <a:noAutofit/>
          </a:bodyPr>
          <a:lstStyle/>
          <a:p>
            <a:r>
              <a:rPr lang="cs-CZ" sz="2000" dirty="0">
                <a:solidFill>
                  <a:srgbClr val="002060"/>
                </a:solidFill>
              </a:rPr>
              <a:t>Businessinfo má mnoho informací </a:t>
            </a:r>
            <a:r>
              <a:rPr lang="cs-CZ" sz="2000" dirty="0">
                <a:solidFill>
                  <a:srgbClr val="002060"/>
                </a:solidFill>
                <a:hlinkClick r:id="rId3"/>
              </a:rPr>
              <a:t>předpřipravených</a:t>
            </a:r>
            <a:r>
              <a:rPr lang="cs-CZ" sz="2000" dirty="0">
                <a:solidFill>
                  <a:srgbClr val="002060"/>
                </a:solidFill>
              </a:rPr>
              <a:t>:</a:t>
            </a:r>
          </a:p>
          <a:p>
            <a:pPr lvl="1"/>
            <a:r>
              <a:rPr lang="cs-CZ" sz="1600" dirty="0">
                <a:solidFill>
                  <a:srgbClr val="002060"/>
                </a:solidFill>
                <a:hlinkClick r:id="rId4"/>
              </a:rPr>
              <a:t>MZV: Souhrnná teritoriální informace</a:t>
            </a:r>
            <a:endParaRPr lang="cs-CZ" sz="1600" dirty="0">
              <a:solidFill>
                <a:srgbClr val="002060"/>
              </a:solidFill>
            </a:endParaRPr>
          </a:p>
          <a:p>
            <a:pPr lvl="1"/>
            <a:r>
              <a:rPr lang="cs-CZ" sz="1600" dirty="0">
                <a:solidFill>
                  <a:srgbClr val="002060"/>
                </a:solidFill>
                <a:hlinkClick r:id="rId5"/>
              </a:rPr>
              <a:t>MZV: Strategické příležitosti pro české exportéry</a:t>
            </a:r>
            <a:endParaRPr lang="cs-CZ" sz="1600" dirty="0">
              <a:solidFill>
                <a:srgbClr val="002060"/>
              </a:solidFill>
            </a:endParaRPr>
          </a:p>
          <a:p>
            <a:pPr lvl="1"/>
            <a:r>
              <a:rPr lang="cs-CZ" sz="1600" dirty="0">
                <a:solidFill>
                  <a:srgbClr val="002060"/>
                </a:solidFill>
                <a:hlinkClick r:id="rId6"/>
              </a:rPr>
              <a:t>CzechTrade: Desatero pro obchodování s Čínou</a:t>
            </a:r>
            <a:endParaRPr lang="cs-CZ" sz="1600" dirty="0">
              <a:solidFill>
                <a:srgbClr val="002060"/>
              </a:solidFill>
            </a:endParaRPr>
          </a:p>
          <a:p>
            <a:pPr lvl="1"/>
            <a:r>
              <a:rPr lang="cs-CZ" sz="1600" dirty="0">
                <a:solidFill>
                  <a:srgbClr val="002060"/>
                </a:solidFill>
                <a:hlinkClick r:id="rId7"/>
              </a:rPr>
              <a:t>VIDEA: Jak podnikat v Číně</a:t>
            </a:r>
            <a:endParaRPr lang="cs-CZ" sz="1600" dirty="0">
              <a:solidFill>
                <a:srgbClr val="002060"/>
              </a:solidFill>
            </a:endParaRPr>
          </a:p>
          <a:p>
            <a:pPr lvl="1"/>
            <a:r>
              <a:rPr lang="cs-CZ" sz="1600" dirty="0">
                <a:solidFill>
                  <a:srgbClr val="002060"/>
                </a:solidFill>
                <a:hlinkClick r:id="rId8"/>
              </a:rPr>
              <a:t>Koronavirus: Platná bezpečnostní opatření a důsledky pro byznys</a:t>
            </a:r>
            <a:endParaRPr lang="cs-CZ" sz="1600" dirty="0">
              <a:solidFill>
                <a:srgbClr val="002060"/>
              </a:solidFill>
            </a:endParaRPr>
          </a:p>
          <a:p>
            <a:pPr lvl="1"/>
            <a:r>
              <a:rPr lang="cs-CZ" sz="1600" dirty="0">
                <a:solidFill>
                  <a:srgbClr val="002060"/>
                </a:solidFill>
              </a:rPr>
              <a:t>Aktuality</a:t>
            </a:r>
          </a:p>
          <a:p>
            <a:endParaRPr lang="cs-CZ" sz="2000" dirty="0">
              <a:solidFill>
                <a:srgbClr val="002060"/>
              </a:solidFill>
            </a:endParaRPr>
          </a:p>
          <a:p>
            <a:r>
              <a:rPr lang="pl-PL" sz="2000" dirty="0">
                <a:solidFill>
                  <a:srgbClr val="002060"/>
                </a:solidFill>
                <a:hlinkClick r:id="rId9"/>
              </a:rPr>
              <a:t>Čína: Obchodní a ekonomická spolupráce s ČR</a:t>
            </a:r>
            <a:r>
              <a:rPr lang="pl-PL" sz="2000" dirty="0">
                <a:solidFill>
                  <a:srgbClr val="002060"/>
                </a:solidFill>
              </a:rPr>
              <a:t> – smlouvy, spolupracující firmy! </a:t>
            </a:r>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Čína (zdroj: </a:t>
            </a:r>
            <a:r>
              <a:rPr lang="cs-CZ" dirty="0">
                <a:hlinkClick r:id="rId4"/>
              </a:rPr>
              <a:t>Businessinfo</a:t>
            </a:r>
            <a:r>
              <a:rPr lang="cs-CZ" dirty="0"/>
              <a:t>)</a:t>
            </a:r>
          </a:p>
        </p:txBody>
      </p:sp>
    </p:spTree>
    <p:extLst>
      <p:ext uri="{BB962C8B-B14F-4D97-AF65-F5344CB8AC3E}">
        <p14:creationId xmlns:p14="http://schemas.microsoft.com/office/powerpoint/2010/main" val="2264551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915565"/>
            <a:ext cx="8280920" cy="2631389"/>
          </a:xfrm>
          <a:prstGeom prst="rect">
            <a:avLst/>
          </a:prstGeom>
        </p:spPr>
        <p:txBody>
          <a:bodyPr>
            <a:noAutofit/>
          </a:bodyPr>
          <a:lstStyle/>
          <a:p>
            <a:r>
              <a:rPr lang="en-US" sz="2000" dirty="0" err="1">
                <a:solidFill>
                  <a:srgbClr val="002060"/>
                </a:solidFill>
              </a:rPr>
              <a:t>Nápoje</a:t>
            </a:r>
            <a:r>
              <a:rPr lang="en-US" sz="2000" dirty="0">
                <a:solidFill>
                  <a:srgbClr val="002060"/>
                </a:solidFill>
              </a:rPr>
              <a:t> </a:t>
            </a:r>
          </a:p>
          <a:p>
            <a:pPr lvl="1"/>
            <a:r>
              <a:rPr lang="en-US" sz="1600" dirty="0">
                <a:solidFill>
                  <a:srgbClr val="002060"/>
                </a:solidFill>
              </a:rPr>
              <a:t>EU, USA, </a:t>
            </a:r>
            <a:r>
              <a:rPr lang="cs-CZ" sz="1600" dirty="0">
                <a:solidFill>
                  <a:srgbClr val="002060"/>
                </a:solidFill>
              </a:rPr>
              <a:t>Asie</a:t>
            </a:r>
            <a:r>
              <a:rPr lang="en-US" sz="1600" dirty="0">
                <a:solidFill>
                  <a:srgbClr val="002060"/>
                </a:solidFill>
              </a:rPr>
              <a:t>, Afrika - </a:t>
            </a:r>
            <a:r>
              <a:rPr lang="en-US" sz="1600" dirty="0" err="1">
                <a:solidFill>
                  <a:srgbClr val="002060"/>
                </a:solidFill>
              </a:rPr>
              <a:t>káva</a:t>
            </a:r>
            <a:r>
              <a:rPr lang="en-US" sz="1600" dirty="0">
                <a:solidFill>
                  <a:srgbClr val="002060"/>
                </a:solidFill>
              </a:rPr>
              <a:t>, </a:t>
            </a:r>
            <a:r>
              <a:rPr lang="en-US" sz="1600" dirty="0" err="1">
                <a:solidFill>
                  <a:srgbClr val="002060"/>
                </a:solidFill>
              </a:rPr>
              <a:t>studené</a:t>
            </a:r>
            <a:r>
              <a:rPr lang="en-US" sz="1600" dirty="0">
                <a:solidFill>
                  <a:srgbClr val="002060"/>
                </a:solidFill>
              </a:rPr>
              <a:t> </a:t>
            </a:r>
            <a:r>
              <a:rPr lang="en-US" sz="1600" dirty="0" err="1">
                <a:solidFill>
                  <a:srgbClr val="002060"/>
                </a:solidFill>
              </a:rPr>
              <a:t>nápoje</a:t>
            </a:r>
            <a:r>
              <a:rPr lang="en-US" sz="1600" dirty="0">
                <a:solidFill>
                  <a:srgbClr val="002060"/>
                </a:solidFill>
              </a:rPr>
              <a:t>, </a:t>
            </a:r>
            <a:r>
              <a:rPr lang="en-US" sz="1600" dirty="0" err="1">
                <a:solidFill>
                  <a:srgbClr val="002060"/>
                </a:solidFill>
              </a:rPr>
              <a:t>čaj</a:t>
            </a:r>
            <a:r>
              <a:rPr lang="en-US" sz="1600" dirty="0">
                <a:solidFill>
                  <a:srgbClr val="002060"/>
                </a:solidFill>
              </a:rPr>
              <a:t>, </a:t>
            </a:r>
            <a:r>
              <a:rPr lang="en-US" sz="1600" dirty="0" err="1">
                <a:solidFill>
                  <a:srgbClr val="002060"/>
                </a:solidFill>
              </a:rPr>
              <a:t>občerstvení</a:t>
            </a:r>
            <a:endParaRPr lang="en-US" sz="1600" dirty="0">
              <a:solidFill>
                <a:srgbClr val="002060"/>
              </a:solidFill>
            </a:endParaRPr>
          </a:p>
          <a:p>
            <a:pPr lvl="1"/>
            <a:r>
              <a:rPr lang="en-US" sz="1600" dirty="0">
                <a:solidFill>
                  <a:srgbClr val="002060"/>
                </a:solidFill>
              </a:rPr>
              <a:t>ČR – </a:t>
            </a:r>
            <a:r>
              <a:rPr lang="en-US" sz="1600" dirty="0" err="1">
                <a:solidFill>
                  <a:srgbClr val="002060"/>
                </a:solidFill>
              </a:rPr>
              <a:t>klasická</a:t>
            </a:r>
            <a:r>
              <a:rPr lang="en-US" sz="1600" dirty="0">
                <a:solidFill>
                  <a:srgbClr val="002060"/>
                </a:solidFill>
              </a:rPr>
              <a:t> </a:t>
            </a:r>
            <a:r>
              <a:rPr lang="en-US" sz="1600" dirty="0" err="1">
                <a:solidFill>
                  <a:srgbClr val="002060"/>
                </a:solidFill>
              </a:rPr>
              <a:t>káva</a:t>
            </a:r>
            <a:r>
              <a:rPr lang="en-US" sz="1600" dirty="0">
                <a:solidFill>
                  <a:srgbClr val="002060"/>
                </a:solidFill>
              </a:rPr>
              <a:t>, espresso, latté, </a:t>
            </a:r>
            <a:r>
              <a:rPr lang="en-US" sz="1600" dirty="0" err="1">
                <a:solidFill>
                  <a:srgbClr val="002060"/>
                </a:solidFill>
              </a:rPr>
              <a:t>macchiatto</a:t>
            </a:r>
            <a:r>
              <a:rPr lang="en-US" sz="1600" dirty="0">
                <a:solidFill>
                  <a:srgbClr val="002060"/>
                </a:solidFill>
              </a:rPr>
              <a:t>, </a:t>
            </a:r>
            <a:r>
              <a:rPr lang="en-US" sz="1600" dirty="0" err="1">
                <a:solidFill>
                  <a:srgbClr val="002060"/>
                </a:solidFill>
              </a:rPr>
              <a:t>capuccino</a:t>
            </a:r>
            <a:r>
              <a:rPr lang="en-US" sz="1600" dirty="0">
                <a:solidFill>
                  <a:srgbClr val="002060"/>
                </a:solidFill>
              </a:rPr>
              <a:t>, </a:t>
            </a:r>
            <a:r>
              <a:rPr lang="en-US" sz="1600" dirty="0" err="1">
                <a:solidFill>
                  <a:srgbClr val="002060"/>
                </a:solidFill>
              </a:rPr>
              <a:t>čokoládové</a:t>
            </a:r>
            <a:r>
              <a:rPr lang="en-US" sz="1600" dirty="0">
                <a:solidFill>
                  <a:srgbClr val="002060"/>
                </a:solidFill>
              </a:rPr>
              <a:t> </a:t>
            </a:r>
            <a:r>
              <a:rPr lang="en-US" sz="1600" dirty="0" err="1">
                <a:solidFill>
                  <a:srgbClr val="002060"/>
                </a:solidFill>
              </a:rPr>
              <a:t>nápoje</a:t>
            </a:r>
            <a:endParaRPr lang="en-US" sz="1600" dirty="0">
              <a:solidFill>
                <a:srgbClr val="002060"/>
              </a:solidFill>
            </a:endParaRPr>
          </a:p>
          <a:p>
            <a:pPr lvl="1"/>
            <a:r>
              <a:rPr lang="en-US" sz="1600" dirty="0">
                <a:solidFill>
                  <a:srgbClr val="002060"/>
                </a:solidFill>
              </a:rPr>
              <a:t>FR, </a:t>
            </a:r>
            <a:r>
              <a:rPr lang="en-US" sz="1600" dirty="0" err="1">
                <a:solidFill>
                  <a:srgbClr val="002060"/>
                </a:solidFill>
              </a:rPr>
              <a:t>Japonsko</a:t>
            </a:r>
            <a:r>
              <a:rPr lang="en-US" sz="1600" dirty="0">
                <a:solidFill>
                  <a:srgbClr val="002060"/>
                </a:solidFill>
              </a:rPr>
              <a:t>, N</a:t>
            </a:r>
            <a:r>
              <a:rPr lang="cs-CZ" sz="1600" dirty="0">
                <a:solidFill>
                  <a:srgbClr val="002060"/>
                </a:solidFill>
              </a:rPr>
              <a:t>o</a:t>
            </a:r>
            <a:r>
              <a:rPr lang="en-US" sz="1600" dirty="0" err="1">
                <a:solidFill>
                  <a:srgbClr val="002060"/>
                </a:solidFill>
              </a:rPr>
              <a:t>rsko</a:t>
            </a:r>
            <a:r>
              <a:rPr lang="en-US" sz="1600" dirty="0">
                <a:solidFill>
                  <a:srgbClr val="002060"/>
                </a:solidFill>
              </a:rPr>
              <a:t> + fresh </a:t>
            </a:r>
            <a:r>
              <a:rPr lang="en-US" sz="1600" dirty="0" err="1">
                <a:solidFill>
                  <a:srgbClr val="002060"/>
                </a:solidFill>
              </a:rPr>
              <a:t>nápoje</a:t>
            </a:r>
            <a:r>
              <a:rPr lang="en-US" sz="1600" dirty="0">
                <a:solidFill>
                  <a:srgbClr val="002060"/>
                </a:solidFill>
              </a:rPr>
              <a:t>, smoothie, matcha latte, </a:t>
            </a:r>
            <a:r>
              <a:rPr lang="en-US" sz="1600" dirty="0" err="1">
                <a:solidFill>
                  <a:srgbClr val="002060"/>
                </a:solidFill>
              </a:rPr>
              <a:t>ovocné</a:t>
            </a:r>
            <a:r>
              <a:rPr lang="en-US" sz="1600" dirty="0">
                <a:solidFill>
                  <a:srgbClr val="002060"/>
                </a:solidFill>
              </a:rPr>
              <a:t> </a:t>
            </a:r>
            <a:r>
              <a:rPr lang="en-US" sz="1600" dirty="0" err="1">
                <a:solidFill>
                  <a:srgbClr val="002060"/>
                </a:solidFill>
              </a:rPr>
              <a:t>frapuccina</a:t>
            </a:r>
            <a:endParaRPr lang="en-US" sz="1600" dirty="0">
              <a:solidFill>
                <a:srgbClr val="002060"/>
              </a:solidFill>
            </a:endParaRPr>
          </a:p>
          <a:p>
            <a:r>
              <a:rPr lang="en-US" sz="2000" dirty="0" err="1">
                <a:solidFill>
                  <a:srgbClr val="002060"/>
                </a:solidFill>
              </a:rPr>
              <a:t>Občerstven</a:t>
            </a:r>
            <a:r>
              <a:rPr lang="cs-CZ" sz="2000" dirty="0">
                <a:solidFill>
                  <a:srgbClr val="002060"/>
                </a:solidFill>
              </a:rPr>
              <a:t>í</a:t>
            </a:r>
            <a:endParaRPr lang="en-US" sz="2000" dirty="0">
              <a:solidFill>
                <a:srgbClr val="002060"/>
              </a:solidFill>
            </a:endParaRPr>
          </a:p>
          <a:p>
            <a:pPr lvl="1"/>
            <a:r>
              <a:rPr lang="en-US" sz="1600" dirty="0">
                <a:solidFill>
                  <a:srgbClr val="002060"/>
                </a:solidFill>
              </a:rPr>
              <a:t>FR – </a:t>
            </a:r>
            <a:r>
              <a:rPr lang="en-US" sz="1600" dirty="0" err="1">
                <a:solidFill>
                  <a:srgbClr val="002060"/>
                </a:solidFill>
              </a:rPr>
              <a:t>sladké</a:t>
            </a:r>
            <a:r>
              <a:rPr lang="en-US" sz="1600" dirty="0">
                <a:solidFill>
                  <a:srgbClr val="002060"/>
                </a:solidFill>
              </a:rPr>
              <a:t> </a:t>
            </a:r>
            <a:r>
              <a:rPr lang="en-US" sz="1600" dirty="0" err="1">
                <a:solidFill>
                  <a:srgbClr val="002060"/>
                </a:solidFill>
              </a:rPr>
              <a:t>pečivo</a:t>
            </a:r>
            <a:r>
              <a:rPr lang="en-US" sz="1600" dirty="0">
                <a:solidFill>
                  <a:srgbClr val="002060"/>
                </a:solidFill>
              </a:rPr>
              <a:t>, l</a:t>
            </a:r>
            <a:r>
              <a:rPr lang="cs-CZ" sz="1600" dirty="0">
                <a:solidFill>
                  <a:srgbClr val="002060"/>
                </a:solidFill>
              </a:rPr>
              <a:t>í</a:t>
            </a:r>
            <a:r>
              <a:rPr lang="en-US" sz="1600" dirty="0" err="1">
                <a:solidFill>
                  <a:srgbClr val="002060"/>
                </a:solidFill>
              </a:rPr>
              <a:t>vance</a:t>
            </a:r>
            <a:r>
              <a:rPr lang="en-US" sz="1600" dirty="0">
                <a:solidFill>
                  <a:srgbClr val="002060"/>
                </a:solidFill>
              </a:rPr>
              <a:t>, </a:t>
            </a:r>
            <a:r>
              <a:rPr lang="en-US" sz="1600" dirty="0" err="1">
                <a:solidFill>
                  <a:srgbClr val="002060"/>
                </a:solidFill>
              </a:rPr>
              <a:t>crois</a:t>
            </a:r>
            <a:r>
              <a:rPr lang="cs-CZ" sz="1600" dirty="0">
                <a:solidFill>
                  <a:srgbClr val="002060"/>
                </a:solidFill>
              </a:rPr>
              <a:t>s</a:t>
            </a:r>
            <a:r>
              <a:rPr lang="en-US" sz="1600" dirty="0" err="1">
                <a:solidFill>
                  <a:srgbClr val="002060"/>
                </a:solidFill>
              </a:rPr>
              <a:t>anty</a:t>
            </a:r>
            <a:endParaRPr lang="en-US" sz="1600" dirty="0">
              <a:solidFill>
                <a:srgbClr val="002060"/>
              </a:solidFill>
            </a:endParaRPr>
          </a:p>
          <a:p>
            <a:pPr lvl="1"/>
            <a:r>
              <a:rPr lang="en-US" sz="1600" dirty="0" err="1">
                <a:solidFill>
                  <a:srgbClr val="002060"/>
                </a:solidFill>
              </a:rPr>
              <a:t>Nórsko</a:t>
            </a:r>
            <a:r>
              <a:rPr lang="en-US" sz="1600" dirty="0">
                <a:solidFill>
                  <a:srgbClr val="002060"/>
                </a:solidFill>
              </a:rPr>
              <a:t> – </a:t>
            </a:r>
            <a:r>
              <a:rPr lang="en-US" sz="1600" dirty="0" err="1">
                <a:solidFill>
                  <a:srgbClr val="002060"/>
                </a:solidFill>
              </a:rPr>
              <a:t>kaše</a:t>
            </a:r>
            <a:r>
              <a:rPr lang="en-US" sz="1600" dirty="0">
                <a:solidFill>
                  <a:srgbClr val="002060"/>
                </a:solidFill>
              </a:rPr>
              <a:t> a </a:t>
            </a:r>
            <a:r>
              <a:rPr lang="en-US" sz="1600" dirty="0" err="1">
                <a:solidFill>
                  <a:srgbClr val="002060"/>
                </a:solidFill>
              </a:rPr>
              <a:t>saláty</a:t>
            </a:r>
            <a:endParaRPr lang="en-US" sz="1600" dirty="0">
              <a:solidFill>
                <a:srgbClr val="002060"/>
              </a:solidFill>
            </a:endParaRPr>
          </a:p>
          <a:p>
            <a:pPr lvl="1"/>
            <a:r>
              <a:rPr lang="en-US" sz="1600" dirty="0">
                <a:solidFill>
                  <a:srgbClr val="002060"/>
                </a:solidFill>
              </a:rPr>
              <a:t>UK – s</a:t>
            </a:r>
            <a:r>
              <a:rPr lang="cs-CZ" sz="1600" dirty="0">
                <a:solidFill>
                  <a:srgbClr val="002060"/>
                </a:solidFill>
              </a:rPr>
              <a:t>a</a:t>
            </a:r>
            <a:r>
              <a:rPr lang="en-US" sz="1600" dirty="0" err="1">
                <a:solidFill>
                  <a:srgbClr val="002060"/>
                </a:solidFill>
              </a:rPr>
              <a:t>ndwiche</a:t>
            </a:r>
            <a:r>
              <a:rPr lang="en-US" sz="1600" dirty="0">
                <a:solidFill>
                  <a:srgbClr val="002060"/>
                </a:solidFill>
              </a:rPr>
              <a:t>, </a:t>
            </a:r>
            <a:r>
              <a:rPr lang="en-US" sz="1600" dirty="0" err="1">
                <a:solidFill>
                  <a:srgbClr val="002060"/>
                </a:solidFill>
              </a:rPr>
              <a:t>wrapy</a:t>
            </a:r>
            <a:r>
              <a:rPr lang="en-US" sz="1600" dirty="0">
                <a:solidFill>
                  <a:srgbClr val="002060"/>
                </a:solidFill>
              </a:rPr>
              <a:t>, </a:t>
            </a:r>
            <a:r>
              <a:rPr lang="en-US" sz="1600" dirty="0" err="1">
                <a:solidFill>
                  <a:srgbClr val="002060"/>
                </a:solidFill>
              </a:rPr>
              <a:t>pannini</a:t>
            </a:r>
            <a:endParaRPr lang="en-US" sz="1600" dirty="0">
              <a:solidFill>
                <a:srgbClr val="002060"/>
              </a:solidFill>
            </a:endParaRPr>
          </a:p>
          <a:p>
            <a:pPr lvl="1"/>
            <a:r>
              <a:rPr lang="en-US" sz="1600" dirty="0" err="1">
                <a:solidFill>
                  <a:srgbClr val="002060"/>
                </a:solidFill>
              </a:rPr>
              <a:t>Čína</a:t>
            </a:r>
            <a:r>
              <a:rPr lang="en-US" sz="1600" dirty="0">
                <a:solidFill>
                  <a:srgbClr val="002060"/>
                </a:solidFill>
              </a:rPr>
              <a:t> – mooncakes</a:t>
            </a:r>
          </a:p>
          <a:p>
            <a:pPr lvl="1"/>
            <a:r>
              <a:rPr lang="en-US" sz="1600" dirty="0">
                <a:solidFill>
                  <a:srgbClr val="002060"/>
                </a:solidFill>
              </a:rPr>
              <a:t>ČR – </a:t>
            </a:r>
            <a:r>
              <a:rPr lang="en-US" sz="1600" dirty="0" err="1">
                <a:solidFill>
                  <a:srgbClr val="002060"/>
                </a:solidFill>
              </a:rPr>
              <a:t>dorty</a:t>
            </a:r>
            <a:r>
              <a:rPr lang="en-US" sz="1600" dirty="0">
                <a:solidFill>
                  <a:srgbClr val="002060"/>
                </a:solidFill>
              </a:rPr>
              <a:t> a </a:t>
            </a:r>
            <a:r>
              <a:rPr lang="en-US" sz="1600" dirty="0" err="1">
                <a:solidFill>
                  <a:srgbClr val="002060"/>
                </a:solidFill>
              </a:rPr>
              <a:t>zákusky</a:t>
            </a:r>
            <a:endParaRPr lang="en-US" sz="1600" dirty="0">
              <a:solidFill>
                <a:srgbClr val="002060"/>
              </a:solidFill>
            </a:endParaRPr>
          </a:p>
          <a:p>
            <a:r>
              <a:rPr lang="en-US" sz="2000" dirty="0" err="1">
                <a:solidFill>
                  <a:srgbClr val="002060"/>
                </a:solidFill>
              </a:rPr>
              <a:t>Dopl</a:t>
            </a:r>
            <a:r>
              <a:rPr lang="cs-CZ" sz="2000" dirty="0">
                <a:solidFill>
                  <a:srgbClr val="002060"/>
                </a:solidFill>
              </a:rPr>
              <a:t>ň</a:t>
            </a:r>
            <a:r>
              <a:rPr lang="en-US" sz="2000" dirty="0" err="1">
                <a:solidFill>
                  <a:srgbClr val="002060"/>
                </a:solidFill>
              </a:rPr>
              <a:t>kov</a:t>
            </a:r>
            <a:r>
              <a:rPr lang="cs-CZ" sz="2000" dirty="0">
                <a:solidFill>
                  <a:srgbClr val="002060"/>
                </a:solidFill>
              </a:rPr>
              <a:t>é produkty</a:t>
            </a:r>
            <a:endParaRPr lang="en-US" sz="2000" dirty="0">
              <a:solidFill>
                <a:srgbClr val="002060"/>
              </a:solidFill>
            </a:endParaRPr>
          </a:p>
          <a:p>
            <a:pPr lvl="1"/>
            <a:r>
              <a:rPr lang="en-US" sz="1600" dirty="0">
                <a:solidFill>
                  <a:srgbClr val="002060"/>
                </a:solidFill>
              </a:rPr>
              <a:t>ČR – </a:t>
            </a:r>
            <a:r>
              <a:rPr lang="en-US" sz="1600" dirty="0" err="1">
                <a:solidFill>
                  <a:srgbClr val="002060"/>
                </a:solidFill>
              </a:rPr>
              <a:t>termohrnky</a:t>
            </a:r>
            <a:r>
              <a:rPr lang="en-US" sz="1600" dirty="0">
                <a:solidFill>
                  <a:srgbClr val="002060"/>
                </a:solidFill>
              </a:rPr>
              <a:t>, </a:t>
            </a:r>
            <a:r>
              <a:rPr lang="en-US" sz="1600" dirty="0" err="1">
                <a:solidFill>
                  <a:srgbClr val="002060"/>
                </a:solidFill>
              </a:rPr>
              <a:t>frenchpress</a:t>
            </a:r>
            <a:r>
              <a:rPr lang="en-US" sz="1600" dirty="0">
                <a:solidFill>
                  <a:srgbClr val="002060"/>
                </a:solidFill>
              </a:rPr>
              <a:t>, </a:t>
            </a:r>
            <a:r>
              <a:rPr lang="en-US" sz="1600" dirty="0" err="1">
                <a:solidFill>
                  <a:srgbClr val="002060"/>
                </a:solidFill>
              </a:rPr>
              <a:t>kávy</a:t>
            </a:r>
            <a:endParaRPr lang="en-US" sz="1600" dirty="0">
              <a:solidFill>
                <a:srgbClr val="002060"/>
              </a:solidFill>
            </a:endParaRPr>
          </a:p>
          <a:p>
            <a:pPr lvl="1"/>
            <a:r>
              <a:rPr lang="en-US" sz="1600" dirty="0">
                <a:solidFill>
                  <a:srgbClr val="002060"/>
                </a:solidFill>
              </a:rPr>
              <a:t>USA – ml</a:t>
            </a:r>
            <a:r>
              <a:rPr lang="cs-CZ" sz="1600" dirty="0">
                <a:solidFill>
                  <a:srgbClr val="002060"/>
                </a:solidFill>
              </a:rPr>
              <a:t>ý</a:t>
            </a:r>
            <a:r>
              <a:rPr lang="en-US" sz="1600" dirty="0" err="1">
                <a:solidFill>
                  <a:srgbClr val="002060"/>
                </a:solidFill>
              </a:rPr>
              <a:t>nky</a:t>
            </a:r>
            <a:r>
              <a:rPr lang="en-US" sz="1600" dirty="0">
                <a:solidFill>
                  <a:srgbClr val="002060"/>
                </a:solidFill>
              </a:rPr>
              <a:t> </a:t>
            </a:r>
            <a:r>
              <a:rPr lang="en-US" sz="1600" dirty="0" err="1">
                <a:solidFill>
                  <a:srgbClr val="002060"/>
                </a:solidFill>
              </a:rPr>
              <a:t>na</a:t>
            </a:r>
            <a:r>
              <a:rPr lang="en-US" sz="1600" dirty="0">
                <a:solidFill>
                  <a:srgbClr val="002060"/>
                </a:solidFill>
              </a:rPr>
              <a:t> </a:t>
            </a:r>
            <a:r>
              <a:rPr lang="en-US" sz="1600" dirty="0" err="1">
                <a:solidFill>
                  <a:srgbClr val="002060"/>
                </a:solidFill>
              </a:rPr>
              <a:t>kávu</a:t>
            </a:r>
            <a:r>
              <a:rPr lang="en-US" sz="1600" dirty="0">
                <a:solidFill>
                  <a:srgbClr val="002060"/>
                </a:solidFill>
              </a:rPr>
              <a:t>, </a:t>
            </a:r>
            <a:r>
              <a:rPr lang="en-US" sz="1600" dirty="0" err="1">
                <a:solidFill>
                  <a:srgbClr val="002060"/>
                </a:solidFill>
              </a:rPr>
              <a:t>čajové</a:t>
            </a:r>
            <a:r>
              <a:rPr lang="en-US" sz="1600" dirty="0">
                <a:solidFill>
                  <a:srgbClr val="002060"/>
                </a:solidFill>
              </a:rPr>
              <a:t> </a:t>
            </a:r>
            <a:r>
              <a:rPr lang="en-US" sz="1600" dirty="0" err="1">
                <a:solidFill>
                  <a:srgbClr val="002060"/>
                </a:solidFill>
              </a:rPr>
              <a:t>skleničky</a:t>
            </a:r>
            <a:r>
              <a:rPr lang="en-US" sz="1600" dirty="0">
                <a:solidFill>
                  <a:srgbClr val="002060"/>
                </a:solidFill>
              </a:rPr>
              <a:t>, </a:t>
            </a:r>
            <a:r>
              <a:rPr lang="en-US" sz="1600" dirty="0" err="1">
                <a:solidFill>
                  <a:srgbClr val="002060"/>
                </a:solidFill>
              </a:rPr>
              <a:t>konvice</a:t>
            </a:r>
            <a:endParaRPr lang="en-US" sz="1600" dirty="0">
              <a:solidFill>
                <a:srgbClr val="002060"/>
              </a:solidFill>
            </a:endParaRPr>
          </a:p>
          <a:p>
            <a:endParaRPr lang="en-US" sz="2000" dirty="0">
              <a:solidFill>
                <a:srgbClr val="002060"/>
              </a:solidFill>
            </a:endParaRPr>
          </a:p>
        </p:txBody>
      </p:sp>
      <p:sp>
        <p:nvSpPr>
          <p:cNvPr id="6" name="Nadpis 5"/>
          <p:cNvSpPr>
            <a:spLocks noGrp="1"/>
          </p:cNvSpPr>
          <p:nvPr>
            <p:ph type="title"/>
          </p:nvPr>
        </p:nvSpPr>
        <p:spPr>
          <a:xfrm>
            <a:off x="179512" y="195486"/>
            <a:ext cx="8424936" cy="507703"/>
          </a:xfrm>
        </p:spPr>
        <p:txBody>
          <a:bodyPr/>
          <a:lstStyle/>
          <a:p>
            <a:r>
              <a:rPr lang="cs-CZ" dirty="0"/>
              <a:t>Portfolio Starbucks</a:t>
            </a:r>
          </a:p>
        </p:txBody>
      </p:sp>
      <p:pic>
        <p:nvPicPr>
          <p:cNvPr id="7" name="Picture 4" descr="Výsledok vyhľadávania obrázkov pre dopyt starbucks muffin">
            <a:extLst>
              <a:ext uri="{FF2B5EF4-FFF2-40B4-BE49-F238E27FC236}">
                <a16:creationId xmlns:a16="http://schemas.microsoft.com/office/drawing/2014/main" id="{912C7FAF-DB6E-4C9E-ADF8-940B434BD3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70" b="1"/>
          <a:stretch/>
        </p:blipFill>
        <p:spPr bwMode="auto">
          <a:xfrm>
            <a:off x="5940152" y="2333107"/>
            <a:ext cx="2592288" cy="2615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5935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915565"/>
            <a:ext cx="8280920" cy="2631389"/>
          </a:xfrm>
          <a:prstGeom prst="rect">
            <a:avLst/>
          </a:prstGeom>
        </p:spPr>
        <p:txBody>
          <a:bodyPr>
            <a:noAutofit/>
          </a:bodyPr>
          <a:lstStyle/>
          <a:p>
            <a:endParaRPr lang="cs-CZ" sz="2000" dirty="0">
              <a:solidFill>
                <a:srgbClr val="002060"/>
              </a:solidFill>
            </a:endParaRPr>
          </a:p>
          <a:p>
            <a:endParaRPr lang="cs-CZ" sz="2000" dirty="0">
              <a:solidFill>
                <a:srgbClr val="002060"/>
              </a:solidFill>
            </a:endParaRPr>
          </a:p>
          <a:p>
            <a:r>
              <a:rPr lang="en-US" sz="2000" dirty="0">
                <a:solidFill>
                  <a:srgbClr val="002060"/>
                </a:solidFill>
              </a:rPr>
              <a:t>50 – 60% </a:t>
            </a:r>
            <a:r>
              <a:rPr lang="en-US" sz="2000" dirty="0" err="1">
                <a:solidFill>
                  <a:srgbClr val="002060"/>
                </a:solidFill>
              </a:rPr>
              <a:t>vyšší</a:t>
            </a:r>
            <a:r>
              <a:rPr lang="en-US" sz="2000" dirty="0">
                <a:solidFill>
                  <a:srgbClr val="002060"/>
                </a:solidFill>
              </a:rPr>
              <a:t> </a:t>
            </a:r>
            <a:r>
              <a:rPr lang="en-US" sz="2000" dirty="0" err="1">
                <a:solidFill>
                  <a:srgbClr val="002060"/>
                </a:solidFill>
              </a:rPr>
              <a:t>než</a:t>
            </a:r>
            <a:r>
              <a:rPr lang="en-US" sz="2000" dirty="0">
                <a:solidFill>
                  <a:srgbClr val="002060"/>
                </a:solidFill>
              </a:rPr>
              <a:t> </a:t>
            </a:r>
            <a:r>
              <a:rPr lang="en-US" sz="2000" dirty="0" err="1">
                <a:solidFill>
                  <a:srgbClr val="002060"/>
                </a:solidFill>
              </a:rPr>
              <a:t>konkurence</a:t>
            </a:r>
            <a:endParaRPr lang="en-US" sz="2000" dirty="0">
              <a:solidFill>
                <a:srgbClr val="002060"/>
              </a:solidFill>
            </a:endParaRPr>
          </a:p>
          <a:p>
            <a:r>
              <a:rPr lang="en-US" sz="2000" dirty="0">
                <a:solidFill>
                  <a:srgbClr val="002060"/>
                </a:solidFill>
              </a:rPr>
              <a:t>Min. </a:t>
            </a:r>
            <a:r>
              <a:rPr lang="en-US" sz="2000" dirty="0" err="1">
                <a:solidFill>
                  <a:srgbClr val="002060"/>
                </a:solidFill>
              </a:rPr>
              <a:t>cena</a:t>
            </a:r>
            <a:r>
              <a:rPr lang="en-US" sz="2000" dirty="0">
                <a:solidFill>
                  <a:srgbClr val="002060"/>
                </a:solidFill>
              </a:rPr>
              <a:t> 50 </a:t>
            </a:r>
            <a:r>
              <a:rPr lang="cs-CZ" sz="2000" dirty="0">
                <a:solidFill>
                  <a:srgbClr val="002060"/>
                </a:solidFill>
              </a:rPr>
              <a:t>K</a:t>
            </a:r>
            <a:r>
              <a:rPr lang="en-US" sz="2000" dirty="0">
                <a:solidFill>
                  <a:srgbClr val="002060"/>
                </a:solidFill>
              </a:rPr>
              <a:t>č</a:t>
            </a:r>
          </a:p>
          <a:p>
            <a:r>
              <a:rPr lang="en-US" sz="2000" dirty="0" err="1">
                <a:solidFill>
                  <a:srgbClr val="002060"/>
                </a:solidFill>
              </a:rPr>
              <a:t>Pr</a:t>
            </a:r>
            <a:r>
              <a:rPr lang="cs-CZ" sz="2000" dirty="0" err="1">
                <a:solidFill>
                  <a:srgbClr val="002060"/>
                </a:solidFill>
              </a:rPr>
              <a:t>ůměrn</a:t>
            </a:r>
            <a:r>
              <a:rPr lang="en-US" sz="2000" dirty="0">
                <a:solidFill>
                  <a:srgbClr val="002060"/>
                </a:solidFill>
              </a:rPr>
              <a:t>á </a:t>
            </a:r>
            <a:r>
              <a:rPr lang="en-US" sz="2000" dirty="0" err="1">
                <a:solidFill>
                  <a:srgbClr val="002060"/>
                </a:solidFill>
              </a:rPr>
              <a:t>cena</a:t>
            </a:r>
            <a:r>
              <a:rPr lang="en-US" sz="2000" dirty="0">
                <a:solidFill>
                  <a:srgbClr val="002060"/>
                </a:solidFill>
              </a:rPr>
              <a:t> – 90 </a:t>
            </a:r>
            <a:r>
              <a:rPr lang="cs-CZ" sz="2000" dirty="0">
                <a:solidFill>
                  <a:srgbClr val="002060"/>
                </a:solidFill>
              </a:rPr>
              <a:t>K</a:t>
            </a:r>
            <a:r>
              <a:rPr lang="en-US" sz="2000" dirty="0">
                <a:solidFill>
                  <a:srgbClr val="002060"/>
                </a:solidFill>
              </a:rPr>
              <a:t>č</a:t>
            </a:r>
          </a:p>
          <a:p>
            <a:r>
              <a:rPr lang="cs-CZ" sz="2000" dirty="0">
                <a:solidFill>
                  <a:srgbClr val="002060"/>
                </a:solidFill>
              </a:rPr>
              <a:t>Nejdražší</a:t>
            </a:r>
            <a:r>
              <a:rPr lang="en-US" sz="2000" dirty="0">
                <a:solidFill>
                  <a:srgbClr val="002060"/>
                </a:solidFill>
              </a:rPr>
              <a:t> </a:t>
            </a:r>
            <a:r>
              <a:rPr lang="en-US" sz="2000" dirty="0" err="1">
                <a:solidFill>
                  <a:srgbClr val="002060"/>
                </a:solidFill>
              </a:rPr>
              <a:t>káva</a:t>
            </a:r>
            <a:r>
              <a:rPr lang="en-US" sz="2000" dirty="0">
                <a:solidFill>
                  <a:srgbClr val="002060"/>
                </a:solidFill>
              </a:rPr>
              <a:t> – Po</a:t>
            </a:r>
            <a:r>
              <a:rPr lang="cs-CZ" sz="2000" dirty="0">
                <a:solidFill>
                  <a:srgbClr val="002060"/>
                </a:solidFill>
              </a:rPr>
              <a:t>l</a:t>
            </a:r>
            <a:r>
              <a:rPr lang="en-US" sz="2000" dirty="0" err="1">
                <a:solidFill>
                  <a:srgbClr val="002060"/>
                </a:solidFill>
              </a:rPr>
              <a:t>sko</a:t>
            </a:r>
            <a:r>
              <a:rPr lang="en-US" sz="2000" dirty="0">
                <a:solidFill>
                  <a:srgbClr val="002060"/>
                </a:solidFill>
              </a:rPr>
              <a:t>, </a:t>
            </a:r>
            <a:r>
              <a:rPr lang="en-US" sz="2000" dirty="0" err="1">
                <a:solidFill>
                  <a:srgbClr val="002060"/>
                </a:solidFill>
              </a:rPr>
              <a:t>Maďarsko</a:t>
            </a:r>
            <a:r>
              <a:rPr lang="en-US" sz="2000" dirty="0">
                <a:solidFill>
                  <a:srgbClr val="002060"/>
                </a:solidFill>
              </a:rPr>
              <a:t>, </a:t>
            </a:r>
            <a:r>
              <a:rPr lang="en-US" sz="2000" dirty="0" err="1">
                <a:solidFill>
                  <a:srgbClr val="002060"/>
                </a:solidFill>
              </a:rPr>
              <a:t>Turecko</a:t>
            </a:r>
            <a:r>
              <a:rPr lang="en-US" sz="2000" dirty="0">
                <a:solidFill>
                  <a:srgbClr val="002060"/>
                </a:solidFill>
              </a:rPr>
              <a:t>, </a:t>
            </a:r>
            <a:r>
              <a:rPr lang="en-US" sz="2000" dirty="0" err="1">
                <a:solidFill>
                  <a:srgbClr val="002060"/>
                </a:solidFill>
              </a:rPr>
              <a:t>Řecko</a:t>
            </a:r>
            <a:r>
              <a:rPr lang="en-US" sz="2000" dirty="0">
                <a:solidFill>
                  <a:srgbClr val="002060"/>
                </a:solidFill>
              </a:rPr>
              <a:t>, ČR, J</a:t>
            </a:r>
            <a:r>
              <a:rPr lang="cs-CZ" sz="2000" dirty="0">
                <a:solidFill>
                  <a:srgbClr val="002060"/>
                </a:solidFill>
              </a:rPr>
              <a:t>i</a:t>
            </a:r>
            <a:r>
              <a:rPr lang="en-US" sz="2000" dirty="0" err="1">
                <a:solidFill>
                  <a:srgbClr val="002060"/>
                </a:solidFill>
              </a:rPr>
              <a:t>žn</a:t>
            </a:r>
            <a:r>
              <a:rPr lang="cs-CZ" sz="2000" dirty="0">
                <a:solidFill>
                  <a:srgbClr val="002060"/>
                </a:solidFill>
              </a:rPr>
              <a:t>í</a:t>
            </a:r>
            <a:r>
              <a:rPr lang="en-US" sz="2000" dirty="0">
                <a:solidFill>
                  <a:srgbClr val="002060"/>
                </a:solidFill>
              </a:rPr>
              <a:t> Korea, </a:t>
            </a:r>
            <a:r>
              <a:rPr lang="en-US" sz="2000" dirty="0" err="1">
                <a:solidFill>
                  <a:srgbClr val="002060"/>
                </a:solidFill>
              </a:rPr>
              <a:t>Čína</a:t>
            </a:r>
            <a:endParaRPr lang="en-US" sz="2000" dirty="0">
              <a:solidFill>
                <a:srgbClr val="002060"/>
              </a:solidFill>
            </a:endParaRPr>
          </a:p>
          <a:p>
            <a:r>
              <a:rPr lang="en-US" sz="2000" dirty="0" err="1">
                <a:solidFill>
                  <a:srgbClr val="002060"/>
                </a:solidFill>
              </a:rPr>
              <a:t>Levn</a:t>
            </a:r>
            <a:r>
              <a:rPr lang="cs-CZ" sz="2000" dirty="0">
                <a:solidFill>
                  <a:srgbClr val="002060"/>
                </a:solidFill>
              </a:rPr>
              <a:t>ě</a:t>
            </a:r>
            <a:r>
              <a:rPr lang="en-US" sz="2000" dirty="0" err="1">
                <a:solidFill>
                  <a:srgbClr val="002060"/>
                </a:solidFill>
              </a:rPr>
              <a:t>jší</a:t>
            </a:r>
            <a:r>
              <a:rPr lang="en-US" sz="2000" dirty="0">
                <a:solidFill>
                  <a:srgbClr val="002060"/>
                </a:solidFill>
              </a:rPr>
              <a:t> </a:t>
            </a:r>
            <a:r>
              <a:rPr lang="en-US" sz="2000" dirty="0" err="1">
                <a:solidFill>
                  <a:srgbClr val="002060"/>
                </a:solidFill>
              </a:rPr>
              <a:t>káva</a:t>
            </a:r>
            <a:r>
              <a:rPr lang="en-US" sz="2000" dirty="0">
                <a:solidFill>
                  <a:srgbClr val="002060"/>
                </a:solidFill>
              </a:rPr>
              <a:t> – N</a:t>
            </a:r>
            <a:r>
              <a:rPr lang="cs-CZ" sz="2000" dirty="0">
                <a:solidFill>
                  <a:srgbClr val="002060"/>
                </a:solidFill>
              </a:rPr>
              <a:t>ě</a:t>
            </a:r>
            <a:r>
              <a:rPr lang="en-US" sz="2000" dirty="0" err="1">
                <a:solidFill>
                  <a:srgbClr val="002060"/>
                </a:solidFill>
              </a:rPr>
              <a:t>mecko</a:t>
            </a:r>
            <a:r>
              <a:rPr lang="en-US" sz="2000" dirty="0">
                <a:solidFill>
                  <a:srgbClr val="002060"/>
                </a:solidFill>
              </a:rPr>
              <a:t>, Franc</a:t>
            </a:r>
            <a:r>
              <a:rPr lang="cs-CZ" sz="2000" dirty="0" err="1">
                <a:solidFill>
                  <a:srgbClr val="002060"/>
                </a:solidFill>
              </a:rPr>
              <a:t>ie</a:t>
            </a:r>
            <a:r>
              <a:rPr lang="en-US" sz="2000" dirty="0">
                <a:solidFill>
                  <a:srgbClr val="002060"/>
                </a:solidFill>
              </a:rPr>
              <a:t>, UK</a:t>
            </a:r>
          </a:p>
          <a:p>
            <a:endParaRPr lang="en-US" sz="2000" dirty="0">
              <a:solidFill>
                <a:srgbClr val="002060"/>
              </a:solidFill>
            </a:endParaRPr>
          </a:p>
          <a:p>
            <a:endParaRPr lang="en-US" sz="2000" dirty="0">
              <a:solidFill>
                <a:srgbClr val="002060"/>
              </a:solidFill>
            </a:endParaRPr>
          </a:p>
        </p:txBody>
      </p:sp>
      <p:sp>
        <p:nvSpPr>
          <p:cNvPr id="6" name="Nadpis 5"/>
          <p:cNvSpPr>
            <a:spLocks noGrp="1"/>
          </p:cNvSpPr>
          <p:nvPr>
            <p:ph type="title"/>
          </p:nvPr>
        </p:nvSpPr>
        <p:spPr>
          <a:xfrm>
            <a:off x="179512" y="195486"/>
            <a:ext cx="8424936" cy="507703"/>
          </a:xfrm>
        </p:spPr>
        <p:txBody>
          <a:bodyPr/>
          <a:lstStyle/>
          <a:p>
            <a:r>
              <a:rPr lang="cs-CZ" dirty="0"/>
              <a:t>Cena Starbucks</a:t>
            </a:r>
          </a:p>
        </p:txBody>
      </p:sp>
      <p:graphicFrame>
        <p:nvGraphicFramePr>
          <p:cNvPr id="5" name="Tabuľka 5">
            <a:extLst>
              <a:ext uri="{FF2B5EF4-FFF2-40B4-BE49-F238E27FC236}">
                <a16:creationId xmlns:a16="http://schemas.microsoft.com/office/drawing/2014/main" id="{E13B88B8-4ED6-40C6-950C-FD6F856F068E}"/>
              </a:ext>
            </a:extLst>
          </p:cNvPr>
          <p:cNvGraphicFramePr>
            <a:graphicFrameLocks noGrp="1"/>
          </p:cNvGraphicFramePr>
          <p:nvPr/>
        </p:nvGraphicFramePr>
        <p:xfrm>
          <a:off x="328309" y="3531140"/>
          <a:ext cx="8448470" cy="1087066"/>
        </p:xfrm>
        <a:graphic>
          <a:graphicData uri="http://schemas.openxmlformats.org/drawingml/2006/table">
            <a:tbl>
              <a:tblPr firstRow="1" bandRow="1">
                <a:tableStyleId>{5C22544A-7EE6-4342-B048-85BDC9FD1C3A}</a:tableStyleId>
              </a:tblPr>
              <a:tblGrid>
                <a:gridCol w="844847">
                  <a:extLst>
                    <a:ext uri="{9D8B030D-6E8A-4147-A177-3AD203B41FA5}">
                      <a16:colId xmlns:a16="http://schemas.microsoft.com/office/drawing/2014/main" val="2072334267"/>
                    </a:ext>
                  </a:extLst>
                </a:gridCol>
                <a:gridCol w="844847">
                  <a:extLst>
                    <a:ext uri="{9D8B030D-6E8A-4147-A177-3AD203B41FA5}">
                      <a16:colId xmlns:a16="http://schemas.microsoft.com/office/drawing/2014/main" val="1114076048"/>
                    </a:ext>
                  </a:extLst>
                </a:gridCol>
                <a:gridCol w="844847">
                  <a:extLst>
                    <a:ext uri="{9D8B030D-6E8A-4147-A177-3AD203B41FA5}">
                      <a16:colId xmlns:a16="http://schemas.microsoft.com/office/drawing/2014/main" val="2378884626"/>
                    </a:ext>
                  </a:extLst>
                </a:gridCol>
                <a:gridCol w="844847">
                  <a:extLst>
                    <a:ext uri="{9D8B030D-6E8A-4147-A177-3AD203B41FA5}">
                      <a16:colId xmlns:a16="http://schemas.microsoft.com/office/drawing/2014/main" val="905100450"/>
                    </a:ext>
                  </a:extLst>
                </a:gridCol>
                <a:gridCol w="844847">
                  <a:extLst>
                    <a:ext uri="{9D8B030D-6E8A-4147-A177-3AD203B41FA5}">
                      <a16:colId xmlns:a16="http://schemas.microsoft.com/office/drawing/2014/main" val="2212045967"/>
                    </a:ext>
                  </a:extLst>
                </a:gridCol>
                <a:gridCol w="844847">
                  <a:extLst>
                    <a:ext uri="{9D8B030D-6E8A-4147-A177-3AD203B41FA5}">
                      <a16:colId xmlns:a16="http://schemas.microsoft.com/office/drawing/2014/main" val="1901529544"/>
                    </a:ext>
                  </a:extLst>
                </a:gridCol>
                <a:gridCol w="844847">
                  <a:extLst>
                    <a:ext uri="{9D8B030D-6E8A-4147-A177-3AD203B41FA5}">
                      <a16:colId xmlns:a16="http://schemas.microsoft.com/office/drawing/2014/main" val="1542237306"/>
                    </a:ext>
                  </a:extLst>
                </a:gridCol>
                <a:gridCol w="844847">
                  <a:extLst>
                    <a:ext uri="{9D8B030D-6E8A-4147-A177-3AD203B41FA5}">
                      <a16:colId xmlns:a16="http://schemas.microsoft.com/office/drawing/2014/main" val="1587086778"/>
                    </a:ext>
                  </a:extLst>
                </a:gridCol>
                <a:gridCol w="844847">
                  <a:extLst>
                    <a:ext uri="{9D8B030D-6E8A-4147-A177-3AD203B41FA5}">
                      <a16:colId xmlns:a16="http://schemas.microsoft.com/office/drawing/2014/main" val="1958966990"/>
                    </a:ext>
                  </a:extLst>
                </a:gridCol>
                <a:gridCol w="844847">
                  <a:extLst>
                    <a:ext uri="{9D8B030D-6E8A-4147-A177-3AD203B41FA5}">
                      <a16:colId xmlns:a16="http://schemas.microsoft.com/office/drawing/2014/main" val="3135361591"/>
                    </a:ext>
                  </a:extLst>
                </a:gridCol>
              </a:tblGrid>
              <a:tr h="543533">
                <a:tc>
                  <a:txBody>
                    <a:bodyPr/>
                    <a:lstStyle/>
                    <a:p>
                      <a:r>
                        <a:rPr lang="sk-SK" sz="1100" dirty="0" err="1"/>
                        <a:t>Město</a:t>
                      </a:r>
                      <a:endParaRPr lang="sk-SK" sz="1100" dirty="0"/>
                    </a:p>
                  </a:txBody>
                  <a:tcPr marL="68580" marR="68580" marT="34290" marB="34290"/>
                </a:tc>
                <a:tc>
                  <a:txBody>
                    <a:bodyPr/>
                    <a:lstStyle/>
                    <a:p>
                      <a:r>
                        <a:rPr lang="sk-SK" sz="1100" dirty="0"/>
                        <a:t>ČR</a:t>
                      </a:r>
                    </a:p>
                  </a:txBody>
                  <a:tcPr marL="68580" marR="68580" marT="34290" marB="34290"/>
                </a:tc>
                <a:tc>
                  <a:txBody>
                    <a:bodyPr/>
                    <a:lstStyle/>
                    <a:p>
                      <a:r>
                        <a:rPr lang="sk-SK" sz="1100" dirty="0"/>
                        <a:t>Oslo</a:t>
                      </a:r>
                    </a:p>
                  </a:txBody>
                  <a:tcPr marL="68580" marR="68580" marT="34290" marB="34290"/>
                </a:tc>
                <a:tc>
                  <a:txBody>
                    <a:bodyPr/>
                    <a:lstStyle/>
                    <a:p>
                      <a:r>
                        <a:rPr lang="sk-SK" sz="1100" dirty="0" err="1"/>
                        <a:t>Currych</a:t>
                      </a:r>
                      <a:endParaRPr lang="sk-SK" sz="1100" dirty="0"/>
                    </a:p>
                  </a:txBody>
                  <a:tcPr marL="68580" marR="68580" marT="34290" marB="34290"/>
                </a:tc>
                <a:tc>
                  <a:txBody>
                    <a:bodyPr/>
                    <a:lstStyle/>
                    <a:p>
                      <a:r>
                        <a:rPr lang="sk-SK" sz="1100" dirty="0"/>
                        <a:t>Brusel</a:t>
                      </a:r>
                    </a:p>
                  </a:txBody>
                  <a:tcPr marL="68580" marR="68580" marT="34290" marB="34290"/>
                </a:tc>
                <a:tc>
                  <a:txBody>
                    <a:bodyPr/>
                    <a:lstStyle/>
                    <a:p>
                      <a:r>
                        <a:rPr lang="sk-SK" sz="1100" dirty="0"/>
                        <a:t>Sydney</a:t>
                      </a:r>
                    </a:p>
                  </a:txBody>
                  <a:tcPr marL="68580" marR="68580" marT="34290" marB="34290"/>
                </a:tc>
                <a:tc>
                  <a:txBody>
                    <a:bodyPr/>
                    <a:lstStyle/>
                    <a:p>
                      <a:r>
                        <a:rPr lang="sk-SK" sz="1100" dirty="0"/>
                        <a:t>Dili</a:t>
                      </a:r>
                    </a:p>
                  </a:txBody>
                  <a:tcPr marL="68580" marR="68580" marT="34290" marB="34290"/>
                </a:tc>
                <a:tc>
                  <a:txBody>
                    <a:bodyPr/>
                    <a:lstStyle/>
                    <a:p>
                      <a:r>
                        <a:rPr lang="sk-SK" sz="1100" dirty="0"/>
                        <a:t>Mexiko</a:t>
                      </a:r>
                    </a:p>
                  </a:txBody>
                  <a:tcPr marL="68580" marR="68580" marT="34290" marB="34290"/>
                </a:tc>
                <a:tc>
                  <a:txBody>
                    <a:bodyPr/>
                    <a:lstStyle/>
                    <a:p>
                      <a:r>
                        <a:rPr lang="sk-SK" sz="1100" dirty="0"/>
                        <a:t>Istanbul</a:t>
                      </a:r>
                    </a:p>
                  </a:txBody>
                  <a:tcPr marL="68580" marR="68580" marT="34290" marB="34290"/>
                </a:tc>
                <a:tc>
                  <a:txBody>
                    <a:bodyPr/>
                    <a:lstStyle/>
                    <a:p>
                      <a:r>
                        <a:rPr lang="sk-SK" sz="1100" dirty="0"/>
                        <a:t>New York</a:t>
                      </a:r>
                    </a:p>
                  </a:txBody>
                  <a:tcPr marL="68580" marR="68580" marT="34290" marB="34290"/>
                </a:tc>
                <a:extLst>
                  <a:ext uri="{0D108BD9-81ED-4DB2-BD59-A6C34878D82A}">
                    <a16:rowId xmlns:a16="http://schemas.microsoft.com/office/drawing/2014/main" val="3879514510"/>
                  </a:ext>
                </a:extLst>
              </a:tr>
              <a:tr h="543533">
                <a:tc>
                  <a:txBody>
                    <a:bodyPr/>
                    <a:lstStyle/>
                    <a:p>
                      <a:r>
                        <a:rPr lang="sk-SK" sz="1100" dirty="0"/>
                        <a:t>Cena</a:t>
                      </a:r>
                    </a:p>
                  </a:txBody>
                  <a:tcPr marL="68580" marR="68580" marT="34290" marB="34290"/>
                </a:tc>
                <a:tc>
                  <a:txBody>
                    <a:bodyPr/>
                    <a:lstStyle/>
                    <a:p>
                      <a:r>
                        <a:rPr lang="sk-SK" sz="1100" dirty="0"/>
                        <a:t>85 </a:t>
                      </a:r>
                      <a:r>
                        <a:rPr lang="sk-SK" sz="1100" dirty="0" err="1"/>
                        <a:t>kč</a:t>
                      </a:r>
                      <a:endParaRPr lang="sk-SK" sz="1100" dirty="0"/>
                    </a:p>
                  </a:txBody>
                  <a:tcPr marL="68580" marR="68580" marT="34290" marB="34290"/>
                </a:tc>
                <a:tc>
                  <a:txBody>
                    <a:bodyPr/>
                    <a:lstStyle/>
                    <a:p>
                      <a:r>
                        <a:rPr lang="sk-SK" sz="1100" dirty="0"/>
                        <a:t>182 </a:t>
                      </a:r>
                      <a:r>
                        <a:rPr lang="sk-SK" sz="1100" dirty="0" err="1"/>
                        <a:t>kč</a:t>
                      </a:r>
                      <a:endParaRPr lang="sk-SK" sz="1100" dirty="0"/>
                    </a:p>
                  </a:txBody>
                  <a:tcPr marL="68580" marR="68580" marT="34290" marB="34290"/>
                </a:tc>
                <a:tc>
                  <a:txBody>
                    <a:bodyPr/>
                    <a:lstStyle/>
                    <a:p>
                      <a:r>
                        <a:rPr lang="sk-SK" sz="1100" dirty="0"/>
                        <a:t>132 </a:t>
                      </a:r>
                      <a:r>
                        <a:rPr lang="sk-SK" sz="1100" dirty="0" err="1"/>
                        <a:t>kč</a:t>
                      </a:r>
                      <a:endParaRPr lang="sk-SK" sz="1100" dirty="0"/>
                    </a:p>
                  </a:txBody>
                  <a:tcPr marL="68580" marR="68580" marT="34290" marB="34290"/>
                </a:tc>
                <a:tc>
                  <a:txBody>
                    <a:bodyPr/>
                    <a:lstStyle/>
                    <a:p>
                      <a:r>
                        <a:rPr lang="sk-SK" sz="1100" dirty="0"/>
                        <a:t>105 </a:t>
                      </a:r>
                      <a:r>
                        <a:rPr lang="sk-SK" sz="1100" dirty="0" err="1"/>
                        <a:t>kč</a:t>
                      </a:r>
                      <a:endParaRPr lang="sk-SK" sz="1100" dirty="0"/>
                    </a:p>
                  </a:txBody>
                  <a:tcPr marL="68580" marR="68580" marT="34290" marB="34290"/>
                </a:tc>
                <a:tc>
                  <a:txBody>
                    <a:bodyPr/>
                    <a:lstStyle/>
                    <a:p>
                      <a:r>
                        <a:rPr lang="sk-SK" sz="1100" dirty="0"/>
                        <a:t>89 </a:t>
                      </a:r>
                      <a:r>
                        <a:rPr lang="sk-SK" sz="1100" dirty="0" err="1"/>
                        <a:t>kč</a:t>
                      </a:r>
                      <a:endParaRPr lang="sk-SK" sz="1100" dirty="0"/>
                    </a:p>
                  </a:txBody>
                  <a:tcPr marL="68580" marR="68580" marT="34290" marB="34290"/>
                </a:tc>
                <a:tc>
                  <a:txBody>
                    <a:bodyPr/>
                    <a:lstStyle/>
                    <a:p>
                      <a:r>
                        <a:rPr lang="sk-SK" sz="1100" dirty="0"/>
                        <a:t>52 </a:t>
                      </a:r>
                      <a:r>
                        <a:rPr lang="sk-SK" sz="1100" dirty="0" err="1"/>
                        <a:t>kč</a:t>
                      </a:r>
                      <a:endParaRPr lang="sk-SK" sz="1100" dirty="0"/>
                    </a:p>
                  </a:txBody>
                  <a:tcPr marL="68580" marR="68580" marT="34290" marB="34290"/>
                </a:tc>
                <a:tc>
                  <a:txBody>
                    <a:bodyPr/>
                    <a:lstStyle/>
                    <a:p>
                      <a:r>
                        <a:rPr lang="sk-SK" sz="1100" dirty="0"/>
                        <a:t>60 </a:t>
                      </a:r>
                      <a:r>
                        <a:rPr lang="sk-SK" sz="1100" dirty="0" err="1"/>
                        <a:t>kč</a:t>
                      </a:r>
                      <a:endParaRPr lang="sk-SK" sz="1100" dirty="0"/>
                    </a:p>
                  </a:txBody>
                  <a:tcPr marL="68580" marR="68580" marT="34290" marB="34290"/>
                </a:tc>
                <a:tc>
                  <a:txBody>
                    <a:bodyPr/>
                    <a:lstStyle/>
                    <a:p>
                      <a:r>
                        <a:rPr lang="sk-SK" sz="1100" dirty="0"/>
                        <a:t>72 </a:t>
                      </a:r>
                      <a:r>
                        <a:rPr lang="sk-SK" sz="1100" dirty="0" err="1"/>
                        <a:t>kč</a:t>
                      </a:r>
                      <a:endParaRPr lang="sk-SK" sz="1100" dirty="0"/>
                    </a:p>
                  </a:txBody>
                  <a:tcPr marL="68580" marR="68580" marT="34290" marB="34290"/>
                </a:tc>
                <a:tc>
                  <a:txBody>
                    <a:bodyPr/>
                    <a:lstStyle/>
                    <a:p>
                      <a:r>
                        <a:rPr lang="sk-SK" sz="1100" dirty="0"/>
                        <a:t>80 </a:t>
                      </a:r>
                      <a:r>
                        <a:rPr lang="sk-SK" sz="1100" dirty="0" err="1"/>
                        <a:t>kč</a:t>
                      </a:r>
                      <a:endParaRPr lang="sk-SK" sz="1100" dirty="0"/>
                    </a:p>
                  </a:txBody>
                  <a:tcPr marL="68580" marR="68580" marT="34290" marB="34290"/>
                </a:tc>
                <a:extLst>
                  <a:ext uri="{0D108BD9-81ED-4DB2-BD59-A6C34878D82A}">
                    <a16:rowId xmlns:a16="http://schemas.microsoft.com/office/drawing/2014/main" val="1349944840"/>
                  </a:ext>
                </a:extLst>
              </a:tr>
            </a:tbl>
          </a:graphicData>
        </a:graphic>
      </p:graphicFrame>
      <p:pic>
        <p:nvPicPr>
          <p:cNvPr id="8" name="Picture 4" descr="Súvisiaci obrázok">
            <a:extLst>
              <a:ext uri="{FF2B5EF4-FFF2-40B4-BE49-F238E27FC236}">
                <a16:creationId xmlns:a16="http://schemas.microsoft.com/office/drawing/2014/main" id="{BDDE1E67-F68E-474C-B37A-8157905DB9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100" r="13923" b="-2"/>
          <a:stretch/>
        </p:blipFill>
        <p:spPr bwMode="auto">
          <a:xfrm>
            <a:off x="4788024" y="198185"/>
            <a:ext cx="2232248" cy="2481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1174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Konec prezentace</a:t>
            </a:r>
          </a:p>
        </p:txBody>
      </p:sp>
      <p:sp>
        <p:nvSpPr>
          <p:cNvPr id="3" name="Zástupný symbol pro obsah 2"/>
          <p:cNvSpPr txBox="1">
            <a:spLocks/>
          </p:cNvSpPr>
          <p:nvPr/>
        </p:nvSpPr>
        <p:spPr>
          <a:xfrm>
            <a:off x="2699792" y="1779662"/>
            <a:ext cx="3888432" cy="2376264"/>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2400" b="1" dirty="0">
                <a:solidFill>
                  <a:srgbClr val="307871"/>
                </a:solidFill>
                <a:latin typeface="Times New Roman" panose="02020603050405020304" pitchFamily="18" charset="0"/>
                <a:cs typeface="Times New Roman" panose="02020603050405020304" pitchFamily="18" charset="0"/>
              </a:rPr>
              <a:t>Děkuji za pozornost </a:t>
            </a:r>
            <a:r>
              <a:rPr lang="cs-CZ" sz="2400" b="1" dirty="0">
                <a:solidFill>
                  <a:srgbClr val="307871"/>
                </a:solidFill>
                <a:latin typeface="Times New Roman" panose="02020603050405020304" pitchFamily="18" charset="0"/>
                <a:cs typeface="Times New Roman" panose="02020603050405020304" pitchFamily="18" charset="0"/>
                <a:sym typeface="Wingdings" panose="05000000000000000000" pitchFamily="2" charset="2"/>
              </a:rPr>
              <a:t></a:t>
            </a:r>
            <a:endParaRPr lang="cs-CZ"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3345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148CD16-2AC2-4AFD-BA57-DC444E90BE64}"/>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95536" y="771550"/>
            <a:ext cx="2520280" cy="1890210"/>
          </a:xfrm>
          <a:prstGeom prst="rect">
            <a:avLst/>
          </a:prstGeom>
        </p:spPr>
      </p:pic>
      <p:sp>
        <p:nvSpPr>
          <p:cNvPr id="6" name="Nadpis 5"/>
          <p:cNvSpPr>
            <a:spLocks noGrp="1"/>
          </p:cNvSpPr>
          <p:nvPr>
            <p:ph type="title"/>
          </p:nvPr>
        </p:nvSpPr>
        <p:spPr>
          <a:xfrm>
            <a:off x="179512" y="195486"/>
            <a:ext cx="7560840" cy="507703"/>
          </a:xfrm>
        </p:spPr>
        <p:txBody>
          <a:bodyPr/>
          <a:lstStyle/>
          <a:p>
            <a:r>
              <a:rPr lang="cs-CZ" dirty="0"/>
              <a:t>Čína</a:t>
            </a:r>
          </a:p>
        </p:txBody>
      </p:sp>
      <p:pic>
        <p:nvPicPr>
          <p:cNvPr id="7" name="Picture 6">
            <a:extLst>
              <a:ext uri="{FF2B5EF4-FFF2-40B4-BE49-F238E27FC236}">
                <a16:creationId xmlns:a16="http://schemas.microsoft.com/office/drawing/2014/main" id="{217D2312-7A16-458F-AF2F-317FB4BC9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6050" y="2499742"/>
            <a:ext cx="3386625" cy="2543944"/>
          </a:xfrm>
          <a:prstGeom prst="rect">
            <a:avLst/>
          </a:prstGeom>
        </p:spPr>
      </p:pic>
      <p:pic>
        <p:nvPicPr>
          <p:cNvPr id="9" name="Picture 8">
            <a:extLst>
              <a:ext uri="{FF2B5EF4-FFF2-40B4-BE49-F238E27FC236}">
                <a16:creationId xmlns:a16="http://schemas.microsoft.com/office/drawing/2014/main" id="{2D24B7A2-EA9B-4F69-AC24-A9734F1E8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9179" y="296726"/>
            <a:ext cx="3682384" cy="2071341"/>
          </a:xfrm>
          <a:prstGeom prst="rect">
            <a:avLst/>
          </a:prstGeom>
        </p:spPr>
      </p:pic>
      <p:pic>
        <p:nvPicPr>
          <p:cNvPr id="11" name="Picture 10">
            <a:extLst>
              <a:ext uri="{FF2B5EF4-FFF2-40B4-BE49-F238E27FC236}">
                <a16:creationId xmlns:a16="http://schemas.microsoft.com/office/drawing/2014/main" id="{E82A9D5C-1FA7-4CAD-99DA-0001F24D22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939" y="2775433"/>
            <a:ext cx="4032450" cy="2268253"/>
          </a:xfrm>
          <a:prstGeom prst="rect">
            <a:avLst/>
          </a:prstGeom>
        </p:spPr>
      </p:pic>
    </p:spTree>
    <p:extLst>
      <p:ext uri="{BB962C8B-B14F-4D97-AF65-F5344CB8AC3E}">
        <p14:creationId xmlns:p14="http://schemas.microsoft.com/office/powerpoint/2010/main" val="659121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1059581"/>
            <a:ext cx="8280920" cy="2487373"/>
          </a:xfrm>
          <a:prstGeom prst="rect">
            <a:avLst/>
          </a:prstGeom>
        </p:spPr>
        <p:txBody>
          <a:bodyPr>
            <a:noAutofit/>
          </a:bodyPr>
          <a:lstStyle/>
          <a:p>
            <a:r>
              <a:rPr lang="cs-CZ" sz="2000" b="1" dirty="0">
                <a:solidFill>
                  <a:srgbClr val="002060"/>
                </a:solidFill>
              </a:rPr>
              <a:t>1. Nic není jednoduché, ale všechno je možné</a:t>
            </a:r>
          </a:p>
          <a:p>
            <a:r>
              <a:rPr lang="cs-CZ" sz="2000" dirty="0">
                <a:solidFill>
                  <a:srgbClr val="002060"/>
                </a:solidFill>
              </a:rPr>
              <a:t>„</a:t>
            </a:r>
            <a:r>
              <a:rPr lang="cs-CZ" sz="2000" i="1" dirty="0">
                <a:solidFill>
                  <a:srgbClr val="002060"/>
                </a:solidFill>
              </a:rPr>
              <a:t>Přizpůsobte svou strategii místnímu prostředí. Připravte se na dlouhé pracovní obědy a večeře, nebojte se čínských hůlek a čirokové pálenky. Stejně tak se hodně fotí</a:t>
            </a:r>
            <a:r>
              <a:rPr lang="cs-CZ" sz="2000" dirty="0">
                <a:solidFill>
                  <a:srgbClr val="002060"/>
                </a:solidFill>
              </a:rPr>
              <a:t>.“</a:t>
            </a:r>
          </a:p>
          <a:p>
            <a:endParaRPr lang="cs-CZ" sz="2000" dirty="0">
              <a:solidFill>
                <a:srgbClr val="002060"/>
              </a:solidFill>
            </a:endParaRPr>
          </a:p>
          <a:p>
            <a:r>
              <a:rPr lang="cs-CZ" sz="2000" b="1" dirty="0">
                <a:solidFill>
                  <a:srgbClr val="002060"/>
                </a:solidFill>
              </a:rPr>
              <a:t>2. Bez aktivní přítomnosti na čínském trhu neprorazíte</a:t>
            </a:r>
          </a:p>
          <a:p>
            <a:r>
              <a:rPr lang="cs-CZ" sz="2000" dirty="0">
                <a:solidFill>
                  <a:srgbClr val="002060"/>
                </a:solidFill>
              </a:rPr>
              <a:t>„</a:t>
            </a:r>
            <a:r>
              <a:rPr lang="cs-CZ" sz="2000" i="1" dirty="0">
                <a:solidFill>
                  <a:srgbClr val="002060"/>
                </a:solidFill>
              </a:rPr>
              <a:t>Je zapotřebí do Číny často cestovat, účastnit se obchodních jednání a budovat vztahy (i neformální – přátelské), které jsou pro obchodování naprosto klíčové. Ideálním řešením je vyčlenit někoho, kdo Číně rozumí a bude se stoprocentně věnovat jen čínskému trhu. Je zapotřebí si k Číně vytvořit pozitivní vztah.“</a:t>
            </a: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Čína (zdroj: </a:t>
            </a:r>
            <a:r>
              <a:rPr lang="cs-CZ" dirty="0">
                <a:hlinkClick r:id="rId3"/>
              </a:rPr>
              <a:t>Businessinfo</a:t>
            </a:r>
            <a:r>
              <a:rPr lang="cs-CZ" dirty="0"/>
              <a:t>)</a:t>
            </a:r>
          </a:p>
        </p:txBody>
      </p:sp>
    </p:spTree>
    <p:extLst>
      <p:ext uri="{BB962C8B-B14F-4D97-AF65-F5344CB8AC3E}">
        <p14:creationId xmlns:p14="http://schemas.microsoft.com/office/powerpoint/2010/main" val="1843406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1059581"/>
            <a:ext cx="8280920" cy="2487373"/>
          </a:xfrm>
          <a:prstGeom prst="rect">
            <a:avLst/>
          </a:prstGeom>
        </p:spPr>
        <p:txBody>
          <a:bodyPr>
            <a:noAutofit/>
          </a:bodyPr>
          <a:lstStyle/>
          <a:p>
            <a:r>
              <a:rPr lang="cs-CZ" sz="2000" b="1" dirty="0">
                <a:solidFill>
                  <a:srgbClr val="002060"/>
                </a:solidFill>
              </a:rPr>
              <a:t>3. Buďte zdvořilí a trpěliví</a:t>
            </a:r>
          </a:p>
          <a:p>
            <a:r>
              <a:rPr lang="cs-CZ" sz="2000" dirty="0">
                <a:solidFill>
                  <a:srgbClr val="002060"/>
                </a:solidFill>
              </a:rPr>
              <a:t>„</a:t>
            </a:r>
            <a:r>
              <a:rPr lang="cs-CZ" sz="2000" i="1" dirty="0">
                <a:solidFill>
                  <a:srgbClr val="002060"/>
                </a:solidFill>
              </a:rPr>
              <a:t>To, co by v Evropě trvalo hodinu, bude v Číně trvat i sedmkrát déle. Je potřeba si vyhradit dostatek času a nebýt ve stresu. Zároveň je dobré se slušně ujistit (raději několikrát), že vám obchodní partner skutečně rozumí. Naprosto normální jsou časté změny již dohodnutých věcí.</a:t>
            </a:r>
            <a:r>
              <a:rPr lang="cs-CZ" sz="2000" dirty="0">
                <a:solidFill>
                  <a:srgbClr val="002060"/>
                </a:solidFill>
              </a:rPr>
              <a:t>“</a:t>
            </a:r>
          </a:p>
          <a:p>
            <a:endParaRPr lang="cs-CZ" sz="2000" dirty="0">
              <a:solidFill>
                <a:srgbClr val="002060"/>
              </a:solidFill>
            </a:endParaRPr>
          </a:p>
          <a:p>
            <a:r>
              <a:rPr lang="cs-CZ" sz="2000" b="1" dirty="0">
                <a:solidFill>
                  <a:srgbClr val="002060"/>
                </a:solidFill>
              </a:rPr>
              <a:t>4. Důležité je ctít hierarchii</a:t>
            </a:r>
          </a:p>
          <a:p>
            <a:r>
              <a:rPr lang="cs-CZ" sz="2000" dirty="0">
                <a:solidFill>
                  <a:srgbClr val="002060"/>
                </a:solidFill>
              </a:rPr>
              <a:t>„</a:t>
            </a:r>
            <a:r>
              <a:rPr lang="cs-CZ" sz="2000" i="1" dirty="0">
                <a:solidFill>
                  <a:srgbClr val="002060"/>
                </a:solidFill>
              </a:rPr>
              <a:t>Nezapomeňte, že jednou z hlavních doktrín pro Číňany je konfucianismus, který je založen na hierarchii vztahů. Je nutno nalézt v čínské firmě osobu, která skutečně rozhoduje.“</a:t>
            </a: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Čína (zdroj: </a:t>
            </a:r>
            <a:r>
              <a:rPr lang="cs-CZ" dirty="0">
                <a:hlinkClick r:id="rId3"/>
              </a:rPr>
              <a:t>Businessinfo</a:t>
            </a:r>
            <a:r>
              <a:rPr lang="cs-CZ" dirty="0"/>
              <a:t>)</a:t>
            </a:r>
          </a:p>
        </p:txBody>
      </p:sp>
    </p:spTree>
    <p:extLst>
      <p:ext uri="{BB962C8B-B14F-4D97-AF65-F5344CB8AC3E}">
        <p14:creationId xmlns:p14="http://schemas.microsoft.com/office/powerpoint/2010/main" val="1017756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1059581"/>
            <a:ext cx="8280920" cy="2487373"/>
          </a:xfrm>
          <a:prstGeom prst="rect">
            <a:avLst/>
          </a:prstGeom>
        </p:spPr>
        <p:txBody>
          <a:bodyPr>
            <a:noAutofit/>
          </a:bodyPr>
          <a:lstStyle/>
          <a:p>
            <a:r>
              <a:rPr lang="cs-CZ" sz="2000" b="1" dirty="0">
                <a:solidFill>
                  <a:srgbClr val="002060"/>
                </a:solidFill>
              </a:rPr>
              <a:t>5. Dárky jsou znamením respektu</a:t>
            </a:r>
          </a:p>
          <a:p>
            <a:r>
              <a:rPr lang="cs-CZ" sz="2000" dirty="0">
                <a:solidFill>
                  <a:srgbClr val="002060"/>
                </a:solidFill>
              </a:rPr>
              <a:t>„</a:t>
            </a:r>
            <a:r>
              <a:rPr lang="cs-CZ" sz="2000" i="1" dirty="0">
                <a:solidFill>
                  <a:srgbClr val="002060"/>
                </a:solidFill>
              </a:rPr>
              <a:t>Dary jsou projevem úcty, odhodlání a nadšení při udržování vztahů. Obyčejně je zvykem otevírat dary až v soukromí. Důležité je rovněž balení, pozor na barvy a číslovky.</a:t>
            </a:r>
            <a:r>
              <a:rPr lang="cs-CZ" sz="2000" dirty="0">
                <a:solidFill>
                  <a:srgbClr val="002060"/>
                </a:solidFill>
              </a:rPr>
              <a:t>“</a:t>
            </a:r>
          </a:p>
          <a:p>
            <a:endParaRPr lang="cs-CZ" sz="2000" dirty="0">
              <a:solidFill>
                <a:srgbClr val="002060"/>
              </a:solidFill>
            </a:endParaRPr>
          </a:p>
          <a:p>
            <a:r>
              <a:rPr lang="cs-CZ" sz="2000" b="1" dirty="0">
                <a:solidFill>
                  <a:srgbClr val="002060"/>
                </a:solidFill>
              </a:rPr>
              <a:t>6. Udržujte komunikaci</a:t>
            </a:r>
          </a:p>
          <a:p>
            <a:r>
              <a:rPr lang="cs-CZ" sz="2000" dirty="0">
                <a:solidFill>
                  <a:srgbClr val="002060"/>
                </a:solidFill>
              </a:rPr>
              <a:t>„</a:t>
            </a:r>
            <a:r>
              <a:rPr lang="cs-CZ" sz="2000" i="1" dirty="0">
                <a:solidFill>
                  <a:srgbClr val="002060"/>
                </a:solidFill>
              </a:rPr>
              <a:t>V pravidelných intervalech informujte čínskou stranu o novinkách, aby bylo vidět, že se stále rozvíjíte.“</a:t>
            </a: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Čína (zdroj: </a:t>
            </a:r>
            <a:r>
              <a:rPr lang="cs-CZ" dirty="0">
                <a:hlinkClick r:id="rId3"/>
              </a:rPr>
              <a:t>Businessinfo</a:t>
            </a:r>
            <a:r>
              <a:rPr lang="cs-CZ" dirty="0"/>
              <a:t>)</a:t>
            </a:r>
          </a:p>
        </p:txBody>
      </p:sp>
    </p:spTree>
    <p:extLst>
      <p:ext uri="{BB962C8B-B14F-4D97-AF65-F5344CB8AC3E}">
        <p14:creationId xmlns:p14="http://schemas.microsoft.com/office/powerpoint/2010/main" val="167670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67544" y="1059581"/>
            <a:ext cx="8280920" cy="2487373"/>
          </a:xfrm>
          <a:prstGeom prst="rect">
            <a:avLst/>
          </a:prstGeom>
        </p:spPr>
        <p:txBody>
          <a:bodyPr>
            <a:noAutofit/>
          </a:bodyPr>
          <a:lstStyle/>
          <a:p>
            <a:r>
              <a:rPr lang="cs-CZ" sz="2000" b="1" dirty="0">
                <a:solidFill>
                  <a:srgbClr val="002060"/>
                </a:solidFill>
              </a:rPr>
              <a:t>7. </a:t>
            </a:r>
            <a:r>
              <a:rPr lang="pl-PL" sz="2000" b="1" dirty="0">
                <a:solidFill>
                  <a:srgbClr val="002060"/>
                </a:solidFill>
              </a:rPr>
              <a:t>Byznys je propojen s politikou</a:t>
            </a:r>
          </a:p>
          <a:p>
            <a:r>
              <a:rPr lang="cs-CZ" sz="2000" dirty="0">
                <a:solidFill>
                  <a:srgbClr val="002060"/>
                </a:solidFill>
              </a:rPr>
              <a:t>„</a:t>
            </a:r>
            <a:r>
              <a:rPr lang="cs-CZ" sz="2000" i="1" dirty="0">
                <a:solidFill>
                  <a:srgbClr val="002060"/>
                </a:solidFill>
              </a:rPr>
              <a:t>Jsou odvětví, kde se rozhoduje na politických úrovních, ale je potřeba mít na zřeteli, že jdete do Číny dělat pouze byznys. Není vůbec vhodné vést politické debaty na téma komunistické strany, Tibetu, Tchaj-wanu či lidských práv.</a:t>
            </a:r>
            <a:r>
              <a:rPr lang="cs-CZ" sz="2000" dirty="0">
                <a:solidFill>
                  <a:srgbClr val="002060"/>
                </a:solidFill>
              </a:rPr>
              <a:t>“</a:t>
            </a:r>
          </a:p>
          <a:p>
            <a:endParaRPr lang="cs-CZ" sz="2000" dirty="0">
              <a:solidFill>
                <a:srgbClr val="002060"/>
              </a:solidFill>
            </a:endParaRPr>
          </a:p>
          <a:p>
            <a:r>
              <a:rPr lang="cs-CZ" sz="2000" b="1" dirty="0">
                <a:solidFill>
                  <a:srgbClr val="002060"/>
                </a:solidFill>
              </a:rPr>
              <a:t>8. </a:t>
            </a:r>
            <a:r>
              <a:rPr lang="pl-PL" sz="2000" b="1" dirty="0">
                <a:solidFill>
                  <a:srgbClr val="002060"/>
                </a:solidFill>
              </a:rPr>
              <a:t>Je potřeba pochopit koncept „tváře“</a:t>
            </a:r>
            <a:endParaRPr lang="cs-CZ" sz="2000" b="1" dirty="0">
              <a:solidFill>
                <a:srgbClr val="002060"/>
              </a:solidFill>
            </a:endParaRPr>
          </a:p>
          <a:p>
            <a:r>
              <a:rPr lang="cs-CZ" sz="2000" dirty="0">
                <a:solidFill>
                  <a:srgbClr val="002060"/>
                </a:solidFill>
              </a:rPr>
              <a:t>„</a:t>
            </a:r>
            <a:r>
              <a:rPr lang="cs-CZ" sz="2000" i="1" dirty="0">
                <a:solidFill>
                  <a:srgbClr val="002060"/>
                </a:solidFill>
              </a:rPr>
              <a:t>Čínský partner vám nikdy neřekne ne a zřídka vyjádří otevřeně svůj názor, aby neztratil tvář. Stejně tak čínské nadšení pro váš výrobek může znamenat pouze snahu o zachování vaší tváře.“</a:t>
            </a:r>
          </a:p>
          <a:p>
            <a:endParaRPr lang="cs-CZ" sz="2000" dirty="0">
              <a:solidFill>
                <a:srgbClr val="002060"/>
              </a:solidFill>
            </a:endParaRPr>
          </a:p>
        </p:txBody>
      </p:sp>
      <p:sp>
        <p:nvSpPr>
          <p:cNvPr id="6" name="Nadpis 5"/>
          <p:cNvSpPr>
            <a:spLocks noGrp="1"/>
          </p:cNvSpPr>
          <p:nvPr>
            <p:ph type="title"/>
          </p:nvPr>
        </p:nvSpPr>
        <p:spPr>
          <a:xfrm>
            <a:off x="179512" y="195486"/>
            <a:ext cx="7560840" cy="507703"/>
          </a:xfrm>
        </p:spPr>
        <p:txBody>
          <a:bodyPr/>
          <a:lstStyle/>
          <a:p>
            <a:r>
              <a:rPr lang="cs-CZ" dirty="0"/>
              <a:t>Čína (zdroj: </a:t>
            </a:r>
            <a:r>
              <a:rPr lang="cs-CZ" dirty="0">
                <a:hlinkClick r:id="rId3"/>
              </a:rPr>
              <a:t>Businessinfo</a:t>
            </a:r>
            <a:r>
              <a:rPr lang="cs-CZ" dirty="0"/>
              <a:t>)</a:t>
            </a:r>
          </a:p>
        </p:txBody>
      </p:sp>
    </p:spTree>
    <p:extLst>
      <p:ext uri="{BB962C8B-B14F-4D97-AF65-F5344CB8AC3E}">
        <p14:creationId xmlns:p14="http://schemas.microsoft.com/office/powerpoint/2010/main" val="3763750216"/>
      </p:ext>
    </p:extLst>
  </p:cSld>
  <p:clrMapOvr>
    <a:masterClrMapping/>
  </p:clrMapOvr>
</p:sld>
</file>

<file path=ppt/theme/theme1.xml><?xml version="1.0" encoding="utf-8"?>
<a:theme xmlns:a="http://schemas.openxmlformats.org/drawingml/2006/main" name="SLU">
  <a:themeElements>
    <a:clrScheme name="OPF">
      <a:dk1>
        <a:srgbClr val="307871"/>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U-pismo_Times">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4399</TotalTime>
  <Words>3679</Words>
  <Application>Microsoft Office PowerPoint</Application>
  <PresentationFormat>Předvádění na obrazovce (16:9)</PresentationFormat>
  <Paragraphs>407</Paragraphs>
  <Slides>42</Slides>
  <Notes>40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42</vt:i4>
      </vt:variant>
    </vt:vector>
  </HeadingPairs>
  <TitlesOfParts>
    <vt:vector size="47" baseType="lpstr">
      <vt:lpstr>Arial</vt:lpstr>
      <vt:lpstr>Calibri</vt:lpstr>
      <vt:lpstr>roboto</vt:lpstr>
      <vt:lpstr>Times New Roman</vt:lpstr>
      <vt:lpstr>SLU</vt:lpstr>
      <vt:lpstr>Mezinárodní marketing – praktické příklady</vt:lpstr>
      <vt:lpstr>Obsah přednášky</vt:lpstr>
      <vt:lpstr>1 Čína (zdroj: Businessinfo)</vt:lpstr>
      <vt:lpstr>Čína (zdroj: Businessinfo)</vt:lpstr>
      <vt:lpstr>Čína</vt:lpstr>
      <vt:lpstr>Čína (zdroj: Businessinfo)</vt:lpstr>
      <vt:lpstr>Čína (zdroj: Businessinfo)</vt:lpstr>
      <vt:lpstr>Čína (zdroj: Businessinfo)</vt:lpstr>
      <vt:lpstr>Čína (zdroj: Businessinfo)</vt:lpstr>
      <vt:lpstr>Čína (zdroj: Businessinfo)</vt:lpstr>
      <vt:lpstr>Čína – přímé zkušenosti</vt:lpstr>
      <vt:lpstr>Speciality čínské obchodní kultury (zdroj: Tenba Group)</vt:lpstr>
      <vt:lpstr>Speciality čínské obchodní kultury (zdroj: Tenba Group)</vt:lpstr>
      <vt:lpstr>Protokol pro vyjednávání (zdroj: Tenba Group, CNBC)</vt:lpstr>
      <vt:lpstr>Můj pohled</vt:lpstr>
      <vt:lpstr>2 Indie (zdroj: Businessinfo) </vt:lpstr>
      <vt:lpstr>Indie (zdroj: Businessinfo) </vt:lpstr>
      <vt:lpstr>Indie – přímé zkušenosti</vt:lpstr>
      <vt:lpstr>Indie – přímé zkušenosti</vt:lpstr>
      <vt:lpstr>Obchod v Indii (zdroj: BusinessAustralia)</vt:lpstr>
      <vt:lpstr>Obchod v Indii (zdroj: World Business Culture)</vt:lpstr>
      <vt:lpstr>Business Culture (zdroj: UK India Business Council)</vt:lpstr>
      <vt:lpstr>Business Culture (zdroj: UK India Business Council)</vt:lpstr>
      <vt:lpstr>3 Evropa - Německo (zdroj: Businessinfo)</vt:lpstr>
      <vt:lpstr>Německo (zdroj: Businessinfo)</vt:lpstr>
      <vt:lpstr>Etiketa při obchodním jednání v Německu (zdroj: BusinessCulture)</vt:lpstr>
      <vt:lpstr>Etiketa při obchodním jednání v Německu (zdroj: BusinessCulture)</vt:lpstr>
      <vt:lpstr>Evropa - Finsko</vt:lpstr>
      <vt:lpstr>Finsko (zdroj: Businessinfo)</vt:lpstr>
      <vt:lpstr>Business culture ve Finsku (zdroj: BusinessCulture)</vt:lpstr>
      <vt:lpstr>Etiketa při obchodním jednání ve Švédsku (zdroj: BusinessCulture)</vt:lpstr>
      <vt:lpstr>Etiketa při obchodním jednání v Itálii (zdroj: BusinessCulture)</vt:lpstr>
      <vt:lpstr>Etiketa při obchodním jednání v Itálii (zdroj: BusinessCulture)</vt:lpstr>
      <vt:lpstr>Etiketa při obchodním jednání v Polsku (zdroj: BusinessCulture)</vt:lpstr>
      <vt:lpstr>4 Příklady mezinárodního marketingu firem - McDonalds</vt:lpstr>
      <vt:lpstr>Produkt McDonald</vt:lpstr>
      <vt:lpstr>Cena McDonald</vt:lpstr>
      <vt:lpstr>Distribuce McDonald</vt:lpstr>
      <vt:lpstr>Komunikace McDonald</vt:lpstr>
      <vt:lpstr>Portfolio Starbucks</vt:lpstr>
      <vt:lpstr>Cena Starbucks</vt:lpstr>
      <vt:lpstr>Konec prezentace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Václav Minařík</dc:creator>
  <cp:lastModifiedBy>Michal Stoklasa</cp:lastModifiedBy>
  <cp:revision>183</cp:revision>
  <dcterms:created xsi:type="dcterms:W3CDTF">2016-07-06T15:42:34Z</dcterms:created>
  <dcterms:modified xsi:type="dcterms:W3CDTF">2021-05-06T06:54:41Z</dcterms:modified>
</cp:coreProperties>
</file>