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79" r:id="rId14"/>
    <p:sldId id="284" r:id="rId15"/>
    <p:sldId id="283" r:id="rId16"/>
    <p:sldId id="285" r:id="rId17"/>
    <p:sldId id="286" r:id="rId18"/>
    <p:sldId id="287" r:id="rId19"/>
    <p:sldId id="289" r:id="rId20"/>
    <p:sldId id="290" r:id="rId21"/>
    <p:sldId id="291" r:id="rId22"/>
    <p:sldId id="288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266" r:id="rId46"/>
    <p:sldId id="269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7"/>
    <p:restoredTop sz="94726"/>
  </p:normalViewPr>
  <p:slideViewPr>
    <p:cSldViewPr snapToGrid="0">
      <p:cViewPr varScale="1">
        <p:scale>
          <a:sx n="123" d="100"/>
          <a:sy n="123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FB845-906C-0856-F18B-40454A97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B2E214-5185-AD34-56EE-E901C5000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04720E-466C-C301-3339-E5480644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F2947-9406-3D41-48C5-AD7DED81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464B5-E1BA-67D8-85E2-47B650DD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8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57682-F219-6061-FCDC-7D5B2E6A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3E96DD-0967-DD6D-01B3-0A444E90D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C3D2DF-7676-C945-0593-47CD0ED3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322651-C06E-18C7-8663-4DA785EF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7AB94B-29CF-217D-7D19-C61AF0FC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6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450545-1EB4-285A-2B58-0C2A23F5D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12F1AD-8271-1E04-0B80-C5552A17E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7161BE-0416-CF89-ED6A-9F491E9B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DBCA9B-CCA9-E363-92C1-9AD139B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F97FA-411F-D214-2512-1F605036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13CBD-170F-D23A-DA43-389FEEE6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1E1A6-BC47-5788-CD4A-B78F6F03F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005645-8EF8-86D1-3EFF-BDDDCE23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5B082-CF19-8988-7060-11891055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C22327-0B76-ACB9-7D23-59DA3646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5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F3738-7BA3-7AE6-B4B4-1F823F12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306D52-ECE1-BA31-7009-9BB4C264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AC683-64F0-CC6B-5F9C-84BF6E7D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948D43-E31E-A8CE-F7D6-B94E54A3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248885-6AD6-BB72-3A79-738BA2A5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39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C831-6D27-C89E-8218-DA515AF2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ACC5E-1105-2F55-FEC3-AD40DF136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110537-0D75-1955-D6C8-0938B1DED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7AD63D-A471-29F5-3306-308EC40D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D7E894-D80B-AF1F-497F-E80552C2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54AA7C-1B33-3249-9623-8D57278B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56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EAB22-2435-FAC6-FB29-73EEEEC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905BB-8DF2-E2E9-3B7F-E2F03E47F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A9D36-74E6-DD9E-6382-09BFA5BA2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60A109-D9E5-742D-6D47-214B6FEF6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7FDF17-55C9-D818-7DB4-D8EF3A57D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586B97-3723-23DD-9A3C-69E12BC7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D48520-3444-0AF2-10A7-7B13D923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157C876-7E8D-1FA4-D936-6A14786F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7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550C6-788B-A0DD-6975-DAA3D403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CEBEBC-65CE-98EE-51CE-5592D013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9AD723-E525-CF38-46C6-D5787607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14B095-4CA6-81D6-C04F-F85A8BB1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27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6AF227-A9FC-BD13-98F1-4463406F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4BBE65-3F87-1418-4398-1FB0814F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E245C7-DD92-636C-BEEE-053AB591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120AF-B6FE-3033-2B51-958ED987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F4A33-9A04-EFBF-D70C-B2DD74317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96F680-5A95-D7CC-7B62-BCBE6F2A6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E0D73D-48EA-6487-EBF8-B4C8AB6C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0A07BD-4FBC-A084-AA06-DBDBF313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196C-72A9-EEB6-1626-0EEFBA1C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7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E43F7-CFCB-A4F1-5943-556854B2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EEB6A4-F49E-8214-BC67-71A5AFBC0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2A0012-100E-32FD-1C6B-9E17396D5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BB9CF7-D9CA-A401-C694-B3ECAD9A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66F99F-6EAD-5C99-C396-3FB71237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265E45-F301-9B1B-F279-2E6C2129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83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94E7B8-B117-AA84-CF39-F9A511F7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A54C3B-3FF6-5A4E-4F4D-B79DE1CFB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09975F-11F0-EE76-3E63-7543D726A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9CEE1-29B1-CD42-9BE2-347CE90F0BC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1BFA3F-6935-A7BD-944C-34FEAC5ED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C50C23-D554-E084-12A5-1E0D1FC8B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1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4136F-4226-B0E9-A1DE-D09A2BD45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F431C50-77B6-B456-85AF-1D3E707CE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DF66165C-A164-048B-6C43-659CE9762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1523"/>
            <a:ext cx="9144000" cy="1655762"/>
          </a:xfrm>
        </p:spPr>
        <p:txBody>
          <a:bodyPr>
            <a:normAutofit/>
          </a:bodyPr>
          <a:lstStyle/>
          <a:p>
            <a:r>
              <a:rPr lang="cs-CZ" sz="7200" dirty="0"/>
              <a:t>Mezinárodní marketing</a:t>
            </a:r>
          </a:p>
          <a:p>
            <a:endParaRPr lang="cs-CZ" sz="7200" dirty="0"/>
          </a:p>
          <a:p>
            <a:endParaRPr lang="cs-CZ" sz="72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FE6A0F00-FDAA-64F8-E5E7-CC76C27488C8}"/>
              </a:ext>
            </a:extLst>
          </p:cNvPr>
          <p:cNvSpPr txBox="1">
            <a:spLocks/>
          </p:cNvSpPr>
          <p:nvPr/>
        </p:nvSpPr>
        <p:spPr>
          <a:xfrm>
            <a:off x="4439093" y="3493746"/>
            <a:ext cx="3313814" cy="463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Ing. Nicolas Sendrei</a:t>
            </a:r>
          </a:p>
          <a:p>
            <a:endParaRPr lang="cs-CZ" sz="72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147092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2D2682-62C1-09E6-CB74-22F8F203E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42C165-40E9-EC21-00DA-13B5F9F67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FAB278-784B-B836-6B5C-5E5837063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51F77-7711-FFF6-2920-F2F326D93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FC4E6-3BE8-BACE-D977-5C4EC1468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1CF8E76-5FFD-1054-9A11-664393AB5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870860F-346A-0DFF-F3A5-BC22158A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2DA837B-B41A-5C76-AA2E-7988B58C1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9D17905-7789-A98F-8E22-9000F4BB8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6" name="Podnadpis 15">
            <a:extLst>
              <a:ext uri="{FF2B5EF4-FFF2-40B4-BE49-F238E27FC236}">
                <a16:creationId xmlns:a16="http://schemas.microsoft.com/office/drawing/2014/main" id="{AE9DBB6D-4048-20F7-9CE4-9D3C2DD2B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695" y="2719697"/>
            <a:ext cx="7186609" cy="1592530"/>
          </a:xfrm>
        </p:spPr>
        <p:txBody>
          <a:bodyPr>
            <a:normAutofit fontScale="62500" lnSpcReduction="20000"/>
          </a:bodyPr>
          <a:lstStyle/>
          <a:p>
            <a:r>
              <a:rPr lang="cs-CZ" sz="7200" b="1" dirty="0"/>
              <a:t>Pohled do </a:t>
            </a:r>
            <a:r>
              <a:rPr lang="cs-CZ" sz="7200" b="1" i="1" dirty="0"/>
              <a:t>historie </a:t>
            </a:r>
            <a:r>
              <a:rPr lang="cs-CZ" sz="7200" b="1" dirty="0"/>
              <a:t>Mezinárodního marketingu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46B511-4B23-9F9C-C9FF-27B0E2F95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15" y="4712286"/>
            <a:ext cx="2627782" cy="18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EEC94-FD8D-CCF7-674D-83F13155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9132F4-E6E9-48BD-5616-7D227C1BF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DFEC6EF-07F5-836F-7A93-C03E8C650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C367DD-1F56-1A89-6C53-3412B4326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DA4156-E4C8-A019-3BF9-50DB8426D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FFACC99-A5A1-D90F-F43B-B41C3E86A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0497744-B24B-0267-D5E6-3ADE31C63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256CC3E-99CF-F295-8F5C-412599E89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6A55C9A-32DE-20F1-636E-CEBD7435A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6" name="Podnadpis 15">
            <a:extLst>
              <a:ext uri="{FF2B5EF4-FFF2-40B4-BE49-F238E27FC236}">
                <a16:creationId xmlns:a16="http://schemas.microsoft.com/office/drawing/2014/main" id="{7584D6B9-C455-2527-02D1-EFEA3262A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7595" y="2432567"/>
            <a:ext cx="7563506" cy="2342742"/>
          </a:xfrm>
        </p:spPr>
        <p:txBody>
          <a:bodyPr>
            <a:normAutofit fontScale="62500" lnSpcReduction="20000"/>
          </a:bodyPr>
          <a:lstStyle/>
          <a:p>
            <a:r>
              <a:rPr lang="cs-CZ" sz="7200" b="1" dirty="0"/>
              <a:t>„Oficiální“ </a:t>
            </a:r>
            <a:r>
              <a:rPr lang="cs-CZ" sz="7200" dirty="0"/>
              <a:t>začátek MM spadá do </a:t>
            </a:r>
            <a:r>
              <a:rPr lang="cs-CZ" sz="7200" b="1" dirty="0"/>
              <a:t>70.let 20. stol.</a:t>
            </a:r>
          </a:p>
          <a:p>
            <a:r>
              <a:rPr lang="cs-CZ" sz="7200" dirty="0"/>
              <a:t>Z důsledku sílící </a:t>
            </a:r>
            <a:r>
              <a:rPr lang="cs-CZ" sz="7200" b="1" dirty="0"/>
              <a:t>globalizace po 2. sv. válce.</a:t>
            </a:r>
          </a:p>
        </p:txBody>
      </p:sp>
    </p:spTree>
    <p:extLst>
      <p:ext uri="{BB962C8B-B14F-4D97-AF65-F5344CB8AC3E}">
        <p14:creationId xmlns:p14="http://schemas.microsoft.com/office/powerpoint/2010/main" val="250656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96F9C0-E76D-ADCF-18B2-26184E749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9A57AC-11EC-EDCD-74CD-DB0033F92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EA4DB7-0C14-4B19-9D04-6E21591B0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FDF4B-881E-E01A-4885-651BD8603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C48628-E99B-197C-BF74-BE2E37C3B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504741F-4C2A-558B-540C-090B346FA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B7B2FE1-09DD-AC72-8DBF-C438021B1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B5FDB39-5ABB-C2C7-D859-290D8EF35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CB45AC2-FA9D-E7EC-7C17-CD5D335F4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6" name="Podnadpis 15">
            <a:extLst>
              <a:ext uri="{FF2B5EF4-FFF2-40B4-BE49-F238E27FC236}">
                <a16:creationId xmlns:a16="http://schemas.microsoft.com/office/drawing/2014/main" id="{16BBEFA4-6774-6505-1A1F-8B6087782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8490" y="2497507"/>
            <a:ext cx="6615019" cy="1862986"/>
          </a:xfrm>
        </p:spPr>
        <p:txBody>
          <a:bodyPr>
            <a:normAutofit fontScale="70000" lnSpcReduction="20000"/>
          </a:bodyPr>
          <a:lstStyle/>
          <a:p>
            <a:r>
              <a:rPr lang="cs-CZ" sz="7200" dirty="0"/>
              <a:t>Historie MM však spadá </a:t>
            </a:r>
            <a:r>
              <a:rPr lang="cs-CZ" sz="7200" b="1" dirty="0"/>
              <a:t>tisíce</a:t>
            </a:r>
            <a:r>
              <a:rPr lang="cs-CZ" sz="7200" dirty="0"/>
              <a:t> let před našim </a:t>
            </a:r>
            <a:r>
              <a:rPr lang="cs-CZ" sz="7200" b="1" dirty="0"/>
              <a:t>letopočtem</a:t>
            </a:r>
            <a:r>
              <a:rPr lang="cs-CZ" sz="7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184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BAB9E-7388-A7BB-7375-50B8C7B38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40B5AEA-EC33-34D5-E744-FBB7B54AE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D8BF480-B4D4-89BA-6E85-D8CDDE6D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020306-C872-1CA7-6FF5-DBA7487BE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834265-594A-08B1-FCF8-38403549D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EEFFAE0-9388-679E-FDB3-F060C88CA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2ED5EDC-6B3D-E549-450E-BAE700870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60D3678-7AC7-93A8-E2FE-2FE15872E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E4AAC82-37F1-49A4-45B9-4A7C2807B3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6" name="Podnadpis 15">
            <a:extLst>
              <a:ext uri="{FF2B5EF4-FFF2-40B4-BE49-F238E27FC236}">
                <a16:creationId xmlns:a16="http://schemas.microsoft.com/office/drawing/2014/main" id="{43F28B13-DE4B-A57B-3A2A-1A061D649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9052" y="512759"/>
            <a:ext cx="4929931" cy="1113820"/>
          </a:xfrm>
        </p:spPr>
        <p:txBody>
          <a:bodyPr>
            <a:normAutofit fontScale="62500" lnSpcReduction="20000"/>
          </a:bodyPr>
          <a:lstStyle/>
          <a:p>
            <a:r>
              <a:rPr lang="cs-CZ" sz="7200" b="1" dirty="0"/>
              <a:t>Féničané (3000 let př. n. l.)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1B43A2A-5F88-0906-69C5-57FD906AC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67" y="2491612"/>
            <a:ext cx="3615213" cy="2709293"/>
          </a:xfrm>
          <a:prstGeom prst="rect">
            <a:avLst/>
          </a:prstGeom>
        </p:spPr>
      </p:pic>
      <p:sp>
        <p:nvSpPr>
          <p:cNvPr id="9" name="Podnadpis 15">
            <a:extLst>
              <a:ext uri="{FF2B5EF4-FFF2-40B4-BE49-F238E27FC236}">
                <a16:creationId xmlns:a16="http://schemas.microsoft.com/office/drawing/2014/main" id="{22D0082C-7F01-D59D-738A-C25093449BDD}"/>
              </a:ext>
            </a:extLst>
          </p:cNvPr>
          <p:cNvSpPr txBox="1">
            <a:spLocks/>
          </p:cNvSpPr>
          <p:nvPr/>
        </p:nvSpPr>
        <p:spPr>
          <a:xfrm>
            <a:off x="4301269" y="2878127"/>
            <a:ext cx="7563506" cy="234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První </a:t>
            </a:r>
            <a:r>
              <a:rPr lang="cs-CZ" sz="7200" b="1" dirty="0"/>
              <a:t>„marketéři“</a:t>
            </a:r>
            <a:r>
              <a:rPr lang="cs-CZ" sz="7200" dirty="0"/>
              <a:t> mořeplavby. Féničané cestovali po Středozemním moři a </a:t>
            </a:r>
            <a:r>
              <a:rPr lang="cs-CZ" sz="7200" b="1" dirty="0"/>
              <a:t>nabízeli sklo</a:t>
            </a:r>
            <a:r>
              <a:rPr lang="cs-CZ" sz="7200" dirty="0"/>
              <a:t>, purpurová </a:t>
            </a:r>
            <a:r>
              <a:rPr lang="cs-CZ" sz="7200" b="1" dirty="0"/>
              <a:t>barviva </a:t>
            </a:r>
            <a:r>
              <a:rPr lang="cs-CZ" sz="7200" dirty="0"/>
              <a:t>a kovy. </a:t>
            </a:r>
          </a:p>
        </p:txBody>
      </p:sp>
    </p:spTree>
    <p:extLst>
      <p:ext uri="{BB962C8B-B14F-4D97-AF65-F5344CB8AC3E}">
        <p14:creationId xmlns:p14="http://schemas.microsoft.com/office/powerpoint/2010/main" val="404494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7A75F-1CFD-8EAC-D061-C888D0E50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B7B221-3884-A272-25A9-599BF0BC0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EF13F46-CCE8-83BB-2326-3F3C7208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30D406-B9BD-6028-D9DB-C6D8D0D7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D7E7F1-3FF7-27A6-0521-8981566B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38CAA19-51E0-1249-C784-A66A0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1674C5-1DB7-306F-BC71-CB50D8312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D5D5488-6B7D-10D3-DBDB-5433C1C3A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817F423-4DD7-0706-9D4F-A4577CDD3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9" name="Podnadpis 15">
            <a:extLst>
              <a:ext uri="{FF2B5EF4-FFF2-40B4-BE49-F238E27FC236}">
                <a16:creationId xmlns:a16="http://schemas.microsoft.com/office/drawing/2014/main" id="{97E351E2-23DF-D035-C830-65EF2B7C1CAE}"/>
              </a:ext>
            </a:extLst>
          </p:cNvPr>
          <p:cNvSpPr txBox="1">
            <a:spLocks/>
          </p:cNvSpPr>
          <p:nvPr/>
        </p:nvSpPr>
        <p:spPr>
          <a:xfrm>
            <a:off x="3164272" y="2715411"/>
            <a:ext cx="5863456" cy="186780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Féničané prosluli výrobou </a:t>
            </a:r>
            <a:r>
              <a:rPr lang="cs-CZ" sz="7200" b="1" dirty="0"/>
              <a:t>purpuru z mořských plžů</a:t>
            </a:r>
            <a:r>
              <a:rPr lang="cs-CZ" sz="7200" dirty="0"/>
              <a:t>. A tu pak s dalším zbožím nabízeli </a:t>
            </a:r>
            <a:r>
              <a:rPr lang="cs-CZ" sz="7200" b="1" dirty="0"/>
              <a:t>dále</a:t>
            </a:r>
            <a:r>
              <a:rPr lang="cs-CZ" sz="7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86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3ABAC-EE68-CF4C-89A1-276F7603D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17358E-215C-CBCB-7C09-E920C322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1BA2A93-4F26-5164-EEB8-464D36D92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135E87-FB5D-F2A3-2195-0E069B838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A331A7-6CE1-8967-6E94-F7E75C40B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1BB3A78-4B54-8660-BFE5-E962FFE35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F4E4D2E-471F-FFDC-CEBD-6B902D50A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1DD2900-80AC-FC1C-93D6-955B513E7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3E787E0-570F-AD03-1046-92D608AE7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9" name="Podnadpis 15">
            <a:extLst>
              <a:ext uri="{FF2B5EF4-FFF2-40B4-BE49-F238E27FC236}">
                <a16:creationId xmlns:a16="http://schemas.microsoft.com/office/drawing/2014/main" id="{95BCC51D-A688-FFBC-1E0B-1DF3C1305FAD}"/>
              </a:ext>
            </a:extLst>
          </p:cNvPr>
          <p:cNvSpPr txBox="1">
            <a:spLocks/>
          </p:cNvSpPr>
          <p:nvPr/>
        </p:nvSpPr>
        <p:spPr>
          <a:xfrm>
            <a:off x="2314247" y="2018041"/>
            <a:ext cx="7563506" cy="234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Za toto zboží byly starověké civilizace v Africe schopni </a:t>
            </a:r>
            <a:r>
              <a:rPr lang="cs-CZ" sz="7200" b="1" dirty="0"/>
              <a:t>zaplatit zbožím</a:t>
            </a:r>
            <a:r>
              <a:rPr lang="cs-CZ" sz="7200" dirty="0"/>
              <a:t>, které bylo pro Féničany </a:t>
            </a:r>
            <a:r>
              <a:rPr lang="cs-CZ" sz="7200" b="1" u="sng" dirty="0"/>
              <a:t>nedostupné</a:t>
            </a:r>
            <a:r>
              <a:rPr lang="cs-CZ" sz="7200" dirty="0"/>
              <a:t>. Nebo si ho cenili </a:t>
            </a:r>
            <a:r>
              <a:rPr lang="cs-CZ" sz="7200" b="1" dirty="0"/>
              <a:t>mnohem více</a:t>
            </a:r>
            <a:r>
              <a:rPr lang="cs-CZ" sz="7200" dirty="0"/>
              <a:t>, jelikož purpurovou barvu nikdy </a:t>
            </a:r>
            <a:r>
              <a:rPr lang="cs-CZ" sz="7200" b="1" dirty="0"/>
              <a:t>neviděli</a:t>
            </a:r>
            <a:r>
              <a:rPr lang="cs-CZ" sz="720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1C003B-CBFC-4C5A-67CD-798FAA1C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99" y="4433939"/>
            <a:ext cx="3789357" cy="21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6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724853-A027-CA05-FA3D-C907EBA1C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472C267-ACEC-C69D-F4D0-684E11B16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56B0C9-8BE3-7C10-170E-22F93DB2C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DD16CD-CA1C-5BAD-2854-054872B56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3CFBC6-50BA-7E63-3296-8BE7D6F9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4B3A5F-B2D7-A679-DEDF-FB185448B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B5425B-85E2-7E10-3E77-A4967F6BA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86415D8-DF6D-8BD4-67D4-47A6173C7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B985EA1-B8B5-4746-B856-A3D1F37C1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9" name="Podnadpis 15">
            <a:extLst>
              <a:ext uri="{FF2B5EF4-FFF2-40B4-BE49-F238E27FC236}">
                <a16:creationId xmlns:a16="http://schemas.microsoft.com/office/drawing/2014/main" id="{0F3DCA93-EAB1-C97F-A228-35CEFB98F616}"/>
              </a:ext>
            </a:extLst>
          </p:cNvPr>
          <p:cNvSpPr txBox="1">
            <a:spLocks/>
          </p:cNvSpPr>
          <p:nvPr/>
        </p:nvSpPr>
        <p:spPr>
          <a:xfrm>
            <a:off x="2314247" y="2257629"/>
            <a:ext cx="7563506" cy="234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Díky mezinárodnímu obchodu se z Féničanů staly jedni z </a:t>
            </a:r>
            <a:r>
              <a:rPr lang="cs-CZ" sz="7200" b="1" u="sng" dirty="0"/>
              <a:t>nejvíce</a:t>
            </a:r>
            <a:r>
              <a:rPr lang="cs-CZ" sz="7200" u="sng" dirty="0"/>
              <a:t> </a:t>
            </a:r>
            <a:r>
              <a:rPr lang="cs-CZ" sz="7200" b="1" u="sng" dirty="0"/>
              <a:t>prosperujících </a:t>
            </a:r>
            <a:r>
              <a:rPr lang="cs-CZ" sz="7200" dirty="0"/>
              <a:t>civilizací starověku.</a:t>
            </a:r>
          </a:p>
        </p:txBody>
      </p:sp>
    </p:spTree>
    <p:extLst>
      <p:ext uri="{BB962C8B-B14F-4D97-AF65-F5344CB8AC3E}">
        <p14:creationId xmlns:p14="http://schemas.microsoft.com/office/powerpoint/2010/main" val="4243989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22DD74-3B55-4778-8C72-1FD2D1E4C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E307BA-F30D-5F7D-8F69-1BF8293F9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131C0D-63A4-20F9-9182-AF7C7F4D9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D8B0A9-5776-C080-9706-2A8752D3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E4C24-F6AF-5F1A-3D10-38339D8B5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C3FCA03-F6AE-5749-1A00-6A3650E27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759AE33-E121-FBD3-357B-1D14F9438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37D0418-7DC7-5726-9CD8-E80E54E4E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F9A14A7-F267-413B-6D47-E9E8F233E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9" name="Podnadpis 15">
            <a:extLst>
              <a:ext uri="{FF2B5EF4-FFF2-40B4-BE49-F238E27FC236}">
                <a16:creationId xmlns:a16="http://schemas.microsoft.com/office/drawing/2014/main" id="{91000FCD-73F8-1B7E-35DD-F834A5E1FC9D}"/>
              </a:ext>
            </a:extLst>
          </p:cNvPr>
          <p:cNvSpPr txBox="1">
            <a:spLocks/>
          </p:cNvSpPr>
          <p:nvPr/>
        </p:nvSpPr>
        <p:spPr>
          <a:xfrm>
            <a:off x="2574802" y="2391310"/>
            <a:ext cx="7042396" cy="2075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Pokud máte </a:t>
            </a:r>
            <a:r>
              <a:rPr lang="cs-CZ" sz="7200" b="1" dirty="0"/>
              <a:t>peníze</a:t>
            </a:r>
            <a:r>
              <a:rPr lang="cs-CZ" sz="7200" dirty="0"/>
              <a:t> a </a:t>
            </a:r>
            <a:r>
              <a:rPr lang="cs-CZ" sz="7200" b="1" dirty="0"/>
              <a:t>umění</a:t>
            </a:r>
            <a:r>
              <a:rPr lang="cs-CZ" sz="7200" dirty="0"/>
              <a:t>, dorozumíte se </a:t>
            </a:r>
            <a:r>
              <a:rPr lang="cs-CZ" sz="7200" b="1" u="sng" dirty="0"/>
              <a:t>všude na světě</a:t>
            </a:r>
            <a:r>
              <a:rPr lang="cs-CZ" sz="7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18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5E685-4E5A-B333-AEC0-B465F53FB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1FA54B-49ED-9658-612D-4F3C32E53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3B13E-7C89-4D93-7A0B-B2A5228C0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3D216D-D9CA-B33F-96B0-EE6F20B5B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C13DF8-6CBD-8750-DC5A-43BC870F2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D0EE484-B45A-A000-7D55-0C335F310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D9CB079-A145-A35B-1FD4-198D1713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B2640D5-76FC-BC29-4C8D-67A08BDE7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82FF3EE-5762-E55C-ECEE-7B742B82F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9" name="Podnadpis 15">
            <a:extLst>
              <a:ext uri="{FF2B5EF4-FFF2-40B4-BE49-F238E27FC236}">
                <a16:creationId xmlns:a16="http://schemas.microsoft.com/office/drawing/2014/main" id="{FA52C43F-0C23-AED3-D018-9657429743EA}"/>
              </a:ext>
            </a:extLst>
          </p:cNvPr>
          <p:cNvSpPr txBox="1">
            <a:spLocks/>
          </p:cNvSpPr>
          <p:nvPr/>
        </p:nvSpPr>
        <p:spPr>
          <a:xfrm>
            <a:off x="2998437" y="2645187"/>
            <a:ext cx="6195125" cy="1567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První </a:t>
            </a:r>
            <a:r>
              <a:rPr lang="cs-CZ" sz="7200" b="1" dirty="0"/>
              <a:t>globální reklamní kampaň</a:t>
            </a:r>
          </a:p>
        </p:txBody>
      </p:sp>
    </p:spTree>
    <p:extLst>
      <p:ext uri="{BB962C8B-B14F-4D97-AF65-F5344CB8AC3E}">
        <p14:creationId xmlns:p14="http://schemas.microsoft.com/office/powerpoint/2010/main" val="1644770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FE47DA-2E20-0D26-67A9-8DA873185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176761-A30D-854C-FBA8-FA78405B0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0161E6E-F256-2EBA-6535-1C69401F7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28FFB0-E3B1-EB9A-EE20-617E2D66B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B36770-8D3E-1AAB-4FC5-E163C51EA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212E59-A04A-06C6-6076-176AEBCE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1793EFE-8BD5-6BE5-3A4F-E354138B7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73C6654-93E9-0FE2-C4DE-5A9F7D8DE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9BA2207-8C44-7A05-12D4-48FD11B73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9" name="Podnadpis 15">
            <a:extLst>
              <a:ext uri="{FF2B5EF4-FFF2-40B4-BE49-F238E27FC236}">
                <a16:creationId xmlns:a16="http://schemas.microsoft.com/office/drawing/2014/main" id="{782010A6-6551-7BE5-969A-A33B7B881DD5}"/>
              </a:ext>
            </a:extLst>
          </p:cNvPr>
          <p:cNvSpPr txBox="1">
            <a:spLocks/>
          </p:cNvSpPr>
          <p:nvPr/>
        </p:nvSpPr>
        <p:spPr>
          <a:xfrm>
            <a:off x="2998437" y="2645186"/>
            <a:ext cx="6358206" cy="2033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 err="1"/>
              <a:t>Odol</a:t>
            </a:r>
            <a:r>
              <a:rPr lang="cs-CZ" sz="7200" dirty="0"/>
              <a:t> v </a:t>
            </a:r>
            <a:r>
              <a:rPr lang="cs-CZ" sz="7200" b="1" dirty="0"/>
              <a:t>roce 1901 </a:t>
            </a:r>
            <a:r>
              <a:rPr lang="cs-CZ" sz="7200" dirty="0"/>
              <a:t>vytvořil první </a:t>
            </a:r>
            <a:r>
              <a:rPr lang="cs-CZ" sz="7200" b="1" dirty="0"/>
              <a:t>jednotnou globální reklamní kampaň </a:t>
            </a:r>
            <a:r>
              <a:rPr lang="cs-CZ" sz="7200" dirty="0"/>
              <a:t>s jednotným designem a poselstvím napříč </a:t>
            </a:r>
            <a:r>
              <a:rPr lang="cs-CZ" sz="7200" b="1" dirty="0"/>
              <a:t>několika zeměmi</a:t>
            </a:r>
            <a:r>
              <a:rPr lang="cs-CZ" sz="7200" dirty="0"/>
              <a:t>.</a:t>
            </a:r>
            <a:endParaRPr lang="cs-CZ" sz="72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7151884-855A-2CDD-3EEE-E1F222F4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09" y="4637245"/>
            <a:ext cx="3838531" cy="20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5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A165C-47D4-7FDA-12B0-1897A6F0E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2B76B2-9AD7-D638-B205-0AAE16E82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5B89B76-1693-63F3-44D0-D7EA2A922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B287B4-D259-EE60-E97E-C2F17F727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D8F9B8-F676-A9E6-01F2-9EAC4971F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344B20-71FC-0E44-E676-517748B3C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F7700C8-16C9-87BD-E52F-11AA0436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8257091-7532-187C-BCF0-A5DD7BEB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CFA251F-40EB-18EC-9C64-0AEC61FF8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1757BDD1-DAE1-0AE1-0EE8-1D3EBDE0A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249" y="580588"/>
            <a:ext cx="3353273" cy="1125214"/>
          </a:xfrm>
        </p:spPr>
        <p:txBody>
          <a:bodyPr>
            <a:normAutofit/>
          </a:bodyPr>
          <a:lstStyle/>
          <a:p>
            <a:r>
              <a:rPr lang="cs-CZ" sz="7200" dirty="0"/>
              <a:t>INFO</a:t>
            </a:r>
          </a:p>
          <a:p>
            <a:endParaRPr lang="cs-CZ" sz="72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1C5E49B3-C5CF-06AF-E3D6-2A36C42F4510}"/>
              </a:ext>
            </a:extLst>
          </p:cNvPr>
          <p:cNvSpPr txBox="1">
            <a:spLocks/>
          </p:cNvSpPr>
          <p:nvPr/>
        </p:nvSpPr>
        <p:spPr>
          <a:xfrm>
            <a:off x="923829" y="3151837"/>
            <a:ext cx="8339914" cy="1292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cs-CZ" sz="3600" dirty="0"/>
              <a:t>Příští ani přespříští seminář se nekoná 3.3 + 10.3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Místo toho docházka jako úkol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1. a 2. kapitola v SP</a:t>
            </a:r>
          </a:p>
          <a:p>
            <a:pPr algn="l"/>
            <a:endParaRPr lang="cs-CZ" sz="36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452251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E049B-E40C-A189-09DA-3AA74730E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D1F439F-C510-4650-9303-7E10B688E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66D25C0-7A2A-7387-1E74-D0B4336B6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FF4637-22C1-9EE0-D6AF-2F63101C6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1D1FE1-677A-A559-E5FE-684911AF8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1DF600A-890C-DE86-29D1-03F27CA65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7EBFC30-B567-26F8-37A1-8044E6FAA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9295B43-B159-6D28-EB6D-DB50E6CC5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A0FEB6F-7BA3-9D23-43A8-2767AC23E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9" name="Podnadpis 15">
            <a:extLst>
              <a:ext uri="{FF2B5EF4-FFF2-40B4-BE49-F238E27FC236}">
                <a16:creationId xmlns:a16="http://schemas.microsoft.com/office/drawing/2014/main" id="{ECAFF441-4527-E94E-CA25-D7E6D1647663}"/>
              </a:ext>
            </a:extLst>
          </p:cNvPr>
          <p:cNvSpPr txBox="1">
            <a:spLocks/>
          </p:cNvSpPr>
          <p:nvPr/>
        </p:nvSpPr>
        <p:spPr>
          <a:xfrm>
            <a:off x="2998437" y="2645186"/>
            <a:ext cx="6358206" cy="2033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b="1" dirty="0" err="1"/>
              <a:t>Odol</a:t>
            </a:r>
            <a:r>
              <a:rPr lang="cs-CZ" sz="7200" dirty="0"/>
              <a:t> využíval tiskovou reklamu v </a:t>
            </a:r>
            <a:r>
              <a:rPr lang="cs-CZ" sz="7200" b="1" dirty="0"/>
              <a:t>novinách a plakátech</a:t>
            </a:r>
            <a:r>
              <a:rPr lang="cs-CZ" sz="7200" dirty="0"/>
              <a:t> po </a:t>
            </a:r>
            <a:r>
              <a:rPr lang="cs-CZ" sz="7200" b="1" dirty="0"/>
              <a:t>celé Evropě </a:t>
            </a:r>
            <a:r>
              <a:rPr lang="cs-CZ" sz="7200" dirty="0"/>
              <a:t>a některých částech </a:t>
            </a:r>
            <a:r>
              <a:rPr lang="cs-CZ" sz="7200" b="1" dirty="0"/>
              <a:t>USA</a:t>
            </a:r>
            <a:r>
              <a:rPr lang="cs-CZ" sz="7200" dirty="0"/>
              <a:t>.</a:t>
            </a:r>
            <a:endParaRPr lang="cs-CZ" sz="72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BE40359-15E3-EFFD-E29A-5ACD50E6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74" y="4175915"/>
            <a:ext cx="2479656" cy="247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93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6F36F4-8AEC-AC59-2F9E-96AFF70DC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1CE3217-D1C4-60EA-2001-362CA8B54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0BDB4C-B079-A1AF-0F0A-71AB3CFCB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2A3998-4563-6EB7-1C07-75A191DD6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4D3C1-942E-00E8-E940-8B7A3E3A9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107588F-0C89-76D9-0ABA-8FB5C7E0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2ADF793-CA01-CFEF-0143-FB8B8BAE8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EDCD4C9-7464-B7BE-CAC4-A47F65F3C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86DD339-89D5-2B4A-1831-4E60E22EE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9" name="Podnadpis 15">
            <a:extLst>
              <a:ext uri="{FF2B5EF4-FFF2-40B4-BE49-F238E27FC236}">
                <a16:creationId xmlns:a16="http://schemas.microsoft.com/office/drawing/2014/main" id="{BECD4B1A-4544-8C9C-5622-A537BFCC9DA5}"/>
              </a:ext>
            </a:extLst>
          </p:cNvPr>
          <p:cNvSpPr txBox="1">
            <a:spLocks/>
          </p:cNvSpPr>
          <p:nvPr/>
        </p:nvSpPr>
        <p:spPr>
          <a:xfrm>
            <a:off x="2998437" y="2728314"/>
            <a:ext cx="6195125" cy="1567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První </a:t>
            </a:r>
            <a:r>
              <a:rPr lang="cs-CZ" sz="7200" b="1" dirty="0"/>
              <a:t>globální reklamní kampaň v moderním stylu.</a:t>
            </a:r>
          </a:p>
        </p:txBody>
      </p:sp>
    </p:spTree>
    <p:extLst>
      <p:ext uri="{BB962C8B-B14F-4D97-AF65-F5344CB8AC3E}">
        <p14:creationId xmlns:p14="http://schemas.microsoft.com/office/powerpoint/2010/main" val="3128232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90AB17-5FD1-76E7-6677-EA23552EA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D312F5-E893-55BA-7A01-5B8897295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61AF2A-1A3D-82C7-DE46-191717A15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65238C-99C2-1F6A-C65D-407C4D2B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C9CD2D-5565-F2C9-0EEF-3B6029813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A682230-888D-3C5E-D634-85A21235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3B80B79-5204-7828-E1B3-038235BC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DD5651E-F2A6-6007-1150-BEBC75BDB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ED19DC-37DA-5E39-70AF-3AEF678A8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9" name="Podnadpis 15">
            <a:extLst>
              <a:ext uri="{FF2B5EF4-FFF2-40B4-BE49-F238E27FC236}">
                <a16:creationId xmlns:a16="http://schemas.microsoft.com/office/drawing/2014/main" id="{20F67F31-A5A8-33A1-7BAB-7A15CED0B173}"/>
              </a:ext>
            </a:extLst>
          </p:cNvPr>
          <p:cNvSpPr txBox="1">
            <a:spLocks/>
          </p:cNvSpPr>
          <p:nvPr/>
        </p:nvSpPr>
        <p:spPr>
          <a:xfrm>
            <a:off x="2611347" y="2522063"/>
            <a:ext cx="6969306" cy="2084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b="1" i="1" dirty="0" err="1"/>
              <a:t>Coca</a:t>
            </a:r>
            <a:r>
              <a:rPr lang="cs-CZ" sz="7200" b="1" i="1" dirty="0"/>
              <a:t> Cola </a:t>
            </a:r>
            <a:r>
              <a:rPr lang="cs-CZ" sz="7200" dirty="0"/>
              <a:t>přišla s globálním krokem na olympiádě v Amsterdamu 1928, kde distribuovala </a:t>
            </a:r>
            <a:r>
              <a:rPr lang="cs-CZ" sz="7200" b="1" dirty="0"/>
              <a:t>vzorky zdarma</a:t>
            </a:r>
            <a:r>
              <a:rPr lang="cs-CZ" sz="7200" dirty="0"/>
              <a:t>. Byla taktéž jednou z </a:t>
            </a:r>
            <a:r>
              <a:rPr lang="cs-CZ" sz="7200" b="1" dirty="0"/>
              <a:t>prvních značek</a:t>
            </a:r>
            <a:r>
              <a:rPr lang="cs-CZ" sz="7200" dirty="0"/>
              <a:t>, která využila </a:t>
            </a:r>
            <a:r>
              <a:rPr lang="cs-CZ" sz="7200" b="1" dirty="0"/>
              <a:t>reklamní plakáty a billboardy </a:t>
            </a:r>
            <a:r>
              <a:rPr lang="cs-CZ" sz="7200" dirty="0"/>
              <a:t>v různých zemích. </a:t>
            </a:r>
            <a:endParaRPr lang="cs-CZ" sz="72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CF43E5-A91C-6BCC-0B06-0BB30B15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0" y="4543785"/>
            <a:ext cx="4346628" cy="20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10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10C2AA-8266-E031-74EA-A8AAE9185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F4A363-C029-A457-1FDF-90363E317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72A944-95A0-0E18-6324-44C6945CB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82F75-C5D0-BDA8-1043-793FE390E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0C3D73-D24B-5B60-348E-A61AFB7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A41E948-9482-F94F-721D-277BAD82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AD55AFF-9A80-17DE-2357-352D3BA3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6B09F38-CE66-102B-5223-7FB935AFF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E7D631C-CB15-3303-B56F-33778BB59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3E6CAEE-31DE-EDAB-C8E8-2D3F386A6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43" y="1353638"/>
            <a:ext cx="6638800" cy="39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38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15C77-CAAB-CCCC-79D8-74FA2D88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F769DAB-9BBC-8C53-E3FA-B337F2D96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3E07AB-BA81-BD6C-49B1-B7139633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C5F9E2-A237-CC11-5DB1-5E532A7C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4C7B75-008A-6621-7EB0-48B65E81C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1BC3892-D8AB-DA25-29FC-569DFCF90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EA2664A-AEAF-D27A-75BE-29646B25D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8501706-E6A2-6377-3ACA-5ADF95412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5C88489-7B92-EDC3-97A4-F57D72549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279A5A2A-B83D-4597-8FEC-CB6B18332E17}"/>
              </a:ext>
            </a:extLst>
          </p:cNvPr>
          <p:cNvSpPr txBox="1">
            <a:spLocks/>
          </p:cNvSpPr>
          <p:nvPr/>
        </p:nvSpPr>
        <p:spPr>
          <a:xfrm>
            <a:off x="2998437" y="2645186"/>
            <a:ext cx="6358206" cy="2033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MM je </a:t>
            </a:r>
            <a:r>
              <a:rPr lang="cs-CZ" sz="7200" b="1" dirty="0"/>
              <a:t>riskantní</a:t>
            </a:r>
            <a:r>
              <a:rPr lang="cs-CZ" sz="7200" dirty="0"/>
              <a:t> a ze začátku potřebuje </a:t>
            </a:r>
            <a:r>
              <a:rPr lang="cs-CZ" sz="7200" b="1" dirty="0"/>
              <a:t>vysoké finanční investice</a:t>
            </a:r>
            <a:r>
              <a:rPr lang="cs-CZ" sz="7200" dirty="0"/>
              <a:t>, může však </a:t>
            </a:r>
            <a:r>
              <a:rPr lang="cs-CZ" sz="7200" b="1" dirty="0"/>
              <a:t>posunout firmu </a:t>
            </a:r>
            <a:r>
              <a:rPr lang="cs-CZ" sz="7200" dirty="0"/>
              <a:t>na </a:t>
            </a:r>
            <a:r>
              <a:rPr lang="cs-CZ" sz="7200" b="1" u="sng" dirty="0"/>
              <a:t>jinou úroveň</a:t>
            </a:r>
            <a:r>
              <a:rPr lang="cs-CZ" sz="720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9ECAAA-7E8F-6E31-DED0-55E69C30D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23" y="3837866"/>
            <a:ext cx="2966869" cy="28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99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F49AB2-0413-6810-5F62-9BC4C9320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4D7C68-E605-0F89-69B8-8A8142DA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45EEBFF-D0CF-5A08-AACB-FA91165D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0EAAD-24B7-AFEC-91CC-F6A0DEF0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EC3B05-760C-229C-8B45-A28CC3288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DF87EE-7AB2-0318-206B-64A1D24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4E0D8CC-D108-B1B4-7571-314CC5AA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6DCC30C-BE03-A78B-4689-AF0B7A2EA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3D66B58-AC3E-DFFE-DDCD-C1B75C6E4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46C5F069-A795-786D-0114-3BB0839FE898}"/>
              </a:ext>
            </a:extLst>
          </p:cNvPr>
          <p:cNvSpPr txBox="1">
            <a:spLocks/>
          </p:cNvSpPr>
          <p:nvPr/>
        </p:nvSpPr>
        <p:spPr>
          <a:xfrm>
            <a:off x="2998437" y="2839665"/>
            <a:ext cx="6358206" cy="117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b="1" dirty="0"/>
              <a:t>Koncepce MM</a:t>
            </a:r>
          </a:p>
        </p:txBody>
      </p:sp>
    </p:spTree>
    <p:extLst>
      <p:ext uri="{BB962C8B-B14F-4D97-AF65-F5344CB8AC3E}">
        <p14:creationId xmlns:p14="http://schemas.microsoft.com/office/powerpoint/2010/main" val="387239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66D4B-4D9E-F7EE-09EF-CD7F401E2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82F6A7-48C2-034E-DACC-56E3A5AD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1434B4F-8172-D56E-AC6E-9E649051C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C7FCA9-508D-46A7-4406-FD292A34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FC7887-6F23-15B9-3EA8-E1E842CA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604B6E-A9E2-23D2-DE19-026FE09A3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9C7BE83-9980-2B25-EF68-93841103C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479709C-85C4-9E2F-8E0D-E7ADBB5AE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1AE4624-C867-1848-1612-A0623733C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9F23F213-D8BA-DC94-B2DD-8CBB83D446CD}"/>
              </a:ext>
            </a:extLst>
          </p:cNvPr>
          <p:cNvSpPr txBox="1">
            <a:spLocks/>
          </p:cNvSpPr>
          <p:nvPr/>
        </p:nvSpPr>
        <p:spPr>
          <a:xfrm>
            <a:off x="2285761" y="2290736"/>
            <a:ext cx="7185096" cy="2662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b="1" dirty="0"/>
              <a:t>Exportní</a:t>
            </a:r>
          </a:p>
          <a:p>
            <a:r>
              <a:rPr lang="cs-CZ" sz="7200" b="1" dirty="0"/>
              <a:t>Globální </a:t>
            </a:r>
          </a:p>
          <a:p>
            <a:r>
              <a:rPr lang="cs-CZ" sz="7200" b="1" dirty="0"/>
              <a:t>Interkulturní</a:t>
            </a:r>
          </a:p>
        </p:txBody>
      </p:sp>
    </p:spTree>
    <p:extLst>
      <p:ext uri="{BB962C8B-B14F-4D97-AF65-F5344CB8AC3E}">
        <p14:creationId xmlns:p14="http://schemas.microsoft.com/office/powerpoint/2010/main" val="1829706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2C5FFF-EC9F-4839-346A-DE8CC2FCD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3F3329-89F7-AED3-746F-0F1E9AADF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B93F54-C0F5-58E7-AF5D-BAA33601A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BAA4B5-7C02-C022-4BE3-810A2BD04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3E8BF-326C-505C-8A8C-8DFE06F9F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F346F8-9907-C218-FEAE-6ED33A677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6A1805B-8A8C-E108-854A-104A3152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8B7ADDF-BA17-4303-5FDE-A135B65FE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6C10A32-BE21-882B-9B89-159D4FA73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5FBABE53-3C13-4B57-8DD9-67310A80156C}"/>
              </a:ext>
            </a:extLst>
          </p:cNvPr>
          <p:cNvSpPr txBox="1">
            <a:spLocks/>
          </p:cNvSpPr>
          <p:nvPr/>
        </p:nvSpPr>
        <p:spPr>
          <a:xfrm>
            <a:off x="2285761" y="2290736"/>
            <a:ext cx="7185096" cy="2662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Firmy při vstupu na zahraniční trhy obvykle volí jednu ze tří koncepcí mezinárodního marketingu: 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</a:rPr>
              <a:t>exportní, globální nebo interkulturní</a:t>
            </a: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Každá z nich vyžaduje jiný přístup k produktům, marketingové komunikaci a způsobu oslovení zákazníků.</a:t>
            </a:r>
            <a:endParaRPr lang="cs-CZ" sz="7200" b="1" dirty="0"/>
          </a:p>
        </p:txBody>
      </p:sp>
    </p:spTree>
    <p:extLst>
      <p:ext uri="{BB962C8B-B14F-4D97-AF65-F5344CB8AC3E}">
        <p14:creationId xmlns:p14="http://schemas.microsoft.com/office/powerpoint/2010/main" val="2197042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24F1FF-E22B-C3AB-010A-47C085FE7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B96E49-0BFC-FE6F-A5D7-988067B78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A33F7B-031A-2662-3C6B-F28CC59A8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D6C98F-FA76-B6C7-1D65-E4781198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4A278D-3F07-D039-B328-E59D39F8E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EA2086B-DF87-2BB9-CE56-230F8936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F623101-DB84-3893-5253-5B136BD25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D400463-0FCF-531E-98A1-E8478D617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E579EFA-6EEF-DB37-6CC4-A79B07329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D76A0C35-5F7D-7C76-3563-84BE6DA7FF70}"/>
              </a:ext>
            </a:extLst>
          </p:cNvPr>
          <p:cNvSpPr txBox="1">
            <a:spLocks/>
          </p:cNvSpPr>
          <p:nvPr/>
        </p:nvSpPr>
        <p:spPr>
          <a:xfrm>
            <a:off x="2635013" y="519657"/>
            <a:ext cx="6539262" cy="157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Příklad</a:t>
            </a:r>
            <a:endParaRPr lang="cs-CZ" sz="7200" b="1" dirty="0"/>
          </a:p>
        </p:txBody>
      </p:sp>
      <p:sp>
        <p:nvSpPr>
          <p:cNvPr id="3" name="Podnadpis 15">
            <a:extLst>
              <a:ext uri="{FF2B5EF4-FFF2-40B4-BE49-F238E27FC236}">
                <a16:creationId xmlns:a16="http://schemas.microsoft.com/office/drawing/2014/main" id="{E0130893-3B3E-5B94-C037-1F87FBDE460D}"/>
              </a:ext>
            </a:extLst>
          </p:cNvPr>
          <p:cNvSpPr txBox="1">
            <a:spLocks/>
          </p:cNvSpPr>
          <p:nvPr/>
        </p:nvSpPr>
        <p:spPr>
          <a:xfrm>
            <a:off x="899594" y="2355135"/>
            <a:ext cx="6539262" cy="2509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BohemiaBeer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s.r.o.</a:t>
            </a:r>
          </a:p>
          <a:p>
            <a:endParaRPr lang="cs-CZ" sz="6000" b="1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cs-CZ" sz="6000" dirty="0">
                <a:solidFill>
                  <a:srgbClr val="000000"/>
                </a:solidFill>
                <a:latin typeface="-webkit-standard"/>
              </a:rPr>
              <a:t>Firma </a:t>
            </a:r>
            <a:r>
              <a:rPr lang="cs-CZ" sz="6000" b="1" dirty="0">
                <a:solidFill>
                  <a:srgbClr val="000000"/>
                </a:solidFill>
                <a:latin typeface="-webkit-standard"/>
              </a:rPr>
              <a:t>chce expandovat na nové trhy</a:t>
            </a:r>
            <a:r>
              <a:rPr lang="cs-CZ" sz="6000" dirty="0">
                <a:solidFill>
                  <a:srgbClr val="000000"/>
                </a:solidFill>
                <a:latin typeface="-webkit-standard"/>
              </a:rPr>
              <a:t>, hrdla Čechů jsou </a:t>
            </a:r>
            <a:r>
              <a:rPr lang="cs-CZ" sz="6000" b="1" dirty="0">
                <a:solidFill>
                  <a:srgbClr val="000000"/>
                </a:solidFill>
                <a:latin typeface="-webkit-standard"/>
              </a:rPr>
              <a:t>„plné“ </a:t>
            </a:r>
            <a:r>
              <a:rPr lang="cs-CZ" sz="6000" dirty="0">
                <a:solidFill>
                  <a:srgbClr val="000000"/>
                </a:solidFill>
                <a:latin typeface="-webkit-standard"/>
              </a:rPr>
              <a:t>a firma se potřebuje </a:t>
            </a:r>
            <a:r>
              <a:rPr lang="cs-CZ" sz="6000" b="1" u="sng" dirty="0">
                <a:solidFill>
                  <a:srgbClr val="000000"/>
                </a:solidFill>
                <a:latin typeface="-webkit-standard"/>
              </a:rPr>
              <a:t>posunout</a:t>
            </a:r>
            <a:r>
              <a:rPr lang="cs-CZ" sz="6000" u="sng" dirty="0">
                <a:solidFill>
                  <a:srgbClr val="000000"/>
                </a:solidFill>
                <a:latin typeface="-webkit-standard"/>
              </a:rPr>
              <a:t>.</a:t>
            </a:r>
            <a:endParaRPr lang="cs-CZ" sz="7200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A71E86-8B20-72EC-B404-AC8480D3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362" y="1804262"/>
            <a:ext cx="3369478" cy="33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04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BAE8F0-EC40-82DB-9E79-6709A0F80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48767E-6320-C68D-BFFF-9D8958932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7EC3CE3-11B3-3531-8B58-647A0030E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F88F4E-A057-BAD1-1727-0ACFDBD8E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FC46B2-15FC-D364-8280-97C91B6BC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8EEF9B-7A14-9668-AFE8-602EFA4E1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3BC5BDC-2F90-44E8-BB00-542FAE316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71EBFB4-749B-BADF-8484-87C406F1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A3BD7C9-2466-F387-EC6A-E418B3ACC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586F5C6A-E17B-928C-44BE-EBD80770E826}"/>
              </a:ext>
            </a:extLst>
          </p:cNvPr>
          <p:cNvSpPr txBox="1">
            <a:spLocks/>
          </p:cNvSpPr>
          <p:nvPr/>
        </p:nvSpPr>
        <p:spPr>
          <a:xfrm>
            <a:off x="2635013" y="519657"/>
            <a:ext cx="6539262" cy="157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Exportní koncepce</a:t>
            </a:r>
            <a:endParaRPr lang="cs-CZ" sz="7200" b="1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D4BA9C67-0D50-FDC3-12E2-180C4910FBF7}"/>
              </a:ext>
            </a:extLst>
          </p:cNvPr>
          <p:cNvSpPr txBox="1">
            <a:spLocks/>
          </p:cNvSpPr>
          <p:nvPr/>
        </p:nvSpPr>
        <p:spPr>
          <a:xfrm>
            <a:off x="2380406" y="2953642"/>
            <a:ext cx="7431188" cy="1995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Aneb 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„prodáváme to samé všude“ </a:t>
            </a:r>
          </a:p>
          <a:p>
            <a:r>
              <a:rPr lang="cs-CZ" sz="6000" dirty="0">
                <a:solidFill>
                  <a:srgbClr val="000000"/>
                </a:solidFill>
                <a:latin typeface="-webkit-standard"/>
              </a:rPr>
              <a:t>Firma </a:t>
            </a:r>
            <a:r>
              <a:rPr lang="cs-CZ" sz="6000" b="1" dirty="0">
                <a:solidFill>
                  <a:srgbClr val="000000"/>
                </a:solidFill>
                <a:latin typeface="-webkit-standard"/>
              </a:rPr>
              <a:t>nepřizpůsobuje produkt ani komunikaci pro zahraniční trhy </a:t>
            </a:r>
            <a:r>
              <a:rPr lang="cs-CZ" sz="6000" dirty="0">
                <a:solidFill>
                  <a:srgbClr val="000000"/>
                </a:solidFill>
                <a:latin typeface="-webkit-standard"/>
              </a:rPr>
              <a:t>– prodává </a:t>
            </a:r>
            <a:r>
              <a:rPr lang="cs-CZ" sz="6000" b="1" dirty="0">
                <a:solidFill>
                  <a:srgbClr val="000000"/>
                </a:solidFill>
                <a:latin typeface="-webkit-standard"/>
              </a:rPr>
              <a:t>stejné pivo </a:t>
            </a:r>
            <a:r>
              <a:rPr lang="cs-CZ" sz="6000" dirty="0">
                <a:solidFill>
                  <a:srgbClr val="000000"/>
                </a:solidFill>
                <a:latin typeface="-webkit-standard"/>
              </a:rPr>
              <a:t>jako na domácím trhu.</a:t>
            </a:r>
          </a:p>
          <a:p>
            <a:r>
              <a:rPr lang="cs-CZ" sz="6000" dirty="0">
                <a:solidFill>
                  <a:srgbClr val="000000"/>
                </a:solidFill>
                <a:latin typeface="-webkit-standard"/>
              </a:rPr>
              <a:t>Marketingová strategie a reklama </a:t>
            </a:r>
            <a:r>
              <a:rPr lang="cs-CZ" sz="6000" b="1" dirty="0">
                <a:solidFill>
                  <a:srgbClr val="000000"/>
                </a:solidFill>
                <a:latin typeface="-webkit-standard"/>
              </a:rPr>
              <a:t>je stejná</a:t>
            </a:r>
            <a:r>
              <a:rPr lang="cs-CZ" sz="6000" dirty="0">
                <a:solidFill>
                  <a:srgbClr val="000000"/>
                </a:solidFill>
                <a:latin typeface="-webkit-standard"/>
              </a:rPr>
              <a:t>, pouze </a:t>
            </a:r>
            <a:r>
              <a:rPr lang="cs-CZ" sz="6000" b="1" dirty="0">
                <a:solidFill>
                  <a:srgbClr val="000000"/>
                </a:solidFill>
                <a:latin typeface="-webkit-standard"/>
              </a:rPr>
              <a:t>přeložená</a:t>
            </a:r>
          </a:p>
          <a:p>
            <a:r>
              <a:rPr lang="cs-CZ" sz="6000" dirty="0">
                <a:solidFill>
                  <a:srgbClr val="000000"/>
                </a:solidFill>
                <a:latin typeface="-webkit-standard"/>
              </a:rPr>
              <a:t>Distribuce zajištěna místními partnery / distributory</a:t>
            </a:r>
          </a:p>
          <a:p>
            <a:r>
              <a:rPr lang="cs-CZ" sz="6000" dirty="0">
                <a:solidFill>
                  <a:srgbClr val="000000"/>
                </a:solidFill>
                <a:latin typeface="-webkit-standard"/>
              </a:rPr>
              <a:t>Nejčastější u </a:t>
            </a:r>
            <a:r>
              <a:rPr lang="cs-CZ" sz="6000" b="1" dirty="0">
                <a:solidFill>
                  <a:srgbClr val="000000"/>
                </a:solidFill>
                <a:latin typeface="-webkit-standard"/>
              </a:rPr>
              <a:t>luxusních značek.</a:t>
            </a:r>
            <a:endParaRPr lang="cs-CZ" sz="72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F6C138-50DE-7B8C-35DA-8194EBCF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7" y="4540701"/>
            <a:ext cx="1282700" cy="1574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E23011-E5D6-5456-5A77-6B1877066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201" y="3005458"/>
            <a:ext cx="1422400" cy="14224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4CB9C03-049B-7A95-319B-0B847D23C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07" y="2317299"/>
            <a:ext cx="15367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1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04A761-7C7B-4A1D-196D-EF4EADFB7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F472105-C8B3-59C4-A178-0020AFE1A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8C5D1F1-AB9E-4473-ADA0-95B90A721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3BA0D5-CDFE-4D58-1628-5605EB614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56BA86-16B7-C3E8-5735-529B0093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780143B-AEB5-1022-DFC3-B9F3F812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953AAC6-AD94-142A-3DA7-3941A4FA5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49C4935-D101-36E1-DFFA-7EBCB935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027A287-9FDB-B3BA-9DE1-0630D829F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41195A7E-22F1-AAD2-0884-CAAF42FB7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2902" y="387119"/>
            <a:ext cx="2526196" cy="1125214"/>
          </a:xfrm>
        </p:spPr>
        <p:txBody>
          <a:bodyPr>
            <a:normAutofit/>
          </a:bodyPr>
          <a:lstStyle/>
          <a:p>
            <a:r>
              <a:rPr lang="cs-CZ" sz="7200" dirty="0"/>
              <a:t>SP</a:t>
            </a:r>
          </a:p>
          <a:p>
            <a:endParaRPr lang="cs-CZ" sz="7200" dirty="0"/>
          </a:p>
        </p:txBody>
      </p:sp>
      <p:sp>
        <p:nvSpPr>
          <p:cNvPr id="3" name="Podnadpis 15">
            <a:extLst>
              <a:ext uri="{FF2B5EF4-FFF2-40B4-BE49-F238E27FC236}">
                <a16:creationId xmlns:a16="http://schemas.microsoft.com/office/drawing/2014/main" id="{C26DB502-93BE-3D78-EEAE-D058A7621EAE}"/>
              </a:ext>
            </a:extLst>
          </p:cNvPr>
          <p:cNvSpPr txBox="1">
            <a:spLocks/>
          </p:cNvSpPr>
          <p:nvPr/>
        </p:nvSpPr>
        <p:spPr>
          <a:xfrm>
            <a:off x="983399" y="2766407"/>
            <a:ext cx="8373244" cy="298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cs-CZ" sz="3600" dirty="0"/>
              <a:t>Týmy + odkaz na </a:t>
            </a:r>
            <a:r>
              <a:rPr lang="cs-CZ" sz="3600" dirty="0" err="1"/>
              <a:t>google.doc</a:t>
            </a:r>
            <a:r>
              <a:rPr lang="cs-CZ" sz="3600" dirty="0"/>
              <a:t> poslat na mail : </a:t>
            </a:r>
            <a:r>
              <a:rPr lang="cs-CZ" sz="3600" b="1" u="sng" dirty="0" err="1"/>
              <a:t>sendrei@opf.slu.cz</a:t>
            </a:r>
            <a:endParaRPr lang="cs-CZ" sz="3600" b="1" u="sng" dirty="0"/>
          </a:p>
          <a:p>
            <a:pPr marL="571500" indent="-571500" algn="l">
              <a:buFontTx/>
              <a:buChar char="-"/>
            </a:pP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184291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B8CE4-FE67-6F08-1F3E-3071AE0AB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9015C2-8D9C-DECD-964F-6E07DF8C3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04B2348-B743-9F05-6A8D-3CDFF094B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FB00D-7A94-4682-E7D4-695F14C02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7D3534-60F3-B662-86DE-42DBEF704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82C90A-1F04-2961-9AA6-F0C441E81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99B7E88-FFB9-574B-D4C5-4CFD4C0DA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868E74B-B9B3-8FE6-2CE4-701B1BDEB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70F7BF1-149D-3F32-E054-F66CF7582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1FA5E7A2-C4F0-C303-BC8F-FAC47D6A9268}"/>
              </a:ext>
            </a:extLst>
          </p:cNvPr>
          <p:cNvSpPr txBox="1">
            <a:spLocks/>
          </p:cNvSpPr>
          <p:nvPr/>
        </p:nvSpPr>
        <p:spPr>
          <a:xfrm>
            <a:off x="2635013" y="519657"/>
            <a:ext cx="6539262" cy="157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Exportní koncepce</a:t>
            </a:r>
            <a:endParaRPr lang="cs-CZ" sz="7200" b="1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F8506C18-C820-7037-75F2-7157A3F63FD2}"/>
              </a:ext>
            </a:extLst>
          </p:cNvPr>
          <p:cNvSpPr txBox="1">
            <a:spLocks/>
          </p:cNvSpPr>
          <p:nvPr/>
        </p:nvSpPr>
        <p:spPr>
          <a:xfrm>
            <a:off x="2380406" y="2953642"/>
            <a:ext cx="7431188" cy="1995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Firma tedy 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začíná vyvážet své české pivo</a:t>
            </a:r>
            <a:r>
              <a:rPr lang="cs-CZ" sz="60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např. do Polska / </a:t>
            </a:r>
            <a:r>
              <a:rPr lang="cs-CZ" sz="6000" dirty="0">
                <a:solidFill>
                  <a:srgbClr val="000000"/>
                </a:solidFill>
                <a:latin typeface="-webkit-standard"/>
              </a:rPr>
              <a:t>Rakouska / Německa.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515857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0E97D7-9C0B-D17B-08A1-369135C89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25AD91-B660-617E-2C39-183203C6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1812E5E-EDC7-6FF3-F531-4DBFF7D81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D41B6-3CD8-4DD0-BC9D-B541F03BE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7ED2CB-97EC-1E9C-D6AF-BE389C9A7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2D5E105-D94C-A3DA-2D29-3B434781B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06751F6-BA97-B1CB-BA5F-7695545D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B9E30A2-1F49-3E21-A601-BA3EA59E1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94F9AE9-F272-1CE8-83C9-860AA95F9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EA1E5267-7306-2C49-0388-D0A84C368A4A}"/>
              </a:ext>
            </a:extLst>
          </p:cNvPr>
          <p:cNvSpPr txBox="1">
            <a:spLocks/>
          </p:cNvSpPr>
          <p:nvPr/>
        </p:nvSpPr>
        <p:spPr>
          <a:xfrm>
            <a:off x="2635013" y="519657"/>
            <a:ext cx="6539262" cy="157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Exportní koncepce</a:t>
            </a:r>
            <a:endParaRPr lang="cs-CZ" sz="7200" b="1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7E28A40E-05ED-4F66-55D0-B76FBA2D7433}"/>
              </a:ext>
            </a:extLst>
          </p:cNvPr>
          <p:cNvSpPr txBox="1">
            <a:spLocks/>
          </p:cNvSpPr>
          <p:nvPr/>
        </p:nvSpPr>
        <p:spPr>
          <a:xfrm>
            <a:off x="2061746" y="2710790"/>
            <a:ext cx="7685795" cy="2881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Výzvy: </a:t>
            </a:r>
          </a:p>
          <a:p>
            <a:r>
              <a:rPr lang="cs-CZ" sz="60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1) Jiné země preferují jiný typ piva.</a:t>
            </a:r>
          </a:p>
          <a:p>
            <a:r>
              <a:rPr lang="cs-CZ" sz="60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2) Reklama působí příliš česká a zákazníci se s ní neztotožňují. </a:t>
            </a:r>
          </a:p>
          <a:p>
            <a:r>
              <a:rPr lang="cs-CZ" sz="60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3) Bez přizpůsobení produktů či marketingu není značka konkurenceschopná.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1710164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42BE4-7095-CD35-2873-E737BBB3D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000D95-A86C-A7C2-7A57-505AC0324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0F082A0-404E-BF28-E7B4-32085AC30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BD2C1-004C-D17B-76EE-7C99B0B52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F97524-11A8-A425-8CBC-ED5FF602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3DF620-E8F4-6204-6F31-9D3F8F97E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8256FB6-183F-D5D2-A622-39C1DCC2D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5DC37D5-A01E-B44E-33A7-FD7CAAF9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E33EC23-4644-40EF-6617-555C1E707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C7F7F322-00EF-EAE4-BCED-72E33C4CC904}"/>
              </a:ext>
            </a:extLst>
          </p:cNvPr>
          <p:cNvSpPr txBox="1">
            <a:spLocks/>
          </p:cNvSpPr>
          <p:nvPr/>
        </p:nvSpPr>
        <p:spPr>
          <a:xfrm>
            <a:off x="2635013" y="519657"/>
            <a:ext cx="6539262" cy="157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>
                <a:solidFill>
                  <a:srgbClr val="000000"/>
                </a:solidFill>
                <a:latin typeface="-webkit-standard"/>
              </a:rPr>
              <a:t>Globální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koncepce</a:t>
            </a:r>
            <a:endParaRPr lang="cs-CZ" sz="7200" b="1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11ADC500-CEAA-8634-D01E-9062F7D6C509}"/>
              </a:ext>
            </a:extLst>
          </p:cNvPr>
          <p:cNvSpPr txBox="1">
            <a:spLocks/>
          </p:cNvSpPr>
          <p:nvPr/>
        </p:nvSpPr>
        <p:spPr>
          <a:xfrm>
            <a:off x="2061746" y="2885244"/>
            <a:ext cx="7685795" cy="2881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Aneb </a:t>
            </a:r>
            <a:r>
              <a:rPr lang="cs-CZ" sz="7200" b="1" dirty="0"/>
              <a:t>„Jeden svět, jedna značka“</a:t>
            </a:r>
          </a:p>
          <a:p>
            <a:r>
              <a:rPr lang="cs-CZ" sz="7200" dirty="0"/>
              <a:t>Firma </a:t>
            </a:r>
            <a:r>
              <a:rPr lang="cs-CZ" sz="7200" b="1" dirty="0"/>
              <a:t>sjednocuje</a:t>
            </a:r>
            <a:r>
              <a:rPr lang="cs-CZ" sz="7200" dirty="0"/>
              <a:t> svou značku, ale </a:t>
            </a:r>
            <a:r>
              <a:rPr lang="cs-CZ" sz="7200" b="1" i="1" dirty="0"/>
              <a:t>mírně přizpůsobuje reklamní komunikaci a distribuci</a:t>
            </a:r>
            <a:r>
              <a:rPr lang="cs-CZ" sz="7200" dirty="0"/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402CDF-EC38-CFA9-15D3-57E2F55E8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1" y="4081602"/>
            <a:ext cx="1935465" cy="25739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8CE5BE-C967-99CD-A364-0A9013D68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85" y="1774937"/>
            <a:ext cx="2387600" cy="8509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8ACC4F-4D50-6FCE-3ACD-BE73725DF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3951" y="2992327"/>
            <a:ext cx="1524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91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77AAA1-02F1-2FF7-F5FE-588BD956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E0413FE-5771-42D5-007F-E495CD204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C509EA-B451-F3B1-B492-4BC6A7C11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620BE9-C95A-954D-3323-AB313AFAA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758A58-BE0D-5835-C3A2-BBD65D9C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FE517D6-CB3E-B3D0-2D51-6819CCFFD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4DF7099-9F2F-783A-1EF8-A4EEF7F1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50D03AC-6152-4E4F-F491-8363749ED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8337AFF-8346-06A6-C50C-5B40A5272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6B5573A8-76B2-B4D5-D031-B6F5EB0CE611}"/>
              </a:ext>
            </a:extLst>
          </p:cNvPr>
          <p:cNvSpPr txBox="1">
            <a:spLocks/>
          </p:cNvSpPr>
          <p:nvPr/>
        </p:nvSpPr>
        <p:spPr>
          <a:xfrm>
            <a:off x="2635013" y="519657"/>
            <a:ext cx="6539262" cy="157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>
                <a:solidFill>
                  <a:srgbClr val="000000"/>
                </a:solidFill>
                <a:latin typeface="-webkit-standard"/>
              </a:rPr>
              <a:t>Globální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koncepce</a:t>
            </a:r>
            <a:endParaRPr lang="cs-CZ" sz="7200" b="1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AA0F30EC-0BD5-4BDC-A9BA-E1F4AE96D4FE}"/>
              </a:ext>
            </a:extLst>
          </p:cNvPr>
          <p:cNvSpPr txBox="1">
            <a:spLocks/>
          </p:cNvSpPr>
          <p:nvPr/>
        </p:nvSpPr>
        <p:spPr>
          <a:xfrm>
            <a:off x="1670670" y="2618829"/>
            <a:ext cx="8811589" cy="2881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Produkt </a:t>
            </a:r>
            <a:r>
              <a:rPr lang="cs-CZ" sz="7200" b="1" dirty="0"/>
              <a:t>zůstává stejný</a:t>
            </a:r>
            <a:r>
              <a:rPr lang="cs-CZ" sz="7200" dirty="0"/>
              <a:t>, ale firma přizpůsobuje </a:t>
            </a:r>
            <a:r>
              <a:rPr lang="cs-CZ" sz="7200" b="1" dirty="0"/>
              <a:t>etikety a balení podle trhu</a:t>
            </a:r>
            <a:r>
              <a:rPr lang="cs-CZ" sz="7200" dirty="0"/>
              <a:t>. V Německu uvádí obsah hořkých jednotek (IBU) protože tamní zákazníci se na údaj koukají.</a:t>
            </a:r>
          </a:p>
        </p:txBody>
      </p:sp>
    </p:spTree>
    <p:extLst>
      <p:ext uri="{BB962C8B-B14F-4D97-AF65-F5344CB8AC3E}">
        <p14:creationId xmlns:p14="http://schemas.microsoft.com/office/powerpoint/2010/main" val="4029436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126AB-62B9-8122-8EC2-570ABB459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9268A84-AC2F-6851-C61E-A601637E6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F5BF2E-1D6C-AEE0-3E46-8A510C285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299F0-A591-245D-BD63-DFC7DBE4D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80E2E-0CE6-BC40-9B8E-506688A0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420D8FF-C69D-3D2B-0DCB-0BE3CBF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ECE7AC7-44C2-9E64-0805-A50E85CC0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DE80697-E34A-54A7-A4F3-03947C2C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B44D03C-E7E1-397D-9427-97CC99039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288F4243-A3F0-C884-FE94-4227ED4DF87E}"/>
              </a:ext>
            </a:extLst>
          </p:cNvPr>
          <p:cNvSpPr txBox="1">
            <a:spLocks/>
          </p:cNvSpPr>
          <p:nvPr/>
        </p:nvSpPr>
        <p:spPr>
          <a:xfrm>
            <a:off x="2635013" y="519657"/>
            <a:ext cx="6539262" cy="157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>
                <a:solidFill>
                  <a:srgbClr val="000000"/>
                </a:solidFill>
                <a:latin typeface="-webkit-standard"/>
              </a:rPr>
              <a:t>Globální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koncepce</a:t>
            </a:r>
            <a:endParaRPr lang="cs-CZ" sz="7200" b="1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86EBA39F-78CD-6CFD-1546-8C2422B4E3E3}"/>
              </a:ext>
            </a:extLst>
          </p:cNvPr>
          <p:cNvSpPr txBox="1">
            <a:spLocks/>
          </p:cNvSpPr>
          <p:nvPr/>
        </p:nvSpPr>
        <p:spPr>
          <a:xfrm>
            <a:off x="1835359" y="2342256"/>
            <a:ext cx="8551859" cy="3236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Reklama je </a:t>
            </a:r>
            <a:r>
              <a:rPr lang="cs-CZ" sz="7200" b="1" dirty="0"/>
              <a:t>jednotná</a:t>
            </a:r>
            <a:r>
              <a:rPr lang="cs-CZ" sz="7200" dirty="0"/>
              <a:t>, ale </a:t>
            </a:r>
            <a:r>
              <a:rPr lang="cs-CZ" sz="7200" b="1" dirty="0"/>
              <a:t>lokálně upravená</a:t>
            </a:r>
            <a:r>
              <a:rPr lang="cs-CZ" sz="7200" dirty="0"/>
              <a:t>.</a:t>
            </a:r>
          </a:p>
          <a:p>
            <a:r>
              <a:rPr lang="cs-CZ" sz="7200" dirty="0"/>
              <a:t>V Polsku zdůrazňuje </a:t>
            </a:r>
            <a:r>
              <a:rPr lang="cs-CZ" sz="7200" b="1" dirty="0"/>
              <a:t>historickou tradici českého piva</a:t>
            </a:r>
            <a:r>
              <a:rPr lang="cs-CZ" sz="7200" dirty="0"/>
              <a:t>.</a:t>
            </a:r>
          </a:p>
          <a:p>
            <a:r>
              <a:rPr lang="cs-CZ" sz="7200" dirty="0"/>
              <a:t>V Rakousku komunikuje </a:t>
            </a:r>
            <a:r>
              <a:rPr lang="cs-CZ" sz="7200" b="1" dirty="0"/>
              <a:t>prémiový ležák pro opravdové znalce.</a:t>
            </a:r>
          </a:p>
          <a:p>
            <a:r>
              <a:rPr lang="cs-CZ" sz="7200" dirty="0"/>
              <a:t>V Německu používá slogan </a:t>
            </a:r>
            <a:r>
              <a:rPr lang="cs-CZ" sz="7200" b="1" dirty="0"/>
              <a:t>„kvalita českého řemesla“ </a:t>
            </a:r>
            <a:r>
              <a:rPr lang="cs-CZ" sz="7200" dirty="0"/>
              <a:t>protože tamní zákazníci preferují </a:t>
            </a:r>
            <a:r>
              <a:rPr lang="cs-CZ" sz="7200" b="1" dirty="0"/>
              <a:t>tradiční pivovarství.</a:t>
            </a:r>
          </a:p>
        </p:txBody>
      </p:sp>
    </p:spTree>
    <p:extLst>
      <p:ext uri="{BB962C8B-B14F-4D97-AF65-F5344CB8AC3E}">
        <p14:creationId xmlns:p14="http://schemas.microsoft.com/office/powerpoint/2010/main" val="1626204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D91922-EA0B-1AA4-6BF1-738823986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73E58A-DD76-4298-F967-B2C8A9556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CF3E11-7CC5-FCAE-DB2C-170FA250B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2E3473-14AD-67A8-55A9-6AF3DDFD3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54C578-6311-0083-6E40-0576FA1C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A16BA1D-C184-7A8A-4176-EAD0DF6FC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D00E325-D265-3A0E-EAF8-1CEF7FD63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D7868CC-4384-0F09-D180-E869CCBD5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75B4F03-A429-411D-FDCD-15B51E181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2D9A2F89-DA0A-4785-D8EA-8366A117D8C1}"/>
              </a:ext>
            </a:extLst>
          </p:cNvPr>
          <p:cNvSpPr txBox="1">
            <a:spLocks/>
          </p:cNvSpPr>
          <p:nvPr/>
        </p:nvSpPr>
        <p:spPr>
          <a:xfrm>
            <a:off x="2635013" y="519657"/>
            <a:ext cx="6539262" cy="157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>
                <a:solidFill>
                  <a:srgbClr val="000000"/>
                </a:solidFill>
                <a:latin typeface="-webkit-standard"/>
              </a:rPr>
              <a:t>Globální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koncepce</a:t>
            </a:r>
            <a:endParaRPr lang="cs-CZ" sz="7200" b="1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BF6088D1-76E1-9D12-FAF7-FC51BF10ECE0}"/>
              </a:ext>
            </a:extLst>
          </p:cNvPr>
          <p:cNvSpPr txBox="1">
            <a:spLocks/>
          </p:cNvSpPr>
          <p:nvPr/>
        </p:nvSpPr>
        <p:spPr>
          <a:xfrm>
            <a:off x="1835359" y="2342256"/>
            <a:ext cx="8551859" cy="3236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Výsledek:</a:t>
            </a:r>
          </a:p>
          <a:p>
            <a:endParaRPr lang="cs-CZ" sz="7200" dirty="0"/>
          </a:p>
          <a:p>
            <a:r>
              <a:rPr lang="cs-CZ" sz="7200" b="1" dirty="0"/>
              <a:t>Zákazníci vnímají </a:t>
            </a:r>
            <a:r>
              <a:rPr lang="cs-CZ" sz="7200" b="1" dirty="0" err="1"/>
              <a:t>BohemiaBeer</a:t>
            </a:r>
            <a:r>
              <a:rPr lang="cs-CZ" sz="7200" b="1" dirty="0"/>
              <a:t> jako mezinárodní značku, ale stále ji vidí jako autentickou. Lepší přijetí na zahraničních trzích. Vyšší náklady na marketing, ale větší šance na úspěch.</a:t>
            </a:r>
          </a:p>
        </p:txBody>
      </p:sp>
    </p:spTree>
    <p:extLst>
      <p:ext uri="{BB962C8B-B14F-4D97-AF65-F5344CB8AC3E}">
        <p14:creationId xmlns:p14="http://schemas.microsoft.com/office/powerpoint/2010/main" val="150531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2C059-76A3-8A92-5DC9-5D29A8F8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0EECC4-CD31-C517-F209-F060CEA13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B08B4C-B74B-6B2D-0182-2BA71273C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BE3193-BD27-FA3E-13DD-227E6D857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FE9376-CFB6-056D-F7C8-D59936BB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7A477DA-EE2E-74E6-7368-429889B9A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02B82C2-BCCC-5EF2-CBE6-AA389B0A0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6973ADD-0F61-1196-132B-19C6D46D9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372B88-60DA-A854-8E04-C131F8466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FC1D51FA-1F43-FB26-675B-D6C8DF36F21A}"/>
              </a:ext>
            </a:extLst>
          </p:cNvPr>
          <p:cNvSpPr txBox="1">
            <a:spLocks/>
          </p:cNvSpPr>
          <p:nvPr/>
        </p:nvSpPr>
        <p:spPr>
          <a:xfrm>
            <a:off x="2505415" y="459210"/>
            <a:ext cx="7018142" cy="1579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Interkulturní koncepce</a:t>
            </a:r>
            <a:endParaRPr lang="cs-CZ" sz="7200" b="1" dirty="0"/>
          </a:p>
        </p:txBody>
      </p:sp>
      <p:sp>
        <p:nvSpPr>
          <p:cNvPr id="3" name="Podnadpis 15">
            <a:extLst>
              <a:ext uri="{FF2B5EF4-FFF2-40B4-BE49-F238E27FC236}">
                <a16:creationId xmlns:a16="http://schemas.microsoft.com/office/drawing/2014/main" id="{7287A987-A837-D15F-2CD8-9643E6059901}"/>
              </a:ext>
            </a:extLst>
          </p:cNvPr>
          <p:cNvSpPr txBox="1">
            <a:spLocks/>
          </p:cNvSpPr>
          <p:nvPr/>
        </p:nvSpPr>
        <p:spPr>
          <a:xfrm>
            <a:off x="2061746" y="2885244"/>
            <a:ext cx="7685795" cy="2881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Aneb </a:t>
            </a:r>
            <a:r>
              <a:rPr lang="cs-CZ" sz="7200" b="1" dirty="0"/>
              <a:t>„Přizpůsobujeme se každé kultuře“</a:t>
            </a:r>
          </a:p>
          <a:p>
            <a:r>
              <a:rPr lang="cs-CZ" sz="7200" dirty="0"/>
              <a:t>Firma </a:t>
            </a:r>
            <a:r>
              <a:rPr lang="cs-CZ" sz="7200" b="1" dirty="0"/>
              <a:t>chápe, že každý trh je unikátní a důkladně přizpůsobuje své produkty i komunikaci.</a:t>
            </a:r>
            <a:endParaRPr lang="cs-CZ" sz="7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94417E-9081-B5BF-288B-07B03DE9C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017" y="2434357"/>
            <a:ext cx="2431868" cy="18618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2893E9E-EEDA-E28C-1407-CEDA164A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47" y="5540906"/>
            <a:ext cx="2540000" cy="8001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32A1A4B-1012-45FE-409D-D8EC0716E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59" y="2038725"/>
            <a:ext cx="1638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82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3EBFC9-5972-09D0-6541-08F7CFAF6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8CEB22-4F31-EAB4-6F20-76BB7D531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506F75-DF60-6D7F-5106-25336E3F7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E0F45E-F75C-2D8E-D1F9-A774A970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F61E55-68C0-45F0-9ED0-6F782410C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931E0B3-BDDE-20D6-F498-FCCA598FA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75AE28A-113F-9D0C-DFB0-386D9A419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0427495-FBF4-7BA9-83B6-62607E4DE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F8B01CF-9933-4B10-5F88-336FB6F34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6FE6AC96-4B84-95FC-964E-AC5CF693DC52}"/>
              </a:ext>
            </a:extLst>
          </p:cNvPr>
          <p:cNvSpPr txBox="1">
            <a:spLocks/>
          </p:cNvSpPr>
          <p:nvPr/>
        </p:nvSpPr>
        <p:spPr>
          <a:xfrm>
            <a:off x="2505415" y="459210"/>
            <a:ext cx="7018142" cy="1579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Interkulturní koncepce</a:t>
            </a:r>
            <a:endParaRPr lang="cs-CZ" sz="7200" b="1" dirty="0"/>
          </a:p>
        </p:txBody>
      </p:sp>
      <p:sp>
        <p:nvSpPr>
          <p:cNvPr id="3" name="Podnadpis 15">
            <a:extLst>
              <a:ext uri="{FF2B5EF4-FFF2-40B4-BE49-F238E27FC236}">
                <a16:creationId xmlns:a16="http://schemas.microsoft.com/office/drawing/2014/main" id="{6193D7D5-820E-C612-C431-65AE6EA83FE8}"/>
              </a:ext>
            </a:extLst>
          </p:cNvPr>
          <p:cNvSpPr txBox="1">
            <a:spLocks/>
          </p:cNvSpPr>
          <p:nvPr/>
        </p:nvSpPr>
        <p:spPr>
          <a:xfrm>
            <a:off x="2082734" y="2676447"/>
            <a:ext cx="7685795" cy="2881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b="1" i="1" dirty="0"/>
              <a:t>Produkt se mění </a:t>
            </a:r>
            <a:r>
              <a:rPr lang="cs-CZ" sz="7200" dirty="0"/>
              <a:t>podle vkusu zákazníků v </a:t>
            </a:r>
            <a:r>
              <a:rPr lang="cs-CZ" sz="7200" b="1" dirty="0"/>
              <a:t>různých zemích</a:t>
            </a:r>
            <a:r>
              <a:rPr lang="cs-CZ" sz="7200" dirty="0"/>
              <a:t>. Reklamy jsou </a:t>
            </a:r>
            <a:r>
              <a:rPr lang="cs-CZ" sz="7200" b="1" dirty="0"/>
              <a:t>zcela přizpůsobené místní kultuře </a:t>
            </a:r>
            <a:r>
              <a:rPr lang="cs-CZ" sz="7200" dirty="0"/>
              <a:t>– jiný jazyk, herci, hudba. Finančně nejnákladnější.</a:t>
            </a:r>
          </a:p>
        </p:txBody>
      </p:sp>
    </p:spTree>
    <p:extLst>
      <p:ext uri="{BB962C8B-B14F-4D97-AF65-F5344CB8AC3E}">
        <p14:creationId xmlns:p14="http://schemas.microsoft.com/office/powerpoint/2010/main" val="2101094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6C-95F2-C4B0-741F-B2C38231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830F77-BE70-37F6-8C4C-E9316DFCD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5B69D0-5180-F141-6FA7-C1AD76BA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119BA4-F86F-C20F-2AD1-41595976D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29A59F-91EA-0C1C-A493-1E2BD1C57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972160A-3790-1077-99E8-14F19B5E0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4959985-D980-EAD3-F58F-B43A9A7F3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9B86-C6BF-7CEA-88CD-B32C39A2A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982B4C8-B5FC-35A8-57DF-505D06AFA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E1AB994F-694E-6FF0-C2C2-0E5629125F40}"/>
              </a:ext>
            </a:extLst>
          </p:cNvPr>
          <p:cNvSpPr txBox="1">
            <a:spLocks/>
          </p:cNvSpPr>
          <p:nvPr/>
        </p:nvSpPr>
        <p:spPr>
          <a:xfrm>
            <a:off x="2505415" y="459210"/>
            <a:ext cx="7018142" cy="1579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Interkulturní koncepce</a:t>
            </a:r>
            <a:endParaRPr lang="cs-CZ" sz="7200" b="1" dirty="0"/>
          </a:p>
        </p:txBody>
      </p:sp>
      <p:sp>
        <p:nvSpPr>
          <p:cNvPr id="3" name="Podnadpis 15">
            <a:extLst>
              <a:ext uri="{FF2B5EF4-FFF2-40B4-BE49-F238E27FC236}">
                <a16:creationId xmlns:a16="http://schemas.microsoft.com/office/drawing/2014/main" id="{E83397D4-7273-2B50-4AB2-1D65D2EBEFC4}"/>
              </a:ext>
            </a:extLst>
          </p:cNvPr>
          <p:cNvSpPr txBox="1">
            <a:spLocks/>
          </p:cNvSpPr>
          <p:nvPr/>
        </p:nvSpPr>
        <p:spPr>
          <a:xfrm>
            <a:off x="2082734" y="2504835"/>
            <a:ext cx="7685795" cy="2881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V Německu </a:t>
            </a:r>
            <a:r>
              <a:rPr lang="cs-CZ" sz="7200" b="1" dirty="0"/>
              <a:t>extra hořký ležák</a:t>
            </a:r>
            <a:r>
              <a:rPr lang="cs-CZ" sz="7200" dirty="0"/>
              <a:t>.</a:t>
            </a:r>
          </a:p>
          <a:p>
            <a:r>
              <a:rPr lang="cs-CZ" sz="7200" dirty="0"/>
              <a:t>V Rakousku speciální </a:t>
            </a:r>
            <a:r>
              <a:rPr lang="cs-CZ" sz="7200" b="1" dirty="0"/>
              <a:t>lehčí varianta inspirována místními pivy.</a:t>
            </a:r>
          </a:p>
          <a:p>
            <a:r>
              <a:rPr lang="cs-CZ" sz="7200" dirty="0"/>
              <a:t>V Polsku </a:t>
            </a:r>
            <a:r>
              <a:rPr lang="cs-CZ" sz="7200" b="1" dirty="0"/>
              <a:t>ovocný pivní mix</a:t>
            </a:r>
            <a:r>
              <a:rPr lang="cs-CZ" sz="7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933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464954-F392-56A5-616F-877E5368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56C817-7D45-2CB7-2AA5-5A5B37802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96BFB1-CA57-2EED-C8E3-EC0838F54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62AC66-2163-9BC1-B95D-A0D1FDD3D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736FFA-8705-E712-EE1F-8DF4FE174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7CD0C88-FAEB-8304-0591-64C729F24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CC11C4D-23BD-8061-D959-ED2188257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189D752-701C-A23F-D60F-8209CF35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7AD25BA-55A6-D5AC-678C-115F572CE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E72F29A4-5852-B7E9-70F8-C308872745C1}"/>
              </a:ext>
            </a:extLst>
          </p:cNvPr>
          <p:cNvSpPr txBox="1">
            <a:spLocks/>
          </p:cNvSpPr>
          <p:nvPr/>
        </p:nvSpPr>
        <p:spPr>
          <a:xfrm>
            <a:off x="2505415" y="459210"/>
            <a:ext cx="7018142" cy="1579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Interkulturní koncepce</a:t>
            </a:r>
            <a:endParaRPr lang="cs-CZ" sz="7200" b="1" dirty="0"/>
          </a:p>
        </p:txBody>
      </p:sp>
      <p:sp>
        <p:nvSpPr>
          <p:cNvPr id="3" name="Podnadpis 15">
            <a:extLst>
              <a:ext uri="{FF2B5EF4-FFF2-40B4-BE49-F238E27FC236}">
                <a16:creationId xmlns:a16="http://schemas.microsoft.com/office/drawing/2014/main" id="{94F8FE5F-DC80-DF00-C76C-144D1B3C48C0}"/>
              </a:ext>
            </a:extLst>
          </p:cNvPr>
          <p:cNvSpPr txBox="1">
            <a:spLocks/>
          </p:cNvSpPr>
          <p:nvPr/>
        </p:nvSpPr>
        <p:spPr>
          <a:xfrm>
            <a:off x="2082734" y="2504835"/>
            <a:ext cx="7685795" cy="2881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Výsledek: </a:t>
            </a:r>
            <a:r>
              <a:rPr lang="cs-CZ" sz="7200" b="1" dirty="0" err="1"/>
              <a:t>BohemiaBeer</a:t>
            </a:r>
            <a:r>
              <a:rPr lang="cs-CZ" sz="7200" dirty="0"/>
              <a:t> je v každé zemi vnímána jako </a:t>
            </a:r>
            <a:r>
              <a:rPr lang="cs-CZ" sz="7200" b="1" dirty="0"/>
              <a:t>lokálně relevantní značka</a:t>
            </a:r>
            <a:r>
              <a:rPr lang="cs-CZ" sz="7200" dirty="0"/>
              <a:t>, ne jen </a:t>
            </a:r>
            <a:r>
              <a:rPr lang="cs-CZ" sz="7200" b="1" dirty="0"/>
              <a:t>cizí pivo z Česka</a:t>
            </a:r>
            <a:r>
              <a:rPr lang="cs-CZ" sz="7200" dirty="0"/>
              <a:t>. </a:t>
            </a:r>
            <a:r>
              <a:rPr lang="cs-CZ" sz="7200" b="1" i="1" dirty="0"/>
              <a:t>Nejvyšší náklady </a:t>
            </a:r>
            <a:r>
              <a:rPr lang="cs-CZ" sz="7200" dirty="0"/>
              <a:t>ale </a:t>
            </a:r>
            <a:r>
              <a:rPr lang="cs-CZ" sz="7200" b="1" u="sng" dirty="0"/>
              <a:t>velmi vysoká šance na úspěch</a:t>
            </a:r>
            <a:r>
              <a:rPr lang="cs-CZ" sz="7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04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32365A-6B98-2E60-AA73-5C032930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EF31FBC-3E5D-C4E6-8099-E12373515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70E7E3A-FA12-7FD7-F912-9FCB77219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69892A-AE4F-0A4D-6382-EE3D83C05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8EE699-88AE-2EC8-EFB8-5702A58BD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9347101-2C5E-D40E-DBCF-415DE7BF6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38CD800-A2BA-C16C-065F-A4F2432F7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46FFB96-CE55-AC51-E170-513251FA0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E03C798-51CC-CEC9-AC65-F24BAA9D8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DF8234E-7FF2-3799-C427-2014804FE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63" y="1815353"/>
            <a:ext cx="3547838" cy="3227294"/>
          </a:xfrm>
          <a:prstGeom prst="rect">
            <a:avLst/>
          </a:prstGeom>
        </p:spPr>
      </p:pic>
      <p:sp>
        <p:nvSpPr>
          <p:cNvPr id="6" name="Podnadpis 15">
            <a:extLst>
              <a:ext uri="{FF2B5EF4-FFF2-40B4-BE49-F238E27FC236}">
                <a16:creationId xmlns:a16="http://schemas.microsoft.com/office/drawing/2014/main" id="{81A372B7-9B13-1171-9CB5-707219F83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164" y="2572495"/>
            <a:ext cx="8049832" cy="2249457"/>
          </a:xfrm>
        </p:spPr>
        <p:txBody>
          <a:bodyPr>
            <a:normAutofit fontScale="85000" lnSpcReduction="20000"/>
          </a:bodyPr>
          <a:lstStyle/>
          <a:p>
            <a:r>
              <a:rPr lang="cs-CZ" sz="7200" b="1" i="1" dirty="0"/>
              <a:t>Mezinárodní marketing a jeho specifika</a:t>
            </a:r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756074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DF891-11EA-D3A9-9797-F46A53854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68E677-95EF-3ADA-C780-1F332D5A4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5A5195-5FBC-8173-E3BB-46FB8999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88310-7FA2-2C15-9E9C-354EA76E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7148D1-2FE4-2AF1-AEE9-6D50E009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F79E7F-8502-44BE-7D94-DDE17D6B6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3FBCBB6-0614-8448-DF0E-E57672135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2E341FE-E660-1E3E-528B-8EB878ECA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D1C8C1B-7DEB-F6DC-2382-C49AD0191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23BA5B7F-7CE4-BE06-24E3-98F02712CEE9}"/>
              </a:ext>
            </a:extLst>
          </p:cNvPr>
          <p:cNvSpPr txBox="1">
            <a:spLocks/>
          </p:cNvSpPr>
          <p:nvPr/>
        </p:nvSpPr>
        <p:spPr>
          <a:xfrm>
            <a:off x="2544102" y="2538072"/>
            <a:ext cx="7103795" cy="2152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b="1" dirty="0"/>
              <a:t>Model ERPG </a:t>
            </a:r>
            <a:r>
              <a:rPr lang="cs-CZ" sz="7200" dirty="0"/>
              <a:t>– 4 různé přístupy firem k </a:t>
            </a:r>
            <a:r>
              <a:rPr lang="cs-CZ" sz="7200" b="1" dirty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1092609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E8AC8B-7C85-66BE-103F-E41D1B0A2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4D1D93-7287-F838-30F1-E0E773AFF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431792-D396-06D3-3848-C3E868E3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83233B-DC17-BCDE-9D5B-49AC3A39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10D083-B386-71B8-24CF-ED180203E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25A9F09-56F9-10F0-F65E-72DB383B1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E3E931A-18E2-E728-85AC-9C6A78558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2D3846C-0F9F-B4D0-2D3B-ED601D92A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1E7056D-F2C5-C5C3-91DB-8A54387AC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35013F9E-BFD5-8F3F-1238-DE6F4EECE336}"/>
              </a:ext>
            </a:extLst>
          </p:cNvPr>
          <p:cNvSpPr txBox="1">
            <a:spLocks/>
          </p:cNvSpPr>
          <p:nvPr/>
        </p:nvSpPr>
        <p:spPr>
          <a:xfrm>
            <a:off x="1897705" y="305889"/>
            <a:ext cx="8003396" cy="215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b="1" dirty="0"/>
              <a:t>E - etnocentrický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009E98-6D55-26D6-868D-25CE4017A27D}"/>
              </a:ext>
            </a:extLst>
          </p:cNvPr>
          <p:cNvSpPr txBox="1"/>
          <p:nvPr/>
        </p:nvSpPr>
        <p:spPr>
          <a:xfrm>
            <a:off x="2842543" y="2458114"/>
            <a:ext cx="61137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u="none" strike="noStrike" dirty="0">
                <a:solidFill>
                  <a:srgbClr val="000000"/>
                </a:solidFill>
                <a:effectLst/>
              </a:rPr>
              <a:t>		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"Domov je nejlepší"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🏠</a:t>
            </a:r>
          </a:p>
          <a:p>
            <a:pPr algn="l"/>
            <a:br>
              <a:rPr lang="cs-CZ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✅ Firma si myslí, že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její domácí trh je nejdůležitější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a co funguje doma, bude fungovat i jinde.</a:t>
            </a:r>
            <a:br>
              <a:rPr lang="cs-CZ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✅ Vše se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řídí z centrály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, zahraniční pobočky nemají moc autonomie.</a:t>
            </a:r>
          </a:p>
          <a:p>
            <a:pPr algn="l"/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📌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Příklad: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Apple 🍏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– iPhony vypadají stejně po celém světě, Apple nerozděluje produktovou řadu podle jednotlivých zemí.</a:t>
            </a:r>
          </a:p>
        </p:txBody>
      </p:sp>
    </p:spTree>
    <p:extLst>
      <p:ext uri="{BB962C8B-B14F-4D97-AF65-F5344CB8AC3E}">
        <p14:creationId xmlns:p14="http://schemas.microsoft.com/office/powerpoint/2010/main" val="648779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0F609D-2EA1-E955-D13E-9D9DB23A6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2B544F2-A993-AFA9-66E0-783233DAC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771DCE6-1E69-8049-581A-80794B62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65EACD-AB4B-AD47-8134-ABE3A28C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B6C2B2-774F-BF78-6D92-18B56CC72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5A7B58-8D67-3FD9-C173-EF2BAB923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03B02C4-B841-6F8F-BD7F-C3C165E5B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B4B6D43-B87B-3AF5-1436-7250273AB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88B3BDC-3995-8F08-403D-AC14853A3B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4856AFD4-9689-3BD9-5858-B8A8FF01E56F}"/>
              </a:ext>
            </a:extLst>
          </p:cNvPr>
          <p:cNvSpPr txBox="1">
            <a:spLocks/>
          </p:cNvSpPr>
          <p:nvPr/>
        </p:nvSpPr>
        <p:spPr>
          <a:xfrm>
            <a:off x="1897705" y="305889"/>
            <a:ext cx="8003396" cy="215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b="1" dirty="0"/>
              <a:t>R - </a:t>
            </a:r>
            <a:r>
              <a:rPr lang="cs-CZ" sz="7200" b="1" dirty="0" err="1"/>
              <a:t>regiocentrický</a:t>
            </a:r>
            <a:endParaRPr lang="cs-CZ" sz="72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BC68D9D-A186-E1DF-D927-5178B8FC9C8C}"/>
              </a:ext>
            </a:extLst>
          </p:cNvPr>
          <p:cNvSpPr txBox="1"/>
          <p:nvPr/>
        </p:nvSpPr>
        <p:spPr>
          <a:xfrm>
            <a:off x="2609297" y="2168629"/>
            <a:ext cx="703060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		"Každý region je jiný"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🌎</a:t>
            </a:r>
          </a:p>
          <a:p>
            <a:pPr algn="l"/>
            <a:br>
              <a:rPr lang="cs-CZ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✅ Firma si uvědomuje, že některé trhy mají podobné preference, a proto přizpůsobuje produkty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celým regionům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(např. Evropa, Asie, Jižní Amerika).</a:t>
            </a:r>
            <a:br>
              <a:rPr lang="cs-CZ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✅ Marketing a strategie jsou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přizpůsobené regionálně, ne jednotlivým zemím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📌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Příklad: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1" i="0" u="none" strike="noStrike" dirty="0" err="1">
                <a:solidFill>
                  <a:srgbClr val="000000"/>
                </a:solidFill>
                <a:effectLst/>
              </a:rPr>
              <a:t>McDonald's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 🍔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–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</a:rPr>
              <a:t>McDonald's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 v Evropě nabízí více vegetariánských možností, v Asii se zaměřuje na rýžová jídla, ale základní koncept restaurací zůstává podobný.</a:t>
            </a:r>
          </a:p>
        </p:txBody>
      </p:sp>
    </p:spTree>
    <p:extLst>
      <p:ext uri="{BB962C8B-B14F-4D97-AF65-F5344CB8AC3E}">
        <p14:creationId xmlns:p14="http://schemas.microsoft.com/office/powerpoint/2010/main" val="993124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841F0-E513-DE6C-7935-9C419AED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43D742-C14B-2DFE-64FD-0842B6803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187336-75E5-3E84-43E5-42E2F3ED4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1A43F4-82D6-0B52-DB95-463821126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86E86E-37D9-0E93-FA67-E96B13FD7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C1EE8F-1C99-55D2-A528-4578AA844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014943C-D0A9-BF6D-030D-817E9A23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82B1D405-5631-0D46-8093-9A9188EE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752C75B-F53B-B1A8-3949-5212E92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D3137D72-6CAF-6390-A663-3740A856FE7D}"/>
              </a:ext>
            </a:extLst>
          </p:cNvPr>
          <p:cNvSpPr txBox="1">
            <a:spLocks/>
          </p:cNvSpPr>
          <p:nvPr/>
        </p:nvSpPr>
        <p:spPr>
          <a:xfrm>
            <a:off x="1897705" y="305889"/>
            <a:ext cx="8003396" cy="215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b="1" dirty="0"/>
              <a:t>P - polycentrický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E9C749-C1EA-DE25-6FC2-166963BAC7D4}"/>
              </a:ext>
            </a:extLst>
          </p:cNvPr>
          <p:cNvSpPr txBox="1"/>
          <p:nvPr/>
        </p:nvSpPr>
        <p:spPr>
          <a:xfrm>
            <a:off x="3039140" y="2458114"/>
            <a:ext cx="61137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	"Přizpůsobíme se každé zemi"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🎭</a:t>
            </a:r>
          </a:p>
          <a:p>
            <a:pPr algn="l"/>
            <a:br>
              <a:rPr lang="cs-CZ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✅ Firma chápe, že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každá země je unikátní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, a proto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plně přizpůsobuje produkty i reklamu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místním zvykům a kulturám.</a:t>
            </a:r>
            <a:br>
              <a:rPr lang="cs-CZ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✅ Lokální pobočky mají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velkou autonomii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📌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Příklad: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Nestlé 🍫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–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</a:rPr>
              <a:t>Kit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 Kat v Japonsku má desítky příchutí (wasabi, zelený čaj), ve Francii jsou prémiové varianty s tmavou čokoládou.</a:t>
            </a:r>
          </a:p>
        </p:txBody>
      </p:sp>
    </p:spTree>
    <p:extLst>
      <p:ext uri="{BB962C8B-B14F-4D97-AF65-F5344CB8AC3E}">
        <p14:creationId xmlns:p14="http://schemas.microsoft.com/office/powerpoint/2010/main" val="3921299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03B34-C229-06C2-AAEB-A82B78184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4842523-596E-867A-F96C-EEB26EAF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57C2EF-2769-DB52-E99C-EF663E14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0A6A1A-7573-E79B-F787-502D0C5E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BB3816-98D2-6DE1-B7A7-67E27B536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946E47-53ED-15BD-ADF6-84A34A873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F9DC664-DAE1-9B87-B329-C38253129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5DF773B-315F-6079-463D-8E1DFE4FB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25E6BFB-7787-08CA-D4BC-F4A1E743E3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D49877F6-3A70-1BF8-B605-C7942356C766}"/>
              </a:ext>
            </a:extLst>
          </p:cNvPr>
          <p:cNvSpPr txBox="1">
            <a:spLocks/>
          </p:cNvSpPr>
          <p:nvPr/>
        </p:nvSpPr>
        <p:spPr>
          <a:xfrm>
            <a:off x="1897705" y="305889"/>
            <a:ext cx="8003396" cy="215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b="1" dirty="0"/>
              <a:t>G - geocentrický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95ED10-3763-6E2C-AD10-A2F34AE9CBC9}"/>
              </a:ext>
            </a:extLst>
          </p:cNvPr>
          <p:cNvSpPr txBox="1"/>
          <p:nvPr/>
        </p:nvSpPr>
        <p:spPr>
          <a:xfrm>
            <a:off x="2124740" y="2220740"/>
            <a:ext cx="800339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1" i="0" u="none" strike="noStrike" dirty="0">
                <a:solidFill>
                  <a:srgbClr val="000000"/>
                </a:solidFill>
                <a:effectLst/>
              </a:rPr>
              <a:t>		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"Jeden svět, jedna firma"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🌏</a:t>
            </a:r>
          </a:p>
          <a:p>
            <a:pPr algn="l"/>
            <a:br>
              <a:rPr lang="cs-CZ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✅ Firma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hledá rovnováhu mezi globálním a lokálním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– snaží se vytvořit silnou globální značku, ale stále respektuje kulturní rozdíly.</a:t>
            </a:r>
            <a:br>
              <a:rPr lang="cs-CZ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✅ Produkty jsou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standardizované, ale marketing je přizpůsobený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různým trhům.</a:t>
            </a:r>
          </a:p>
          <a:p>
            <a:pPr algn="l"/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📌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Příklad: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</a:rPr>
              <a:t>Coca-Cola 🥤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 – Všude stejná značka, ale v různých zemích jiný styl reklamy (v Číně rodinné hodnoty, v USA sport, v Evropě ekologie)</a:t>
            </a:r>
          </a:p>
        </p:txBody>
      </p:sp>
    </p:spTree>
    <p:extLst>
      <p:ext uri="{BB962C8B-B14F-4D97-AF65-F5344CB8AC3E}">
        <p14:creationId xmlns:p14="http://schemas.microsoft.com/office/powerpoint/2010/main" val="1752508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A0810-803A-7FDA-FE24-2EA098CB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C474B-F95E-FE08-9F9B-268A74CA6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8D52CE0-F044-E78D-4DDC-4FFC42482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199983-0167-609C-6CC3-7E270BE8B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2795FA-797E-89D7-62B7-C33300AE3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060A98-5272-A2AD-7C62-920E71E6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4F2E991-440C-9851-53D3-2B610010F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E4B7556-D6D8-B1B6-E5CC-96AB4DA0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13EC01D-5C93-A686-6E70-AB768279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3" y="5161139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983BAA26-B8BF-8D95-C28D-367B03731985}"/>
              </a:ext>
            </a:extLst>
          </p:cNvPr>
          <p:cNvSpPr txBox="1">
            <a:spLocks/>
          </p:cNvSpPr>
          <p:nvPr/>
        </p:nvSpPr>
        <p:spPr>
          <a:xfrm>
            <a:off x="3000681" y="2896267"/>
            <a:ext cx="6014343" cy="111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DOTAZY???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D1D6959A-76FC-6613-53D8-9AB28F5E6D8C}"/>
              </a:ext>
            </a:extLst>
          </p:cNvPr>
          <p:cNvSpPr txBox="1">
            <a:spLocks/>
          </p:cNvSpPr>
          <p:nvPr/>
        </p:nvSpPr>
        <p:spPr>
          <a:xfrm>
            <a:off x="537663" y="2882667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F47ABE-14C6-A661-F370-D0659B44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42" y="1499481"/>
            <a:ext cx="4929316" cy="36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5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EBDDD-FA5F-4896-0A4F-91F8E141A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C44780-4839-2E2D-738F-ED47C3599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659CD9-A2BA-41B7-A545-4943CFE1A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C6E59-8C32-8FA7-54E7-9BC356388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DF9182-B7FA-80B5-FBF5-29473F3C3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DB548B2-6DEC-D273-552B-3FE9701D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8316225-DA24-EA23-33E1-7CE51C891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6ADD6D5-0E3E-DD7E-E1D2-E9814025B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50A908C-5ACB-7E43-120E-2E5090E84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148681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6D59B92A-7BEE-BD19-53E0-22C4E3467339}"/>
              </a:ext>
            </a:extLst>
          </p:cNvPr>
          <p:cNvSpPr txBox="1">
            <a:spLocks/>
          </p:cNvSpPr>
          <p:nvPr/>
        </p:nvSpPr>
        <p:spPr>
          <a:xfrm>
            <a:off x="1575919" y="3165514"/>
            <a:ext cx="3873390" cy="5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Děkuji za pozornost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7D4F86-FF4A-2CA7-E337-615F898A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65" y="2008770"/>
            <a:ext cx="5704435" cy="3789933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CE1A414D-6F6F-07E7-F586-AD523A291541}"/>
              </a:ext>
            </a:extLst>
          </p:cNvPr>
          <p:cNvSpPr txBox="1">
            <a:spLocks/>
          </p:cNvSpPr>
          <p:nvPr/>
        </p:nvSpPr>
        <p:spPr>
          <a:xfrm>
            <a:off x="537663" y="2866901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7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577D88-9342-FA82-914C-E1FC90FFA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CBA0F1-E88F-FADF-94FB-86B13F01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7F50A5C-7258-30DC-B57E-3D9A0F018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F8576F-23DA-B1F4-2F1D-7EB964EC6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D626FA-46AE-71F3-E18B-B42211225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CE9E5A0-04AC-CFA3-C516-ED3DE2FF7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4938E6F-3F58-FAE2-1BF9-E955E6152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7274FC6-5185-FDBD-0220-213CE5A3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1B984DF-99DE-E9B7-2B5B-5AEEF5F32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5" name="Podnadpis 15">
            <a:extLst>
              <a:ext uri="{FF2B5EF4-FFF2-40B4-BE49-F238E27FC236}">
                <a16:creationId xmlns:a16="http://schemas.microsoft.com/office/drawing/2014/main" id="{9ADC66D5-E086-35D8-DD37-9F0A38C8F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9264" y="2708877"/>
            <a:ext cx="7133471" cy="1857047"/>
          </a:xfrm>
        </p:spPr>
        <p:txBody>
          <a:bodyPr>
            <a:normAutofit fontScale="77500" lnSpcReduction="20000"/>
          </a:bodyPr>
          <a:lstStyle/>
          <a:p>
            <a:r>
              <a:rPr lang="cs-CZ" sz="7200" b="1" dirty="0"/>
              <a:t>Co je to mezinárodní marketing ??</a:t>
            </a:r>
          </a:p>
        </p:txBody>
      </p:sp>
    </p:spTree>
    <p:extLst>
      <p:ext uri="{BB962C8B-B14F-4D97-AF65-F5344CB8AC3E}">
        <p14:creationId xmlns:p14="http://schemas.microsoft.com/office/powerpoint/2010/main" val="99491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19646-183C-A553-A6F0-674A75542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0F5C48B-A5C7-7FC0-2F2A-27DD6C2E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4C90CE-55BB-362F-9F78-90C410D7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B53ED9-50F8-054E-3D1B-2777E8562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EF3855-D46D-24A9-D1E8-C12704D79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BCDE05B-A5A0-A76A-2F68-3897E737E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9F0A2A0-4779-6662-3961-24C0F4DC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337145E-6AF3-F74F-E446-1A82FAFD8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848A140-E88B-D963-ECF1-3E537EF00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5" name="Podnadpis 15">
            <a:extLst>
              <a:ext uri="{FF2B5EF4-FFF2-40B4-BE49-F238E27FC236}">
                <a16:creationId xmlns:a16="http://schemas.microsoft.com/office/drawing/2014/main" id="{8E90C755-C410-EC6F-9FFB-1CFA78E6C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9264" y="2708877"/>
            <a:ext cx="7133471" cy="1857047"/>
          </a:xfrm>
        </p:spPr>
        <p:txBody>
          <a:bodyPr>
            <a:normAutofit fontScale="40000" lnSpcReduction="20000"/>
          </a:bodyPr>
          <a:lstStyle/>
          <a:p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Pro firmu je mezinárodní marketing způsob, jak 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nabídnout</a:t>
            </a: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své produkty, prodávat nápady a budovat značku </a:t>
            </a:r>
            <a:r>
              <a:rPr lang="cs-CZ" sz="6000" b="1" i="0" u="sng" strike="noStrike" dirty="0">
                <a:solidFill>
                  <a:srgbClr val="000000"/>
                </a:solidFill>
                <a:effectLst/>
                <a:latin typeface="-webkit-standard"/>
              </a:rPr>
              <a:t>na zahraničních trzích</a:t>
            </a: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Znamená to 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přizpůsobit </a:t>
            </a: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se různým 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kulturám</a:t>
            </a: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zákaznickým 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potřebám</a:t>
            </a: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tržním podmínkám, aby byla firma </a:t>
            </a:r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úspěšná</a:t>
            </a: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 mimo svůj </a:t>
            </a:r>
            <a:r>
              <a:rPr lang="cs-CZ" sz="6000" b="0" i="0" u="sng" strike="noStrike" dirty="0">
                <a:solidFill>
                  <a:srgbClr val="000000"/>
                </a:solidFill>
                <a:effectLst/>
                <a:latin typeface="-webkit-standard"/>
              </a:rPr>
              <a:t>domácí trh</a:t>
            </a: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cs-CZ" sz="7200" b="1" dirty="0"/>
          </a:p>
        </p:txBody>
      </p:sp>
    </p:spTree>
    <p:extLst>
      <p:ext uri="{BB962C8B-B14F-4D97-AF65-F5344CB8AC3E}">
        <p14:creationId xmlns:p14="http://schemas.microsoft.com/office/powerpoint/2010/main" val="283879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D7F08-82ED-C8ED-B692-7DFAE2259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190996-FA5C-0084-4D51-23E8D8B1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AE8F1B5-249F-CB39-0B55-6F6AE6F59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2D5488-9347-3442-20A7-45AFA4D8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11AB00-2502-0100-1DA1-C1797FA99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6FF681C-DFD8-E24E-AA35-E0CFE1706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B3BB381-01A9-8DC5-6E04-4BBD93F4B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4DA7EBD-8A98-A95E-DFB0-A73AD3B2A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9317E99-AEB4-B07D-C1AA-396B09736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5" name="Podnadpis 15">
            <a:extLst>
              <a:ext uri="{FF2B5EF4-FFF2-40B4-BE49-F238E27FC236}">
                <a16:creationId xmlns:a16="http://schemas.microsoft.com/office/drawing/2014/main" id="{51DCDAA0-13CA-852A-3F31-C56DEFF27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167" y="638814"/>
            <a:ext cx="5074816" cy="720123"/>
          </a:xfrm>
        </p:spPr>
        <p:txBody>
          <a:bodyPr>
            <a:normAutofit fontScale="85000" lnSpcReduction="20000"/>
          </a:bodyPr>
          <a:lstStyle/>
          <a:p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Příklad - </a:t>
            </a:r>
            <a:r>
              <a:rPr lang="cs-CZ" sz="6000" b="1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Oktagon</a:t>
            </a:r>
            <a:endParaRPr lang="cs-CZ" sz="72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C1B62F-24A7-5693-E655-BE2C0D5C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880" y="2289876"/>
            <a:ext cx="2416676" cy="2416676"/>
          </a:xfrm>
          <a:prstGeom prst="rect">
            <a:avLst/>
          </a:prstGeom>
        </p:spPr>
      </p:pic>
      <p:sp>
        <p:nvSpPr>
          <p:cNvPr id="4" name="Podnadpis 15">
            <a:extLst>
              <a:ext uri="{FF2B5EF4-FFF2-40B4-BE49-F238E27FC236}">
                <a16:creationId xmlns:a16="http://schemas.microsoft.com/office/drawing/2014/main" id="{9BF7548F-E646-0EBF-1065-DFE564341552}"/>
              </a:ext>
            </a:extLst>
          </p:cNvPr>
          <p:cNvSpPr txBox="1">
            <a:spLocks/>
          </p:cNvSpPr>
          <p:nvPr/>
        </p:nvSpPr>
        <p:spPr>
          <a:xfrm>
            <a:off x="360084" y="2261087"/>
            <a:ext cx="7616260" cy="3696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cs-CZ" sz="3600" dirty="0" err="1"/>
              <a:t>Oktagon</a:t>
            </a:r>
            <a:r>
              <a:rPr lang="cs-CZ" sz="3600" dirty="0"/>
              <a:t> 1 – 10.12.2016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Návštěva </a:t>
            </a:r>
            <a:r>
              <a:rPr lang="cs-CZ" sz="3600" b="1" dirty="0"/>
              <a:t>2 000 lidí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Po třech letech si firma vybudovala dominantní pozici na Českém a Slovenském trhu</a:t>
            </a:r>
          </a:p>
          <a:p>
            <a:pPr marL="571500" indent="-571500" algn="l">
              <a:buFontTx/>
              <a:buChar char="-"/>
            </a:pPr>
            <a:r>
              <a:rPr lang="cs-CZ" sz="3600" dirty="0" err="1"/>
              <a:t>Oktagon</a:t>
            </a:r>
            <a:r>
              <a:rPr lang="cs-CZ" sz="3600" dirty="0"/>
              <a:t> 15 - návštěva </a:t>
            </a:r>
            <a:r>
              <a:rPr lang="cs-CZ" sz="3600" b="1" dirty="0"/>
              <a:t>20 000 lidí</a:t>
            </a:r>
            <a:r>
              <a:rPr lang="cs-CZ" sz="3600" dirty="0"/>
              <a:t>, vyprodaná O2 arena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Postupně se </a:t>
            </a:r>
            <a:r>
              <a:rPr lang="cs-CZ" sz="3600" dirty="0" err="1"/>
              <a:t>Oktagon</a:t>
            </a:r>
            <a:r>
              <a:rPr lang="cs-CZ" sz="3600" dirty="0"/>
              <a:t> prolínal mezi Českou a Slovenskou populací – viz. </a:t>
            </a:r>
            <a:r>
              <a:rPr lang="cs-CZ" sz="3600" dirty="0" err="1"/>
              <a:t>Vémola</a:t>
            </a:r>
            <a:r>
              <a:rPr lang="cs-CZ" sz="3600" dirty="0"/>
              <a:t> vs. </a:t>
            </a:r>
            <a:r>
              <a:rPr lang="cs-CZ" sz="3600" dirty="0" err="1"/>
              <a:t>Végh</a:t>
            </a:r>
            <a:endParaRPr lang="cs-CZ" sz="3600" dirty="0"/>
          </a:p>
          <a:p>
            <a:pPr marL="571500" indent="-571500" algn="l">
              <a:buFontTx/>
              <a:buChar char="-"/>
            </a:pPr>
            <a:r>
              <a:rPr lang="cs-CZ" sz="3600" dirty="0"/>
              <a:t>Trh a diváci se postupně nasytili</a:t>
            </a:r>
          </a:p>
          <a:p>
            <a:pPr marL="571500" indent="-571500" algn="l">
              <a:buFontTx/>
              <a:buChar char="-"/>
            </a:pPr>
            <a:r>
              <a:rPr lang="cs-CZ" sz="3600" b="1" dirty="0"/>
              <a:t>Kam se posunout dál?</a:t>
            </a:r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197351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433371-1DEA-5EAB-5B7F-6DFC5081C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5AA806-C292-4CC3-32C5-F368AC70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A398D90-CEDC-E942-97E1-2EA90F1E7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C63DC4-2E2C-8EF9-9582-27DE4A1C5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7FE32E-D08D-174C-60A8-5F475CEEB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C73E03-B34E-ED8F-DCDC-F44825BE8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1994A83-FF7D-B761-A061-54206C490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C20FEF8-74E1-7A36-E25F-060374516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700AF45-95AB-A3FE-0FCB-62D02E4A6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5" name="Podnadpis 15">
            <a:extLst>
              <a:ext uri="{FF2B5EF4-FFF2-40B4-BE49-F238E27FC236}">
                <a16:creationId xmlns:a16="http://schemas.microsoft.com/office/drawing/2014/main" id="{F158A1AB-2149-1B6A-5940-5B88F9C4A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2281" y="653823"/>
            <a:ext cx="5238269" cy="912690"/>
          </a:xfrm>
        </p:spPr>
        <p:txBody>
          <a:bodyPr>
            <a:normAutofit fontScale="55000" lnSpcReduction="20000"/>
          </a:bodyPr>
          <a:lstStyle/>
          <a:p>
            <a:r>
              <a:rPr lang="cs-CZ" sz="6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Odpověď – expanze na nové trhy</a:t>
            </a:r>
            <a:endParaRPr lang="cs-CZ" sz="72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7016100-6F32-891F-067A-9E7D7D27F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082" y="2220662"/>
            <a:ext cx="2416676" cy="2416676"/>
          </a:xfrm>
          <a:prstGeom prst="rect">
            <a:avLst/>
          </a:prstGeom>
        </p:spPr>
      </p:pic>
      <p:sp>
        <p:nvSpPr>
          <p:cNvPr id="4" name="Podnadpis 15">
            <a:extLst>
              <a:ext uri="{FF2B5EF4-FFF2-40B4-BE49-F238E27FC236}">
                <a16:creationId xmlns:a16="http://schemas.microsoft.com/office/drawing/2014/main" id="{D66298A7-BE16-07F1-DCC7-508F17F8C8C5}"/>
              </a:ext>
            </a:extLst>
          </p:cNvPr>
          <p:cNvSpPr txBox="1">
            <a:spLocks/>
          </p:cNvSpPr>
          <p:nvPr/>
        </p:nvSpPr>
        <p:spPr>
          <a:xfrm>
            <a:off x="360084" y="2379595"/>
            <a:ext cx="8339914" cy="2922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cs-CZ" sz="3600" dirty="0"/>
              <a:t>Pokud jste na vrcholu, jediná cesta je </a:t>
            </a:r>
            <a:r>
              <a:rPr lang="cs-CZ" sz="3600" b="1" u="sng" dirty="0"/>
              <a:t>dolů</a:t>
            </a:r>
            <a:r>
              <a:rPr lang="cs-CZ" sz="3600" dirty="0"/>
              <a:t>, nebo doufat, že se udržíte </a:t>
            </a:r>
            <a:r>
              <a:rPr lang="cs-CZ" sz="3600" b="1" i="1" dirty="0"/>
              <a:t>co nejdéle</a:t>
            </a:r>
          </a:p>
          <a:p>
            <a:pPr marL="571500" indent="-571500" algn="just">
              <a:buFontTx/>
              <a:buChar char="-"/>
            </a:pPr>
            <a:r>
              <a:rPr lang="cs-CZ" sz="3600" dirty="0"/>
              <a:t>Potenciál růstu = vstup na </a:t>
            </a:r>
            <a:r>
              <a:rPr lang="cs-CZ" sz="3600" b="1" u="sng" dirty="0"/>
              <a:t>nové</a:t>
            </a:r>
            <a:r>
              <a:rPr lang="cs-CZ" sz="3600" dirty="0"/>
              <a:t> trhy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Počet obyvatel ČR + SVK = 16,3 mil.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HDP ČR + SVK = 476 miliard USD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Expanze do Německa – </a:t>
            </a:r>
            <a:r>
              <a:rPr lang="cs-CZ" sz="3600" dirty="0" err="1"/>
              <a:t>Oktagon</a:t>
            </a:r>
            <a:r>
              <a:rPr lang="cs-CZ" sz="3600" dirty="0"/>
              <a:t> 36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Počet obyvatel DE = 83 milionů (</a:t>
            </a:r>
            <a:r>
              <a:rPr lang="cs-CZ" sz="3600" b="1" dirty="0"/>
              <a:t>5x tolik</a:t>
            </a:r>
            <a:r>
              <a:rPr lang="cs-CZ" sz="3600" dirty="0"/>
              <a:t>)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HDP DE = 4,5 bilionů USD (</a:t>
            </a:r>
            <a:r>
              <a:rPr lang="cs-CZ" sz="3600" b="1" dirty="0"/>
              <a:t>10x tolik</a:t>
            </a:r>
            <a:r>
              <a:rPr lang="cs-CZ" sz="3600" dirty="0"/>
              <a:t>) 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Expanze do Velké Británie – </a:t>
            </a:r>
            <a:r>
              <a:rPr lang="cs-CZ" sz="3600" dirty="0" err="1"/>
              <a:t>Oktagon</a:t>
            </a:r>
            <a:r>
              <a:rPr lang="cs-CZ" sz="3600" dirty="0"/>
              <a:t> 48</a:t>
            </a:r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39237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51273F-392F-CFAB-6E80-1C5660208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3A2254-9309-1AF4-4701-CF7B0F783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58A35B-5E9A-9F7C-1D39-0DD7BAED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112950-5B57-3D29-A594-5AAFC6EB2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3FFDE9-17DF-B290-8127-36587A8D3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750BD9-B1B5-E82E-EF59-BAD023861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DC516AE-BE92-68D5-DF2C-2E6AE3688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84D84530-A0E2-1950-AE5F-9C6B3B5DC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59DF9F6-465D-FB52-5842-A8B1BB674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5" name="Podnadpis 15">
            <a:extLst>
              <a:ext uri="{FF2B5EF4-FFF2-40B4-BE49-F238E27FC236}">
                <a16:creationId xmlns:a16="http://schemas.microsoft.com/office/drawing/2014/main" id="{F65616AC-B42C-ED37-0E37-4CA52D221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9142" y="2314423"/>
            <a:ext cx="6427501" cy="2370527"/>
          </a:xfrm>
        </p:spPr>
        <p:txBody>
          <a:bodyPr>
            <a:normAutofit lnSpcReduction="10000"/>
          </a:bodyPr>
          <a:lstStyle/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Vstup na 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nové trhy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představuje pro firmy 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největší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příležitost k růstu, protože umožňuje oslovit 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více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zákazníků a </a:t>
            </a:r>
            <a:r>
              <a:rPr lang="cs-CZ" sz="2800" b="1" i="0" u="sng" strike="noStrike" dirty="0">
                <a:solidFill>
                  <a:srgbClr val="000000"/>
                </a:solidFill>
                <a:effectLst/>
                <a:latin typeface="-webkit-standard"/>
              </a:rPr>
              <a:t>zvýšit zisky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Expandovat do zahraničí znamená nejen větší prodej, ale i silnější značku a konkurenční výhodu.</a:t>
            </a:r>
            <a:endParaRPr lang="cs-CZ" sz="44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B17E057-8530-0291-A9E6-D55F1B41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17" y="4669211"/>
            <a:ext cx="3439119" cy="20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51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1254</Words>
  <Application>Microsoft Macintosh PowerPoint</Application>
  <PresentationFormat>Širokoúhlá obrazovka</PresentationFormat>
  <Paragraphs>116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-webkit-standard</vt:lpstr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Sendrei</dc:creator>
  <cp:lastModifiedBy>Nicolas Sendrei</cp:lastModifiedBy>
  <cp:revision>11</cp:revision>
  <dcterms:created xsi:type="dcterms:W3CDTF">2024-09-28T07:17:54Z</dcterms:created>
  <dcterms:modified xsi:type="dcterms:W3CDTF">2025-02-20T16:26:59Z</dcterms:modified>
</cp:coreProperties>
</file>