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256" r:id="rId3"/>
    <p:sldId id="325" r:id="rId4"/>
    <p:sldId id="258" r:id="rId5"/>
    <p:sldId id="263" r:id="rId6"/>
    <p:sldId id="289" r:id="rId7"/>
    <p:sldId id="288" r:id="rId8"/>
    <p:sldId id="290" r:id="rId9"/>
    <p:sldId id="304" r:id="rId10"/>
    <p:sldId id="299" r:id="rId11"/>
    <p:sldId id="359" r:id="rId12"/>
    <p:sldId id="365" r:id="rId13"/>
    <p:sldId id="291" r:id="rId14"/>
    <p:sldId id="319" r:id="rId15"/>
    <p:sldId id="303" r:id="rId16"/>
    <p:sldId id="305" r:id="rId17"/>
    <p:sldId id="292" r:id="rId18"/>
    <p:sldId id="306" r:id="rId19"/>
    <p:sldId id="329" r:id="rId20"/>
    <p:sldId id="328" r:id="rId21"/>
    <p:sldId id="310" r:id="rId22"/>
    <p:sldId id="331" r:id="rId23"/>
    <p:sldId id="307" r:id="rId24"/>
    <p:sldId id="308" r:id="rId25"/>
    <p:sldId id="309" r:id="rId26"/>
    <p:sldId id="330" r:id="rId27"/>
    <p:sldId id="332" r:id="rId28"/>
    <p:sldId id="334" r:id="rId29"/>
    <p:sldId id="361" r:id="rId30"/>
    <p:sldId id="333" r:id="rId31"/>
    <p:sldId id="336" r:id="rId32"/>
    <p:sldId id="335" r:id="rId33"/>
    <p:sldId id="337" r:id="rId34"/>
    <p:sldId id="363" r:id="rId35"/>
    <p:sldId id="364" r:id="rId36"/>
    <p:sldId id="326" r:id="rId37"/>
    <p:sldId id="324" r:id="rId3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CC"/>
    <a:srgbClr val="FFFFFF"/>
    <a:srgbClr val="FFFF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76" d="100"/>
          <a:sy n="76" d="100"/>
        </p:scale>
        <p:origin x="86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701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528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3ECBC-367F-4F6E-97F8-378F9661BAE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196204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https://www.zboziaprodej.cz/wp-content/uploads/2017/12/geco.jpg" TargetMode="External"/><Relationship Id="rId18" Type="http://schemas.openxmlformats.org/officeDocument/2006/relationships/image" Target="https://www.zboziaprodej.cz/wp-content/uploads/2017/12/makro.jpg" TargetMode="External"/><Relationship Id="rId3" Type="http://schemas.openxmlformats.org/officeDocument/2006/relationships/image" Target="../media/image1.png"/><Relationship Id="rId21" Type="http://schemas.openxmlformats.org/officeDocument/2006/relationships/image" Target="../media/image15.png"/><Relationship Id="rId7" Type="http://schemas.openxmlformats.org/officeDocument/2006/relationships/image" Target="https://www.zboziaprodej.cz/wp-content/uploads/2017/12/kaufland.jpg" TargetMode="External"/><Relationship Id="rId12" Type="http://schemas.openxmlformats.org/officeDocument/2006/relationships/image" Target="../media/image10.jpeg"/><Relationship Id="rId17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jpeg"/><Relationship Id="rId20" Type="http://schemas.openxmlformats.org/officeDocument/2006/relationships/image" Target="https://www.zboziaprodej.cz/wp-content/uploads/2017/12/globus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https://www.zboziaprodej.cz/wp-content/uploads/2017/12/tesco.jpg" TargetMode="External"/><Relationship Id="rId5" Type="http://schemas.openxmlformats.org/officeDocument/2006/relationships/image" Target="https://www.zboziaprodej.cz/wp-content/uploads/2017/12/lidl.jpg" TargetMode="External"/><Relationship Id="rId15" Type="http://schemas.openxmlformats.org/officeDocument/2006/relationships/image" Target="https://www.zboziaprodej.cz/wp-content/uploads/2017/12/penny.jpg" TargetMode="External"/><Relationship Id="rId10" Type="http://schemas.openxmlformats.org/officeDocument/2006/relationships/image" Target="../media/image9.jpeg"/><Relationship Id="rId19" Type="http://schemas.openxmlformats.org/officeDocument/2006/relationships/image" Target="../media/image14.jpeg"/><Relationship Id="rId4" Type="http://schemas.openxmlformats.org/officeDocument/2006/relationships/image" Target="../media/image6.jpeg"/><Relationship Id="rId9" Type="http://schemas.openxmlformats.org/officeDocument/2006/relationships/image" Target="https://www.zboziaprodej.cz/wp-content/uploads/2017/12/albert.jpg" TargetMode="External"/><Relationship Id="rId1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https://www.zboziaprodej.cz/wp-content/uploads/2017/12/kaufland.jpg" TargetMode="External"/><Relationship Id="rId13" Type="http://schemas.openxmlformats.org/officeDocument/2006/relationships/image" Target="../media/image10.jpeg"/><Relationship Id="rId18" Type="http://schemas.openxmlformats.org/officeDocument/2006/relationships/image" Target="../media/image13.jpeg"/><Relationship Id="rId3" Type="http://schemas.openxmlformats.org/officeDocument/2006/relationships/image" Target="../media/image1.png"/><Relationship Id="rId21" Type="http://schemas.openxmlformats.org/officeDocument/2006/relationships/image" Target="https://www.zboziaprodej.cz/wp-content/uploads/2017/12/globus.jpg" TargetMode="External"/><Relationship Id="rId7" Type="http://schemas.openxmlformats.org/officeDocument/2006/relationships/image" Target="../media/image7.jpeg"/><Relationship Id="rId12" Type="http://schemas.openxmlformats.org/officeDocument/2006/relationships/image" Target="https://www.zboziaprodej.cz/wp-content/uploads/2017/12/penny.jpg" TargetMode="External"/><Relationship Id="rId17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6" Type="http://schemas.openxmlformats.org/officeDocument/2006/relationships/image" Target="https://www.zboziaprodej.cz/wp-content/uploads/2017/12/tesco.jpg" TargetMode="External"/><Relationship Id="rId20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https://www.zboziaprodej.cz/wp-content/uploads/2017/12/lidl.jpg" TargetMode="External"/><Relationship Id="rId11" Type="http://schemas.openxmlformats.org/officeDocument/2006/relationships/image" Target="../media/image11.jpeg"/><Relationship Id="rId5" Type="http://schemas.openxmlformats.org/officeDocument/2006/relationships/image" Target="../media/image6.jpeg"/><Relationship Id="rId15" Type="http://schemas.openxmlformats.org/officeDocument/2006/relationships/image" Target="../media/image9.jpeg"/><Relationship Id="rId10" Type="http://schemas.openxmlformats.org/officeDocument/2006/relationships/image" Target="https://www.zboziaprodej.cz/wp-content/uploads/2017/12/albert.jpg" TargetMode="External"/><Relationship Id="rId19" Type="http://schemas.openxmlformats.org/officeDocument/2006/relationships/image" Target="https://www.zboziaprodej.cz/wp-content/uploads/2017/12/makro.jpg" TargetMode="External"/><Relationship Id="rId4" Type="http://schemas.openxmlformats.org/officeDocument/2006/relationships/image" Target="../media/image16.jpeg"/><Relationship Id="rId9" Type="http://schemas.openxmlformats.org/officeDocument/2006/relationships/image" Target="../media/image8.jpeg"/><Relationship Id="rId14" Type="http://schemas.openxmlformats.org/officeDocument/2006/relationships/image" Target="https://www.zboziaprodej.cz/wp-content/uploads/2017/12/geco.jpg" TargetMode="External"/><Relationship Id="rId22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7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hyperlink" Target="https://ec.europa.eu/agriculture/quality/door/list.html;jsessionid=pL0hLqqLXhNmFQyFl1b24mY3t9dJQPflg3xbL2YphGT4k6zdWn34!-370879141" TargetMode="Externa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ralleldots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myavis.cz/umela-inteligence/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s.wikipedia.org/wiki/Lid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sz="5400" b="1" dirty="0"/>
              <a:t>Obchodní organizace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155" y="15340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808732" y="274187"/>
            <a:ext cx="8720985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Pojem internacionalizace</a:t>
            </a:r>
            <a:endParaRPr lang="cs-CZ" sz="2800" dirty="0">
              <a:solidFill>
                <a:srgbClr val="008080"/>
              </a:solidFill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423050" y="1314074"/>
            <a:ext cx="6906881" cy="4667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FF0000"/>
                </a:solidFill>
              </a:rPr>
              <a:t>Různé definice: vývoz, dovoz, nejtypičtější rys </a:t>
            </a:r>
            <a:r>
              <a:rPr lang="cs-CZ" b="1" dirty="0">
                <a:solidFill>
                  <a:srgbClr val="00808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dnes</a:t>
            </a:r>
            <a:r>
              <a:rPr lang="cs-CZ" b="1" dirty="0">
                <a:solidFill>
                  <a:srgbClr val="008080"/>
                </a:solidFill>
              </a:rPr>
              <a:t>-vývoz obchodní sítě do zahraničí (provozní a marketingové know-how),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internacionalizace kapitálu a expanze retailingu.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rozšiřování aktivit z mateřské země do zahraničí.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FF0000"/>
                </a:solidFill>
              </a:rPr>
              <a:t>Teorie internacionalizace </a:t>
            </a:r>
            <a:r>
              <a:rPr lang="cs-CZ" b="1" dirty="0">
                <a:solidFill>
                  <a:srgbClr val="008080"/>
                </a:solidFill>
              </a:rPr>
              <a:t>- příčiny expanze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Situace doma versus situace v zahraničí.</a:t>
            </a:r>
          </a:p>
        </p:txBody>
      </p:sp>
      <p:pic>
        <p:nvPicPr>
          <p:cNvPr id="19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216" y="1480781"/>
            <a:ext cx="3043693" cy="1582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879" y="3814530"/>
            <a:ext cx="3043693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4745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AutoShape 7"/>
          <p:cNvSpPr>
            <a:spLocks noChangeArrowheads="1"/>
          </p:cNvSpPr>
          <p:nvPr/>
        </p:nvSpPr>
        <p:spPr bwMode="auto">
          <a:xfrm>
            <a:off x="646112" y="106325"/>
            <a:ext cx="9344049" cy="674910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 w="28575">
            <a:solidFill>
              <a:srgbClr val="CC6600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sz="2800" b="1" dirty="0">
                <a:solidFill>
                  <a:schemeClr val="bg1"/>
                </a:solidFill>
              </a:rPr>
              <a:t>TOP českého obchodu  - rychloobrátkové zboží(10/2020)</a:t>
            </a:r>
            <a:endParaRPr lang="cs-CZ" altLang="cs-CZ" sz="2800" dirty="0">
              <a:solidFill>
                <a:schemeClr val="bg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06325"/>
            <a:ext cx="1464833" cy="1127893"/>
          </a:xfrm>
          <a:prstGeom prst="rect">
            <a:avLst/>
          </a:prstGeom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7F2E23C-78DA-42CC-A23B-CA01984E55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675098"/>
              </p:ext>
            </p:extLst>
          </p:nvPr>
        </p:nvGraphicFramePr>
        <p:xfrm>
          <a:off x="1223526" y="1027705"/>
          <a:ext cx="8189220" cy="5342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372">
                  <a:extLst>
                    <a:ext uri="{9D8B030D-6E8A-4147-A177-3AD203B41FA5}">
                      <a16:colId xmlns:a16="http://schemas.microsoft.com/office/drawing/2014/main" val="4203329884"/>
                    </a:ext>
                  </a:extLst>
                </a:gridCol>
                <a:gridCol w="1998216">
                  <a:extLst>
                    <a:ext uri="{9D8B030D-6E8A-4147-A177-3AD203B41FA5}">
                      <a16:colId xmlns:a16="http://schemas.microsoft.com/office/drawing/2014/main" val="264487960"/>
                    </a:ext>
                  </a:extLst>
                </a:gridCol>
                <a:gridCol w="957238">
                  <a:extLst>
                    <a:ext uri="{9D8B030D-6E8A-4147-A177-3AD203B41FA5}">
                      <a16:colId xmlns:a16="http://schemas.microsoft.com/office/drawing/2014/main" val="4263233813"/>
                    </a:ext>
                  </a:extLst>
                </a:gridCol>
                <a:gridCol w="890823">
                  <a:extLst>
                    <a:ext uri="{9D8B030D-6E8A-4147-A177-3AD203B41FA5}">
                      <a16:colId xmlns:a16="http://schemas.microsoft.com/office/drawing/2014/main" val="918325539"/>
                    </a:ext>
                  </a:extLst>
                </a:gridCol>
                <a:gridCol w="3562571">
                  <a:extLst>
                    <a:ext uri="{9D8B030D-6E8A-4147-A177-3AD203B41FA5}">
                      <a16:colId xmlns:a16="http://schemas.microsoft.com/office/drawing/2014/main" val="1513819293"/>
                    </a:ext>
                  </a:extLst>
                </a:gridCol>
              </a:tblGrid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Pořadí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Společnost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 Logo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Tržby v mld.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Řetězec (počet vlastních prodejen k říjnu 2017)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527380"/>
                  </a:ext>
                </a:extLst>
              </a:tr>
              <a:tr h="4692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LIDL ČESKÁ REPUBLIKA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57,69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Lidl (263)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959816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KAUFLAND ČESKÁ REPUBLIKA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56,28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Kaufland (134)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045252"/>
                  </a:ext>
                </a:extLst>
              </a:tr>
              <a:tr h="3606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Albert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CZECH REPUBLIC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52,26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Albert HM (89), supermarket (238)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820978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TESCO STORES CR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42,97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Tesco HM (80), HM Extra (9), SM(57), Expres (38)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077443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GECO 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38,94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Geco tabák - tisk (314)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45917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PENNY MARKET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38,74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Penny Market (389)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165964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BILLA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29,83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Billa (238), Billa stop &amp; </a:t>
                      </a:r>
                      <a:r>
                        <a:rPr lang="cs-CZ" sz="1800" dirty="0" err="1">
                          <a:effectLst/>
                        </a:rPr>
                        <a:t>shop</a:t>
                      </a:r>
                      <a:r>
                        <a:rPr lang="cs-CZ" sz="1800" dirty="0">
                          <a:effectLst/>
                        </a:rPr>
                        <a:t> (64)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766796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MAKRO CASH &amp; CARRY CR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28,57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Makro (13)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962279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9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GLOBUS ČR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23,82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Globus (15)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8848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GGT CZ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29,90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 err="1">
                          <a:effectLst/>
                        </a:rPr>
                        <a:t>Valmont</a:t>
                      </a:r>
                      <a:r>
                        <a:rPr lang="cs-CZ" sz="1800" dirty="0">
                          <a:effectLst/>
                        </a:rPr>
                        <a:t> (130), GGT (58)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293260"/>
                  </a:ext>
                </a:extLst>
              </a:tr>
            </a:tbl>
          </a:graphicData>
        </a:graphic>
      </p:graphicFrame>
      <p:pic>
        <p:nvPicPr>
          <p:cNvPr id="1034" name="Picture 10" descr="https://www.zboziaprodej.cz/wp-content/uploads/2017/12/lidl.jpg">
            <a:extLst>
              <a:ext uri="{FF2B5EF4-FFF2-40B4-BE49-F238E27FC236}">
                <a16:creationId xmlns:a16="http://schemas.microsoft.com/office/drawing/2014/main" id="{39A0A6DD-529D-47B8-8BB8-B0D63B5A6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205" y="1681723"/>
            <a:ext cx="563081" cy="31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s://www.zboziaprodej.cz/wp-content/uploads/2017/12/kaufland.jpg">
            <a:extLst>
              <a:ext uri="{FF2B5EF4-FFF2-40B4-BE49-F238E27FC236}">
                <a16:creationId xmlns:a16="http://schemas.microsoft.com/office/drawing/2014/main" id="{7D9072FC-8239-489E-8D05-1B1977A84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063" y="2299660"/>
            <a:ext cx="519767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zboziaprodej.cz/wp-content/uploads/2017/12/albert.jpg">
            <a:extLst>
              <a:ext uri="{FF2B5EF4-FFF2-40B4-BE49-F238E27FC236}">
                <a16:creationId xmlns:a16="http://schemas.microsoft.com/office/drawing/2014/main" id="{D2D62027-62FC-41D9-9F8B-C522A7CA0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909" y="2877397"/>
            <a:ext cx="494501" cy="350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zboziaprodej.cz/wp-content/uploads/2017/12/tesco.jpg">
            <a:extLst>
              <a:ext uri="{FF2B5EF4-FFF2-40B4-BE49-F238E27FC236}">
                <a16:creationId xmlns:a16="http://schemas.microsoft.com/office/drawing/2014/main" id="{06C18606-4B4A-4265-9B3B-49522012D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932" y="3652038"/>
            <a:ext cx="476453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zboziaprodej.cz/wp-content/uploads/2017/12/geco.jpg">
            <a:extLst>
              <a:ext uri="{FF2B5EF4-FFF2-40B4-BE49-F238E27FC236}">
                <a16:creationId xmlns:a16="http://schemas.microsoft.com/office/drawing/2014/main" id="{3D4D9B5E-B5F7-415C-B82E-912C716F3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231" y="4037009"/>
            <a:ext cx="736337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s://www.zboziaprodej.cz/wp-content/uploads/2017/12/penny.jpg">
            <a:extLst>
              <a:ext uri="{FF2B5EF4-FFF2-40B4-BE49-F238E27FC236}">
                <a16:creationId xmlns:a16="http://schemas.microsoft.com/office/drawing/2014/main" id="{A9370EC7-5368-44E5-BA9D-B07CC3A55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r:link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434" y="4463288"/>
            <a:ext cx="693023" cy="3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Obrázek 69" descr="BILLA">
            <a:extLst>
              <a:ext uri="{FF2B5EF4-FFF2-40B4-BE49-F238E27FC236}">
                <a16:creationId xmlns:a16="http://schemas.microsoft.com/office/drawing/2014/main" id="{9CDE4402-A0D9-4D2B-96D8-ABDE84A061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2639" y="4809039"/>
            <a:ext cx="718290" cy="28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s://www.zboziaprodej.cz/wp-content/uploads/2017/12/makro.jpg">
            <a:extLst>
              <a:ext uri="{FF2B5EF4-FFF2-40B4-BE49-F238E27FC236}">
                <a16:creationId xmlns:a16="http://schemas.microsoft.com/office/drawing/2014/main" id="{5DD0CA85-36F3-4987-8787-9EF12BAB5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r:link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231" y="5247968"/>
            <a:ext cx="797698" cy="350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s://www.zboziaprodej.cz/wp-content/uploads/2017/12/globus.jpg">
            <a:extLst>
              <a:ext uri="{FF2B5EF4-FFF2-40B4-BE49-F238E27FC236}">
                <a16:creationId xmlns:a16="http://schemas.microsoft.com/office/drawing/2014/main" id="{A24CA750-3E8A-4E87-9B6C-584118791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r:link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237" y="5661530"/>
            <a:ext cx="615418" cy="31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Obrázek 28" descr="GGT CZ">
            <a:extLst>
              <a:ext uri="{FF2B5EF4-FFF2-40B4-BE49-F238E27FC236}">
                <a16:creationId xmlns:a16="http://schemas.microsoft.com/office/drawing/2014/main" id="{6BA8FE07-4E1A-4803-8A32-AE66377FA17A}"/>
              </a:ext>
            </a:extLst>
          </p:cNvPr>
          <p:cNvPicPr/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330" y="5978267"/>
            <a:ext cx="571500" cy="3276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713D1FF-D58C-4B41-A5C4-6B45758CD044}"/>
              </a:ext>
            </a:extLst>
          </p:cNvPr>
          <p:cNvSpPr/>
          <p:nvPr/>
        </p:nvSpPr>
        <p:spPr>
          <a:xfrm>
            <a:off x="1223526" y="6410410"/>
            <a:ext cx="4468146" cy="461665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r>
              <a:rPr lang="cs-CZ" sz="2400" dirty="0"/>
              <a:t>Nejoblíbenější řetězec 2020: LIDL</a:t>
            </a:r>
          </a:p>
        </p:txBody>
      </p:sp>
    </p:spTree>
    <p:extLst>
      <p:ext uri="{BB962C8B-B14F-4D97-AF65-F5344CB8AC3E}">
        <p14:creationId xmlns:p14="http://schemas.microsoft.com/office/powerpoint/2010/main" val="3757857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AutoShape 7"/>
          <p:cNvSpPr>
            <a:spLocks noChangeArrowheads="1"/>
          </p:cNvSpPr>
          <p:nvPr/>
        </p:nvSpPr>
        <p:spPr bwMode="auto">
          <a:xfrm>
            <a:off x="646112" y="106325"/>
            <a:ext cx="9569945" cy="674910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 w="28575">
            <a:solidFill>
              <a:srgbClr val="CC6600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sz="2800" b="1" dirty="0">
                <a:solidFill>
                  <a:schemeClr val="bg1"/>
                </a:solidFill>
              </a:rPr>
              <a:t>TOP českého obchodu  - rychloobrátkové zboží(2022)</a:t>
            </a:r>
            <a:endParaRPr lang="cs-CZ" altLang="cs-CZ" sz="2800" dirty="0">
              <a:solidFill>
                <a:schemeClr val="bg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06325"/>
            <a:ext cx="1464833" cy="1127893"/>
          </a:xfrm>
          <a:prstGeom prst="rect">
            <a:avLst/>
          </a:prstGeom>
        </p:spPr>
      </p:pic>
      <p:graphicFrame>
        <p:nvGraphicFramePr>
          <p:cNvPr id="14" name="Tabulka 13">
            <a:extLst>
              <a:ext uri="{FF2B5EF4-FFF2-40B4-BE49-F238E27FC236}">
                <a16:creationId xmlns:a16="http://schemas.microsoft.com/office/drawing/2014/main" id="{3EAB5E17-558F-43D9-9396-33EE56D249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696316"/>
              </p:ext>
            </p:extLst>
          </p:nvPr>
        </p:nvGraphicFramePr>
        <p:xfrm>
          <a:off x="1223526" y="1027705"/>
          <a:ext cx="4626649" cy="5093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372">
                  <a:extLst>
                    <a:ext uri="{9D8B030D-6E8A-4147-A177-3AD203B41FA5}">
                      <a16:colId xmlns:a16="http://schemas.microsoft.com/office/drawing/2014/main" val="4203329884"/>
                    </a:ext>
                  </a:extLst>
                </a:gridCol>
                <a:gridCol w="1998216">
                  <a:extLst>
                    <a:ext uri="{9D8B030D-6E8A-4147-A177-3AD203B41FA5}">
                      <a16:colId xmlns:a16="http://schemas.microsoft.com/office/drawing/2014/main" val="264487960"/>
                    </a:ext>
                  </a:extLst>
                </a:gridCol>
                <a:gridCol w="957238">
                  <a:extLst>
                    <a:ext uri="{9D8B030D-6E8A-4147-A177-3AD203B41FA5}">
                      <a16:colId xmlns:a16="http://schemas.microsoft.com/office/drawing/2014/main" val="4263233813"/>
                    </a:ext>
                  </a:extLst>
                </a:gridCol>
                <a:gridCol w="890823">
                  <a:extLst>
                    <a:ext uri="{9D8B030D-6E8A-4147-A177-3AD203B41FA5}">
                      <a16:colId xmlns:a16="http://schemas.microsoft.com/office/drawing/2014/main" val="918325539"/>
                    </a:ext>
                  </a:extLst>
                </a:gridCol>
              </a:tblGrid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Pořadí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Společnost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 Logo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Tržby v mld.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527380"/>
                  </a:ext>
                </a:extLst>
              </a:tr>
              <a:tr h="4692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LIDL ČESKÁ REPUBLIKA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71,15</a:t>
                      </a: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959816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KAUFLAND ČESKÁ REPUBLIKA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61,15</a:t>
                      </a: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045252"/>
                  </a:ext>
                </a:extLst>
              </a:tr>
              <a:tr h="3606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Albert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CZECH REPUBLIC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51,44</a:t>
                      </a: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820978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PENNY MARKET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42,17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077443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TESCO STORES CR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42,08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45917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GECO 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41,42</a:t>
                      </a: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165964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BILLA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31,35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766796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MAKRO CASH &amp; CARRY CR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26,22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962279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9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GLOBUS ČR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23,42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8848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GGT CZ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17,35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293260"/>
                  </a:ext>
                </a:extLst>
              </a:tr>
            </a:tbl>
          </a:graphicData>
        </a:graphic>
      </p:graphicFrame>
      <p:sp>
        <p:nvSpPr>
          <p:cNvPr id="15" name="Obdélník 14">
            <a:extLst>
              <a:ext uri="{FF2B5EF4-FFF2-40B4-BE49-F238E27FC236}">
                <a16:creationId xmlns:a16="http://schemas.microsoft.com/office/drawing/2014/main" id="{9FC8597E-3DA2-40B4-BEDE-FE3FBE27200F}"/>
              </a:ext>
            </a:extLst>
          </p:cNvPr>
          <p:cNvSpPr/>
          <p:nvPr/>
        </p:nvSpPr>
        <p:spPr>
          <a:xfrm>
            <a:off x="1380522" y="6290010"/>
            <a:ext cx="4312655" cy="461665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r>
              <a:rPr lang="cs-CZ" sz="2400" dirty="0"/>
              <a:t>Nejoblíbenější řetězec 2022: LIDL</a:t>
            </a:r>
          </a:p>
        </p:txBody>
      </p:sp>
      <p:pic>
        <p:nvPicPr>
          <p:cNvPr id="16" name="Picture 2" descr="https://cdn.xsd.cz/resize/f9597a66b51a368e88fd72e049ab8201_resize=560,455_.jpg?hash=6f5eae357cf9b218876cf3d540d0ba62">
            <a:extLst>
              <a:ext uri="{FF2B5EF4-FFF2-40B4-BE49-F238E27FC236}">
                <a16:creationId xmlns:a16="http://schemas.microsoft.com/office/drawing/2014/main" id="{C1D4A477-AA88-4C5B-9551-87A93AAD5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673" y="1642728"/>
            <a:ext cx="5334000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https://www.zboziaprodej.cz/wp-content/uploads/2017/12/lidl.jpg">
            <a:extLst>
              <a:ext uri="{FF2B5EF4-FFF2-40B4-BE49-F238E27FC236}">
                <a16:creationId xmlns:a16="http://schemas.microsoft.com/office/drawing/2014/main" id="{5BB903C9-26D2-4E1F-B446-376104102A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592" y="1752062"/>
            <a:ext cx="563081" cy="31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" descr="https://www.zboziaprodej.cz/wp-content/uploads/2017/12/kaufland.jpg">
            <a:extLst>
              <a:ext uri="{FF2B5EF4-FFF2-40B4-BE49-F238E27FC236}">
                <a16:creationId xmlns:a16="http://schemas.microsoft.com/office/drawing/2014/main" id="{19579B6B-EE32-407A-B01F-41E1DBDFF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063" y="2299660"/>
            <a:ext cx="519767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https://www.zboziaprodej.cz/wp-content/uploads/2017/12/albert.jpg">
            <a:extLst>
              <a:ext uri="{FF2B5EF4-FFF2-40B4-BE49-F238E27FC236}">
                <a16:creationId xmlns:a16="http://schemas.microsoft.com/office/drawing/2014/main" id="{FEC9090B-29DE-4691-B69C-BAA5D415C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909" y="2877397"/>
            <a:ext cx="494501" cy="350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https://www.zboziaprodej.cz/wp-content/uploads/2017/12/penny.jpg">
            <a:extLst>
              <a:ext uri="{FF2B5EF4-FFF2-40B4-BE49-F238E27FC236}">
                <a16:creationId xmlns:a16="http://schemas.microsoft.com/office/drawing/2014/main" id="{83CC2834-723F-4DFE-B764-16182D220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r:link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647" y="3501171"/>
            <a:ext cx="693023" cy="3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https://www.zboziaprodej.cz/wp-content/uploads/2017/12/geco.jpg">
            <a:extLst>
              <a:ext uri="{FF2B5EF4-FFF2-40B4-BE49-F238E27FC236}">
                <a16:creationId xmlns:a16="http://schemas.microsoft.com/office/drawing/2014/main" id="{0BFAEB45-14BE-4DE4-955C-159A5CBA4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963" y="4218130"/>
            <a:ext cx="736337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https://www.zboziaprodej.cz/wp-content/uploads/2017/12/tesco.jpg">
            <a:extLst>
              <a:ext uri="{FF2B5EF4-FFF2-40B4-BE49-F238E27FC236}">
                <a16:creationId xmlns:a16="http://schemas.microsoft.com/office/drawing/2014/main" id="{B80DC440-8C1D-4E71-BDDF-E8424B5409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r:link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957" y="3860955"/>
            <a:ext cx="476453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Obrázek 69" descr="BILLA">
            <a:extLst>
              <a:ext uri="{FF2B5EF4-FFF2-40B4-BE49-F238E27FC236}">
                <a16:creationId xmlns:a16="http://schemas.microsoft.com/office/drawing/2014/main" id="{73B4BE3D-5C6B-4355-8A9E-4B2AF36B0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647" y="4591180"/>
            <a:ext cx="718290" cy="28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https://www.zboziaprodej.cz/wp-content/uploads/2017/12/makro.jpg">
            <a:extLst>
              <a:ext uri="{FF2B5EF4-FFF2-40B4-BE49-F238E27FC236}">
                <a16:creationId xmlns:a16="http://schemas.microsoft.com/office/drawing/2014/main" id="{6DCAB974-C632-4852-9F41-73E08666F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r:link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239" y="4970996"/>
            <a:ext cx="797698" cy="350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s://www.zboziaprodej.cz/wp-content/uploads/2017/12/globus.jpg">
            <a:extLst>
              <a:ext uri="{FF2B5EF4-FFF2-40B4-BE49-F238E27FC236}">
                <a16:creationId xmlns:a16="http://schemas.microsoft.com/office/drawing/2014/main" id="{57EC4AFE-A611-47C8-9EE2-26B0234DB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r:link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154" y="5471905"/>
            <a:ext cx="615418" cy="31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Obrázek 19" descr="GGT CZ">
            <a:extLst>
              <a:ext uri="{FF2B5EF4-FFF2-40B4-BE49-F238E27FC236}">
                <a16:creationId xmlns:a16="http://schemas.microsoft.com/office/drawing/2014/main" id="{81BAD03D-A70A-4477-92CF-93864F9F0F5E}"/>
              </a:ext>
            </a:extLst>
          </p:cNvPr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330" y="5978267"/>
            <a:ext cx="571500" cy="3276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0561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79869" y="441579"/>
            <a:ext cx="801179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Internacionalizace a její stupně</a:t>
            </a:r>
          </a:p>
        </p:txBody>
      </p:sp>
      <p:sp>
        <p:nvSpPr>
          <p:cNvPr id="21" name="Veselý obličej 20"/>
          <p:cNvSpPr/>
          <p:nvPr/>
        </p:nvSpPr>
        <p:spPr>
          <a:xfrm>
            <a:off x="9163801" y="412229"/>
            <a:ext cx="859808" cy="640406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250825" y="1402080"/>
            <a:ext cx="10256668" cy="5051108"/>
          </a:xfrm>
          <a:prstGeom prst="rect">
            <a:avLst/>
          </a:prstGeom>
          <a:solidFill>
            <a:srgbClr val="FFFFCC"/>
          </a:solidFill>
          <a:ln w="38100">
            <a:solidFill>
              <a:schemeClr val="folHlink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bg2"/>
                </a:solidFill>
              </a:rPr>
              <a:t>    </a:t>
            </a:r>
            <a:r>
              <a:rPr lang="cs-CZ" sz="2800" b="1" dirty="0">
                <a:solidFill>
                  <a:srgbClr val="008080"/>
                </a:solidFill>
              </a:rPr>
              <a:t>Rozvoj mezinárodních aktivit postupuje v několika stupních: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1.stupeň: </a:t>
            </a:r>
            <a:r>
              <a:rPr lang="cs-CZ" sz="2800" b="1" dirty="0">
                <a:solidFill>
                  <a:srgbClr val="008080"/>
                </a:solidFill>
              </a:rPr>
              <a:t>potíže na tuzemském trhu, expanze převážně do sousedních států s obdobnými nebo stejnými nároky spotřebitelů</a:t>
            </a:r>
          </a:p>
          <a:p>
            <a:pPr>
              <a:spcBef>
                <a:spcPct val="0"/>
              </a:spcBef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8080"/>
                </a:solidFill>
              </a:rPr>
              <a:t> i obchodním prostředím.</a:t>
            </a: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2.stupeň:</a:t>
            </a:r>
            <a:r>
              <a:rPr lang="cs-CZ" sz="2800" b="1" dirty="0">
                <a:solidFill>
                  <a:srgbClr val="008080"/>
                </a:solidFill>
              </a:rPr>
              <a:t> stále požadavek geografické nebo kulturní blízkosti, rozšiřuje se však počet zahraničních účastí.</a:t>
            </a: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3.stupeň: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kladen důraz na tržní možnosti v jednotlivých zemích, </a:t>
            </a:r>
          </a:p>
          <a:p>
            <a:pPr>
              <a:spcBef>
                <a:spcPct val="0"/>
              </a:spcBef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8080"/>
                </a:solidFill>
              </a:rPr>
              <a:t>ne na kulturní a spotřební blízkost </a:t>
            </a:r>
          </a:p>
          <a:p>
            <a:pPr>
              <a:spcBef>
                <a:spcPct val="0"/>
              </a:spcBef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cs-CZ" sz="2800" b="1" dirty="0">
                <a:solidFill>
                  <a:srgbClr val="008080"/>
                </a:solidFill>
              </a:rPr>
              <a:t>    k tuzemskému trhu.</a:t>
            </a:r>
          </a:p>
        </p:txBody>
      </p:sp>
    </p:spTree>
    <p:extLst>
      <p:ext uri="{BB962C8B-B14F-4D97-AF65-F5344CB8AC3E}">
        <p14:creationId xmlns:p14="http://schemas.microsoft.com/office/powerpoint/2010/main" val="112028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385834"/>
            <a:ext cx="9688513" cy="576064"/>
          </a:xfrm>
          <a:solidFill>
            <a:srgbClr val="FFFF99"/>
          </a:solidFill>
          <a:ln>
            <a:miter lim="800000"/>
            <a:headEnd/>
            <a:tailEnd/>
          </a:ln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/>
        </p:spPr>
        <p:txBody>
          <a:bodyPr>
            <a:normAutofit/>
            <a:flatTx/>
          </a:bodyPr>
          <a:lstStyle/>
          <a:p>
            <a:pPr>
              <a:defRPr/>
            </a:pPr>
            <a:r>
              <a:rPr lang="cs-CZ" sz="3200" b="1" dirty="0">
                <a:solidFill>
                  <a:srgbClr val="C00000"/>
                </a:solidFill>
              </a:rPr>
              <a:t>Internacionalizace maloobchodu – časový vývoj v praxi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>
          <a:xfrm>
            <a:off x="504092" y="1726648"/>
            <a:ext cx="11183815" cy="4857165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rgbClr val="C00000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Rok 1909 </a:t>
            </a:r>
            <a:r>
              <a:rPr lang="cs-CZ" altLang="cs-CZ" b="1" dirty="0">
                <a:solidFill>
                  <a:srgbClr val="008080"/>
                </a:solidFill>
              </a:rPr>
              <a:t>-</a:t>
            </a:r>
            <a:r>
              <a:rPr lang="cs-CZ" altLang="cs-CZ" b="1" dirty="0">
                <a:solidFill>
                  <a:srgbClr val="FFFFCC"/>
                </a:solidFill>
              </a:rPr>
              <a:t> </a:t>
            </a:r>
            <a:r>
              <a:rPr lang="cs-CZ" altLang="cs-CZ" b="1" dirty="0">
                <a:solidFill>
                  <a:srgbClr val="008080"/>
                </a:solidFill>
              </a:rPr>
              <a:t>první prodejna otevřena v zahraničí (americká firma </a:t>
            </a:r>
            <a:r>
              <a:rPr lang="cs-CZ" altLang="cs-CZ" b="1" dirty="0" err="1">
                <a:solidFill>
                  <a:srgbClr val="008080"/>
                </a:solidFill>
              </a:rPr>
              <a:t>Woolworth</a:t>
            </a:r>
            <a:r>
              <a:rPr lang="cs-CZ" altLang="cs-CZ" b="1" dirty="0">
                <a:solidFill>
                  <a:srgbClr val="008080"/>
                </a:solidFill>
              </a:rPr>
              <a:t> v Liverpoolu), </a:t>
            </a:r>
            <a:r>
              <a:rPr lang="cs-CZ" altLang="cs-CZ" b="1" dirty="0">
                <a:solidFill>
                  <a:srgbClr val="FF0000"/>
                </a:solidFill>
              </a:rPr>
              <a:t>Baťa do r. 1930 – 500 prodejen v zahraničí.</a:t>
            </a:r>
          </a:p>
          <a:p>
            <a:pPr eaLnBrk="1" hangingPunct="1">
              <a:lnSpc>
                <a:spcPct val="90000"/>
              </a:lnSpc>
            </a:pPr>
            <a:endParaRPr lang="cs-CZ" altLang="cs-CZ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V</a:t>
            </a:r>
            <a:r>
              <a:rPr lang="cs-CZ" altLang="cs-CZ" b="1" dirty="0">
                <a:solidFill>
                  <a:srgbClr val="993300"/>
                </a:solidFill>
              </a:rPr>
              <a:t> </a:t>
            </a:r>
            <a:r>
              <a:rPr lang="cs-CZ" altLang="cs-CZ" b="1" dirty="0">
                <a:solidFill>
                  <a:srgbClr val="FF0000"/>
                </a:solidFill>
              </a:rPr>
              <a:t>60. letech </a:t>
            </a:r>
            <a:r>
              <a:rPr lang="cs-CZ" altLang="cs-CZ" b="1" dirty="0">
                <a:solidFill>
                  <a:srgbClr val="008080"/>
                </a:solidFill>
              </a:rPr>
              <a:t>výraznější projevy mezinárodních aktivit maloobchodních firem v západní Evropě. 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b="1" dirty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V 70. a 80. letech </a:t>
            </a:r>
            <a:r>
              <a:rPr lang="cs-CZ" altLang="cs-CZ" b="1" dirty="0">
                <a:solidFill>
                  <a:srgbClr val="008080"/>
                </a:solidFill>
              </a:rPr>
              <a:t>postupný růst intenzity zahraničních aktivit mimo domácí trhy nejen v Evropě, ale i v USA a Japonsku, a dalších zemích.</a:t>
            </a:r>
          </a:p>
          <a:p>
            <a:pPr eaLnBrk="1" hangingPunct="1">
              <a:lnSpc>
                <a:spcPct val="90000"/>
              </a:lnSpc>
            </a:pPr>
            <a:endParaRPr lang="cs-CZ" altLang="cs-CZ" b="1" dirty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90. léta </a:t>
            </a:r>
            <a:r>
              <a:rPr lang="cs-CZ" altLang="cs-CZ" b="1" dirty="0">
                <a:solidFill>
                  <a:srgbClr val="008080"/>
                </a:solidFill>
              </a:rPr>
              <a:t>zahájení internacionalizace ve střední a východní Evropě (sítě SM, HM, diskontů, tlak na MSP v ČR).</a:t>
            </a:r>
          </a:p>
        </p:txBody>
      </p:sp>
      <p:sp>
        <p:nvSpPr>
          <p:cNvPr id="32774" name="AutoShape 4"/>
          <p:cNvSpPr>
            <a:spLocks noChangeArrowheads="1"/>
          </p:cNvSpPr>
          <p:nvPr/>
        </p:nvSpPr>
        <p:spPr bwMode="auto">
          <a:xfrm>
            <a:off x="5129394" y="1164092"/>
            <a:ext cx="1143000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76200" cmpd="tri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424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64146" y="118726"/>
            <a:ext cx="8011796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</a:rPr>
              <a:t>Kdo naplňuje proces internacionalizace v rámci zprostředkovatelského a spotřebitelského trhu?</a:t>
            </a:r>
            <a:endParaRPr lang="cs-CZ" sz="28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Veselý obličej 20"/>
          <p:cNvSpPr/>
          <p:nvPr/>
        </p:nvSpPr>
        <p:spPr>
          <a:xfrm>
            <a:off x="8898341" y="833657"/>
            <a:ext cx="859808" cy="640406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520957" y="1459325"/>
            <a:ext cx="7898173" cy="52031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  <a:defRPr/>
            </a:pPr>
            <a:r>
              <a:rPr lang="cs-CZ" sz="2800" b="1" i="1" u="sng" dirty="0">
                <a:solidFill>
                  <a:srgbClr val="FF0000"/>
                </a:solidFill>
              </a:rPr>
              <a:t>  1. Firmy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cs-CZ" sz="2800" b="1" dirty="0">
                <a:solidFill>
                  <a:srgbClr val="008080"/>
                </a:solidFill>
              </a:rPr>
              <a:t>jejich strategie a plány</a:t>
            </a:r>
          </a:p>
          <a:p>
            <a:pPr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FF0000"/>
                </a:solidFill>
              </a:rPr>
              <a:t>2. </a:t>
            </a:r>
            <a:r>
              <a:rPr lang="cs-CZ" sz="2800" b="1" i="1" u="sng" dirty="0">
                <a:solidFill>
                  <a:srgbClr val="FF0000"/>
                </a:solidFill>
              </a:rPr>
              <a:t>Zákazníci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cs-CZ" sz="2800" b="1" dirty="0">
                <a:solidFill>
                  <a:srgbClr val="008080"/>
                </a:solidFill>
              </a:rPr>
              <a:t>jejich zájmy a vkus </a:t>
            </a:r>
          </a:p>
          <a:p>
            <a:pPr>
              <a:buClr>
                <a:schemeClr val="accent3"/>
              </a:buClr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dirty="0">
                <a:solidFill>
                  <a:srgbClr val="008080"/>
                </a:solidFill>
              </a:rPr>
              <a:t>unifikace potřeb, životní styl, preference globálních značek  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cs-CZ" sz="2800" b="1" dirty="0">
                <a:solidFill>
                  <a:srgbClr val="008080"/>
                </a:solidFill>
              </a:rPr>
              <a:t>(rozvoj cestovního ruchu, logistiky, vliv masmédií, internetu a technologický rozvoj)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>
              <a:buClr>
                <a:schemeClr val="accent3"/>
              </a:buClr>
              <a:buFontTx/>
              <a:buChar char="-"/>
              <a:defRPr/>
            </a:pPr>
            <a:r>
              <a:rPr lang="cs-CZ" sz="2800" b="1" dirty="0">
                <a:solidFill>
                  <a:srgbClr val="FF0000"/>
                </a:solidFill>
              </a:rPr>
              <a:t>Etnocentrismus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(preference tuzemského zboží) </a:t>
            </a:r>
          </a:p>
          <a:p>
            <a:pPr>
              <a:buClr>
                <a:schemeClr val="accent3"/>
              </a:buClr>
              <a:buFontTx/>
              <a:buChar char="-"/>
              <a:defRPr/>
            </a:pPr>
            <a:r>
              <a:rPr lang="cs-CZ" sz="2800" b="1" dirty="0">
                <a:solidFill>
                  <a:srgbClr val="FF0000"/>
                </a:solidFill>
              </a:rPr>
              <a:t>Kosmopolitismus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(nerozlišování původu zboží) </a:t>
            </a:r>
          </a:p>
          <a:p>
            <a:pPr>
              <a:buClr>
                <a:schemeClr val="accent3"/>
              </a:buClr>
              <a:buFontTx/>
              <a:buChar char="-"/>
              <a:defRPr/>
            </a:pPr>
            <a:r>
              <a:rPr lang="cs-CZ" sz="2800" b="1" dirty="0">
                <a:solidFill>
                  <a:srgbClr val="FF0000"/>
                </a:solidFill>
              </a:rPr>
              <a:t>Internacionalismus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(preference zahraničního zboží)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1872DB8-4FB4-4B54-8F9A-1E40DC3CAD0C}"/>
              </a:ext>
            </a:extLst>
          </p:cNvPr>
          <p:cNvSpPr txBox="1"/>
          <p:nvPr/>
        </p:nvSpPr>
        <p:spPr>
          <a:xfrm>
            <a:off x="9256473" y="4779328"/>
            <a:ext cx="2502040" cy="1569660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Spotřebitelé mají různý vztah</a:t>
            </a:r>
          </a:p>
          <a:p>
            <a:pPr algn="ctr"/>
            <a:r>
              <a:rPr lang="cs-CZ" sz="2400" b="1" dirty="0">
                <a:solidFill>
                  <a:srgbClr val="FF0000"/>
                </a:solidFill>
              </a:rPr>
              <a:t> k zahraničnímu zboží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C42F94CF-B67A-4BAB-B831-138EE45EB950}"/>
              </a:ext>
            </a:extLst>
          </p:cNvPr>
          <p:cNvCxnSpPr/>
          <p:nvPr/>
        </p:nvCxnSpPr>
        <p:spPr>
          <a:xfrm flipH="1">
            <a:off x="6722348" y="4883500"/>
            <a:ext cx="2366912" cy="146480"/>
          </a:xfrm>
          <a:prstGeom prst="straightConnector1">
            <a:avLst/>
          </a:prstGeom>
          <a:ln w="571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9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6591" y="331787"/>
            <a:ext cx="8229600" cy="722313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Trendy ve vývoji sortimentu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6096001" y="1785939"/>
            <a:ext cx="4576996" cy="235743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Adaptace sortimentu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Růst popularity domácích značek (regionální výrobky)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Chráněné označení původu či  zeměpisného označení, zaručené tradiční speciality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endParaRPr lang="cs-CZ" sz="3200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3" name="TextovéPole 4"/>
          <p:cNvSpPr txBox="1">
            <a:spLocks noChangeArrowheads="1"/>
          </p:cNvSpPr>
          <p:nvPr/>
        </p:nvSpPr>
        <p:spPr bwMode="auto">
          <a:xfrm>
            <a:off x="1681594" y="5357811"/>
            <a:ext cx="3786188" cy="46166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Které výrobky?</a:t>
            </a:r>
          </a:p>
        </p:txBody>
      </p:sp>
      <p:sp>
        <p:nvSpPr>
          <p:cNvPr id="12294" name="TextovéPole 5"/>
          <p:cNvSpPr txBox="1">
            <a:spLocks noChangeArrowheads="1"/>
          </p:cNvSpPr>
          <p:nvPr/>
        </p:nvSpPr>
        <p:spPr bwMode="auto">
          <a:xfrm>
            <a:off x="6886810" y="5357812"/>
            <a:ext cx="3786187" cy="46166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Které výrobky?</a:t>
            </a:r>
          </a:p>
        </p:txBody>
      </p:sp>
      <p:sp>
        <p:nvSpPr>
          <p:cNvPr id="7" name="Šipka dolů 6"/>
          <p:cNvSpPr/>
          <p:nvPr/>
        </p:nvSpPr>
        <p:spPr>
          <a:xfrm>
            <a:off x="3025166" y="4429124"/>
            <a:ext cx="857250" cy="64293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8" name="Šipka dolů 7"/>
          <p:cNvSpPr/>
          <p:nvPr/>
        </p:nvSpPr>
        <p:spPr>
          <a:xfrm>
            <a:off x="7667625" y="4429125"/>
            <a:ext cx="857250" cy="64293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2297" name="TextovéPole 8"/>
          <p:cNvSpPr txBox="1">
            <a:spLocks noChangeArrowheads="1"/>
          </p:cNvSpPr>
          <p:nvPr/>
        </p:nvSpPr>
        <p:spPr bwMode="auto">
          <a:xfrm>
            <a:off x="1919288" y="1268413"/>
            <a:ext cx="3816350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Globální marketing</a:t>
            </a:r>
          </a:p>
        </p:txBody>
      </p:sp>
      <p:sp>
        <p:nvSpPr>
          <p:cNvPr id="12298" name="TextovéPole 9"/>
          <p:cNvSpPr txBox="1">
            <a:spLocks noChangeArrowheads="1"/>
          </p:cNvSpPr>
          <p:nvPr/>
        </p:nvSpPr>
        <p:spPr bwMode="auto">
          <a:xfrm>
            <a:off x="6167437" y="1268413"/>
            <a:ext cx="4340055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Interkulturní marketing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00D1535E-24B4-4E19-B958-90F0C6311DC5}"/>
              </a:ext>
            </a:extLst>
          </p:cNvPr>
          <p:cNvSpPr txBox="1">
            <a:spLocks/>
          </p:cNvSpPr>
          <p:nvPr/>
        </p:nvSpPr>
        <p:spPr bwMode="auto">
          <a:xfrm>
            <a:off x="1286190" y="1944687"/>
            <a:ext cx="4576996" cy="219868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Standardizace sortimentu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90000"/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a služeb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Všechny výrobky nemají stejný globalizační potenciál</a:t>
            </a:r>
            <a:endParaRPr lang="cs-CZ" sz="3200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4149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89745" y="642636"/>
            <a:ext cx="989350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Globalizační sjednocující potenciál (globální marketing)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48" y="1885950"/>
            <a:ext cx="2214562" cy="20002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343591" y="1840657"/>
            <a:ext cx="1908175" cy="18256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72547" y="1889075"/>
            <a:ext cx="2014537" cy="17287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8248" y="4300890"/>
            <a:ext cx="2171700" cy="21002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553" y="4215114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79799" y="4159633"/>
            <a:ext cx="1828800" cy="1828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8490595" y="3791592"/>
            <a:ext cx="3544995" cy="230832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Praxe: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Střední potenciál -auta</a:t>
            </a:r>
            <a:r>
              <a:rPr lang="cs-CZ" sz="2400" dirty="0">
                <a:solidFill>
                  <a:srgbClr val="FF0000"/>
                </a:solidFill>
              </a:rPr>
              <a:t>– např. volant vlevo (VB, Austrálie, Japonsko…. bývalé britské kolonie…</a:t>
            </a:r>
          </a:p>
          <a:p>
            <a:r>
              <a:rPr lang="cs-CZ" sz="2400" dirty="0">
                <a:solidFill>
                  <a:srgbClr val="FF0000"/>
                </a:solidFill>
              </a:rPr>
              <a:t>(cca 50 zemí)</a:t>
            </a:r>
          </a:p>
        </p:txBody>
      </p:sp>
    </p:spTree>
    <p:extLst>
      <p:ext uri="{BB962C8B-B14F-4D97-AF65-F5344CB8AC3E}">
        <p14:creationId xmlns:p14="http://schemas.microsoft.com/office/powerpoint/2010/main" val="752843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229723" y="155724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Regionální potraviny a značky EU (interkulturní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555440"/>
            <a:ext cx="10515600" cy="4795118"/>
          </a:xfrm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Značky EU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Žatecký chmel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Štramberské uši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19460" name="Picture 2" descr="http://www.zateckychmel.eu/images/label_cz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518" y="3380754"/>
            <a:ext cx="3442804" cy="159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4" descr="Štramberské uš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762" y="5231368"/>
            <a:ext cx="1881187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444" y="43616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095999" y="600488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400" dirty="0">
                <a:hlinkClick r:id="rId5"/>
              </a:rPr>
              <a:t>https://ec.europa.eu/agriculture/quality/door/list.html;jsessionid=pL0hLqqLXhNmFQyFl1b24mY3t9dJQPflg3xbL2YphGT4k6zdWn34!-370879141</a:t>
            </a:r>
            <a:endParaRPr lang="cs-CZ" sz="1400" dirty="0"/>
          </a:p>
        </p:txBody>
      </p:sp>
      <p:sp>
        <p:nvSpPr>
          <p:cNvPr id="4" name="TextovéPole 3"/>
          <p:cNvSpPr txBox="1"/>
          <p:nvPr/>
        </p:nvSpPr>
        <p:spPr>
          <a:xfrm flipH="1">
            <a:off x="7082309" y="5388155"/>
            <a:ext cx="5055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Evropská databáze DOOR</a:t>
            </a:r>
          </a:p>
        </p:txBody>
      </p:sp>
      <p:sp>
        <p:nvSpPr>
          <p:cNvPr id="5" name="AutoShape 2" descr="data:image/png;base64,iVBORw0KGgoAAAANSUhEUgAAAGQAAABkCAYAAABw4pVUAAAAAXNSR0IArs4c6QAAAAlwSFlzAAAOxAAADsQBlSsOGwAAABl0RVh0U29mdHdhcmUATWljcm9zb2Z0IE9mZmljZX/tNXEAAEJ2SURBVHhe7X13nFRF2nXd2HkCQRAkiBgAFTHrKiBrAsO6YgYVUVfX7CKrqyCimEDMsOYsYkBZQMWAEdeAiuALknNGmJnOffuG75zqvrPNOMiQ1D++/tHMTPftulX1pPOkan3o0KGCjyFDhjSKRqOV7dq1a7HLLruEwuGwIt/4/4+dtgPJZNJbs2ZNejYeoMNG3kjnfyNGjGh/7rnn7r3ffvspXbt2dVq2bOlqmrbTJrIzBlbDpuumLXVnjL2zxnQcR1m5cmVs1KhRR4AGcwcOHLhAp2SQGIMGDXLbtm3rQjJ21v23d1wHA7h4GvUMxNcd0VhQquuT7HyR+f5wUs89r6ys5JL2Bi2q9FatWu3eu3dv0bFjRy7qj/pwxfTZFa7rKupB+26oQxTb+nxa0/Tto8+sePfJJ4Wucx2lG29Zn3y5q35o52o1HCZR/3AP7j1ooE6dOnV3vUWLFo06d+5s/wFmyU3MFaUgWGc+VuKO0T3dBYsPjU0YfbPatk2qSBSPkpG+9eHzwj8tOiV12eDFkafvnoDXQsXPZ7MvT2qfu/3hwYG+p40KDr7iW7xulozNz2eLr/2uOpo0aN26daXeuHFjNRAI/AHoIfLZB57b39YUN3rNhdMxIepOEskVa9fH8rPm/TlWnWoTP2fADRVTxw6DJJCJnPTQhw9X5i0+yVIVYX/09UXZyZ/8EDyx+2p+zvro612zdzxyCz+XeOeTnkWC+GulJOVAzCPNg/dfpZ8qP/O72SDSoLy8XNXx+K2JQa7ko64+d3PjPzheXbLyqOSSFfdH77/l4yLn2sk7RnfXE+k2SV0RgaVrulaf0P+aiikvjHSXLy/LvTLp77onVJrzYNZqlL3t0UtBkMHuvAWV6evuGBSoTu0e13CrFWuPzL44aY/g+Scvxricg5c448q+4quZ/XJr1j0EgizDa3U5k9f9ZnaHtPjNqeGrEvzkvX0D7YmqeNhbv7G9kbPLsq9OHpJYsqp17M1RL5Fr859/ezIv9rA1OWy8OWvRyfFTr/xZpPJBc326dVbBG+D3LN5TF6zpmjzvptPtBYs6B9ZVd8pQEeHtgOMEci+83hMEGekuWtkoefGNl6lzlpyse57IzV3cCVdNrsOZvvr01d9vwri/NUEc64lX98y8+9nBoaFXv23uv886rJL2wstOmtLGTSbbcgM1bL361Yz+Nd37NNc6dfrOW169r5VThEeTDKrkMGvl85n9RMgTThmIQDsO0nrcQpuqa+q1SkaIdB6fwd9C9YRFwsxa0S175xNTM69PvDC4dmPnHNScg/Hc1ev3hVoMi2ZNOQLvksuOm7yH9dybx0VH3jRO3asdbdZvIim/PUHmLdpFx2Znzrq2h93jyDHh0UM+wWITzkdfddQdz6RhyGPz7TT2eOqyXrmZy0/QWrqq2s4VejtbqO2gn1q4Qqt0hRIhOT2hcBV4elZhOxV81klhozeowl2hCmehKuxFmnAXu41Tw18abqY8PR2EOEU8oZGQmcyu6XHvtw5f0ec7d+nKpukB95zlfDfrDMeyGtmLlk0292qXwMi/idHfmQTx4WcpZ3leVTLm4BWjJtnWGf/BzdVffX98uM8pz+ZnLeukbcQm4lNqc2x+V0cYf7JFpAvMfBtsfmOocxgL4RbUk+Rj3zPh3+B0BZIg+Rh7LU2jigtopvk6JWydKrxFqp79Grr6S13YP2rCxmtmwNXzH32zf3rFqkh+/JRLzKrknhzG0RVLLFpZjl9p8Esf9a1th6i0nUcQy9KFaYJXpQEl1CSHee6GqkYaXslCXeCfCCzZcHBi0Iv7i3Lhqn+2RewUSxhH5oXaGhdxIy1clMGzCk8aET64ybQ+lAhuDU0xJEWk8X4pgOfl0izjF/4rB2GPcEX4WPiJuNaeq4r8J4bIT8Jzysw++benR0JRV2Q5Hj/nerq9Yk0FJi9BQJEFqNYM17KCqmnucN9tZxHESvx9yEnegmUdzOOP/jA4sP9PIA7FXvFq4k25P9T3dhwSsasnIn3TpnkmiLAfOJrUgroRkBZJAJIxgNe4SSZ+JsDlNeB27Km6G/YDtsJZBXW0ThEaJEktwzWUHK4MNkYkikSUHgdRAfZ5gSrUlpBC3E/v5IrQRTnhfpONZF4xRfYDU3g/Y6wKqEUdLLG+mhJCxtLdtesrsyOfOTI/dXq3wF+Pfxvrmlm80w6RDg6yswjiKVkrGJqzpFdiwdKeubGTZikd2081Lzz1C5HKxRwsWNnFE8FLsiLUNyfU3bGx5O5SKeDsQAwPbzk/6sJLwrZ8C6E7CnakgyOSV0aEhg2N3JYWHoBs9oWAiAzlvhVW5cIMZ58PijDuIQlBgpC4zVzhLtJF5sGg0PdxhdktLxSIgIpxI93zIvBDTmSfDojcf0yh1YBpNm5slH3xrb3yr04+zlmw5Eg1nmoHlsBA9ts7jAolA+0sgihKLJqk3wCGV4yfq/YVn0/bN/XhzHOE52nGBZaIXJUV2p5gZXLw2qI/BiMr10ppgOrxqlWRujsojK7YtHLAU2xS4ExLqBWeMHvkRebJoFBhW0LXpoUxTcc1lAI88X7ujYDIjjNF6NwcJkDZLEha7uWA8CCB3kpV6H0soYSLapHMANHVQezoIykRAKNkR4ZE/v25f7Wnzj4nolkRFRJrY6q2pmW1xpVF6u9YsuwIgkh2wVOaz+LShRI0c9LWcgGw4lQDwQOyFcHBGaEdA31DtURC+CYfqsb+HkZ2ti7c5TC0p1lC38MVgRPzwjjDEtnHA8L4c15obTEqPkuixB5PivjVUaE2dYRC9USbgp801irsReBIW+RnUKryUtKSAwHLICXBPlnYKEdkRkOC/paVgEGCBs4J6pCEMQ4EqHglIewxVqP0fSGRXA011wgIj2uC5jVjEd7Nn720OPKt7dQ620sQz12+MmgvWxMy/3RQFSbjG3FPrShPKUCdXkqoLjy2ECQiPBCLL8O8fYnwl4NNtD4H6gH6CV5kYRM1Eb8mKsoeSQjjOBAP9iH3WlElwWZIA04A1dQVZc8kRLxfTJiHQ92cjj2C+sm9agp9XweuOJjhCxDkZEtYrwaE/ZMmKt+P19oY+1OIDmhkz9VE7n1DhM6yhLYXBvbVJyRcvxDS3BX8dmtIWG+bktCqqeTdFs24Vs6mQATLilhfzyg3D+tcA3u5zcZ+uwliL1oRSV12652ZQKDa26XxYqNti4XGQR0XuIqreNWaozR21NiopAicis2CCvIWagVupEz50wbXZsdgw28A54ILA3+xhD1LE+mHwqLsxYSwPjKEuguMMNCXS38CG+jS11igCeP4vIjemRLp4WFgAEVknwQxutjCPM4WShNPZB6D/iP4+kITAUiY5GlKAVg9/HdY+OaOyI41IZWayOOeFuCwSUnEPCQ4WAO1KwmfFOlHgyJ3b0i4up5VE1WB9IinDnZnzW9rL13ZXl23cQ83HNqoT3nxLqAvie22RZltL0EU85D9alK6ngmv2dDFW7uhi/V/80Xyvc/z7kajxuiY16L/ToHrsPOwFdbX2MilKjYcG0MHjrqdU+cPEMuBE6e1wxvrVRE8JS8SHxtw2sCGTweFeXReWJNNYX8F6AN1RdXjbsSu0o+AQdbKYcVhB+gk6nsC3kIF6gALHq6xscna/o6wp+OGlK5o8b743V2lSuNf/mZcaAfaIgO74UCS1ENBUKI77itVGYBB+B9ZYXQEoLhBKa+54N77lECmcdD2VGpLukipTk3+o5aFKTX15WwaRJ/tJogIhzNq8yZzrQ01HRlnIlsoazwjfEyqSeixtNwYqhwRhf6F0abjlwLCCXS3pb8h1QPjU7Araeh0ExwvQkBCUFv63lA7P8P47uEIrRU0N2xR4K9QK7sWQiVSyuijgOM1GGOOFewHri++Rghc9gLhGez5aXlhw55knoAtwqZ6CKsYQFUkAOdhfwOt86YpzJMgHQAbDiQ5A7sVGZIRCtEZpXmNChVqi7IxNYHMxdGm+SWqyFWCmbBEukxa+9Zzi6TeJukgxbaXIJK51bYtF9qzF0pqOOu5aXkRejSFDcS71XiRMBSblv8Gqmc3QNXzM8L5HlAWTp8MeySxkf2zwsYmJG8IA4pCZf2kS7ujItIVuQNMx5wfGZaOIrxumTnhw4cRhLb8Hb5NQeTwBIerMfxS9O6jQzPC+gSgYSUkAEbdessUucmGqPwYdoV0HAXUBv+E0pd71xDWp7qIMIrFRAAZC/Mkc2l7w3cZmxT2hRHhQH2qlWA0VcmbB3Raiiu3K8SyLQShMeNWS2Hg78ZxR/2U/uBzy1uDKATUUQxqSmJ/Ci+hLNXLfE1kXzNF+J/UQfgHvyEAr9zsBjanasdGx+5NifyXYH1sOJ01iZwoQXQSeSeqZsJUGRYhRKZxIJGKxJHXlGwJuZqE5Dz4E7M2CRKKBLOA/CiZ9Nb1fW0pRQoImHsLjNMYjiHiZwxO0geibxK6EHMiJAfRtVawKy+nRPw8oAKsTbQMrTH/duYivEvgzZmQJfikLNdNuBUn/MsfW0MQT6QtPXX9sJNFLgeAH8oqYTPHnyKgeW5VIB6EmoqMKhKD04KOJuwUYEADqiAGwxi/ICacOTkgroz0qmlQ6ZypTQscaAAtyeVQb1P1kKDSP4FXD33vzMATxtxFwNABWvNgmzx8jp47fQr5hM+iwYvXAJs1qjtsrAJQwEiw5HISEEOax8D4Q3USNKQfgqMI2+Ni8x3A7tAVOZF7HbuP7czD9pGovJcC1etBC3ggigrVGXsegOKsqMhbwY326Bf2ttbVhEQmE/TSVkBJJCNit13Xhe8Z8DVZaLNUKHljawiCFahWfuacQyKLVh7DWJTUBLiNm1AdfS9HiTwGNUWOJTF4e3AkDaQ9B8YauF6HYQ1fkRG58QERhm62pwHZ/J9W4Fqfp6hyKPRUEQbC61Bj+c+g38HFDlCQC3/Ao/Txenqd/ImMhQYPPD8dCI7evR90xEXcQLW1KwwgLwPSYMA3YfBSEpz3wj+iKgPAwAWiSg0JiehwKAHcntJif4V7AmyEbwNFQJDUyKDQgN4cAI/wpXBuMXbo6aTIn6Xumxr23EjVdDWVAVJMK+BA2rod+AR+/aIou1ukydYQBKBcd4KnHzsx+eAL3YtbIlWTXu5q0SeTCIdjFVwkxRobwUfwuoxw50BdPW8iVJITwctzIv+dIeKnw3c4Fhj/FkgKr6dN4OZCH3M1eSCjLGJLeSAtl34LYIyCjec9JFDAoqVk4P7Gn2CzoE7iFwA+UUKgRRSiKVpbEMddDCT1Ezx3jKcBeZknWSJwVh5eObiHEgP7RkISLNBe8XeFtwABcu8ZIno/CITX0gypAOnFhqVF4AKoLzLGBqwfIZzofSktdXFERgvoDPPWybBZFb3xsg/JOlukRPGCrSEIP2IEr+w7J/38+Hn6xvje1MYu1EoEBpxqQUAnU887QCOpe8NS36owrArUh4uJJ6+IyrBEEA6YswSGHGEQaaQpUbQNIGIezmEGeN+CsSWFlBgcMfgBtRLEWVACQBgT4XkHOY8gvHoD3rgJr57393Avex5CKQxUcnMxLp/kehdzI7Ii1A2ebYngZeByxtI4d6yFkkbV5gcvQwPgzIJQGXjrudeDouLVeAF2kxh8UBSABE3AdPv6rEjfXwjnGBjGbdvyv+ZB+/7cUOngcFtLEIDxcMrstNfHiE3t7VZBbP+elRwnnS3yAVHNKgzcCZv1A/A/8Ly7FKqEmwjTxlhS6OKcMI7AdURgFCQsgARLD8Oi4SB6MORaG0BTcm8hVlHrr9RyGjcPsDh6JdQkr8HfZa9AdXwDh/JWwCIadJ8vC8IqH5QctS2IRlQFpzE3ER761Qhy9scL5DDG1jgeiBIdTNWlSGJkXkIRwisgRtHW1QYr6asQeGD+YRAvDz9JQuhyzw0df9TH/7tzw35rCEFoAn2/Wi7NvKrPp4lPZp5tdspWhm4gJAWkBYzVYSesCQFhAteHb8oKayI8YBjA8EgYehpUTNwjESgRNNjcMKAZopzkTWHpnRNCEl0xzJK+Lyg/L7ncDxD6XMkA8T1w4hZrIvYULDE+ZyP8Ej8zVth4P1Dp7wMYgraFgUUyhIS5JD4QXOrGsMjDsEfuSUubwM2VKRRsPqFv5vEgiJ0QGiLUtbAa49Ow2zMMYRwGSpJ58CN6b1qkTgJwiVXMCv7r8h9weypjXyFzxVzJZvf91wli24r1xOsd3BWrKvPrNlSIjTWNvKp4UzeVKRd5Tw9T34LrnUWqjPM4Cx2Zl3B2gzPHiOwJeRhwU6SHwLeAE6a3B9opDcFhE6meUneF5AYY0MX0V0gUE6GWPOJQMn4EleFWF7i2NiBBIoFwxkG2sP+vwJXmiYgEA025vuT5xKCBLsMTKgy1dgWJRplKFhFhjk3UZX2IMU6PitgDiBxjrowAcPMZmCyD0ZahFG46H414D6jlO8Jy7WVPASiQAfA+fZTgdVmRHGE1qjnq7BtFKBxXmpSv1xpVVGuVjWr0/dqv1c/utQKj1Iu6fp0gup7PTv7scH3aj+czB0CVzCyfzQWfhw2GDme4woNe1jrSn4A03J0WFtRSGome4Hk5oR+UB9ICJ1LOOAWqBfIIVFtyMHQ5vHMF+XGqGHrbsQEFOKzgOhp8wuMsxss+Q4NUIvY0K3TIoPvjZ0aFg3B6qI8mvWwXamMTHpTq0hPR2yEBUHOqrCNxReUXcRATGwuGYQzNgz2K94mKyH2wc+diwiQKJIoRAynRpAcQmvW+KVK3hcA00AT/TIscwvzBfgjl831InAH1Z45PttR/TLdkXEVmm7FxUAye2efk20GQpdtGENrDYdeOrz796mPNNAoBiB6w70ojpBzABYI5QNxNB2S0vghCf8LBAneRQ2UOA1yTujksIrdjk5GBk/pZEsOFioqI7LPg0CZFjAhiW5PhRa+JiDIgNkGOxmJSsAe5MWYBNRUZtKCT8MRLlDB65BokI/sGpAmEls5b6QP3JFxOXBORKoUGmA97vC5VJe0JP0Mfhr8nEdJHlQTC9PgD8FYSA2NQGtKAxc58XRhHw5HsaeF6ILF3QRDkVuTaiOAhvSZUbrxfRKiUZPKDC8DSqtlX4RE3TcWf26iywLTq/vtsME886ln3zQ9u5iLoHIWuRZaPupbIhFUbeC1wOmaCTaw5IyaCCIMHr0QohB7wARBnEoPiTg0Krk4NDv+PGHLQ4u4FoO5W4ToQIg8VZOCzLv8mi9Un4JQSgojiQ4VDWDtWKUFISxCN6lSGd7Cx9HEolS42XKK44jCSMNCryeuAEklrhvS5Tob7ZcoY4OHfCfwOP/lOgJAphggwCQYVzdSyBBigI30bE0QjfKc6yxhaNnz1+c8WWHjzMLghRj0Qvf9fn1ZN/a6nuWpjFwtOURAYXEoHPk1ElEdiycTEw4iWmpCM5NAwQgoxobd1RAh+h+QwLhi6NzMKiOXfkAwY8188GARkkJHXwHMO9ITDBoOZh2Ft8KNUiko/hH2VORLYhZpTYfgRYolA3TD/4ZFQ/i04T7xHQif/EZYhEjIVESFTvbERQF6EOFBlYaQLiKwEypKs55FvQWIs/C/4XctAZEDp0OVAXVOjEgLb++05IXj+X+dRWH5tLb+2Uk6Nu4ZdNlOhGy8Znf77Aw+Gzk1F1F1BZIa+MbQ9GxFP6FTWQBmH2LAreVExIS4STBohTiVD2JQOcFB+qiFSdwKn07Hj6HU2jyrDAsfREWQiyHoPhvZbQGY4erW5kwZTps6FDHACplNF+fdN3khHDhOp67ZRoooef+LqsCifAIlgXI1BTRlHk7sCSIU5fmGIzBURhFPgiyAompuAiALgPkNFzHAGwaS5hWXLKl554IWC7MhP+6P8YjWbI4isAXTj8TL7zQ/aWZ9O6+DMW9bBC7lq4BywGo0JN5NqE1xnHJcUznfIusGZ86DvTQTposPgHxB5MEQBopAzkwOgBqjiGACsYxL8mdH3kJtEekG9yWrErRCQzdKL8wVzSwbxCUDlwcBjXXXI23OJsFuE1QynxEbjw8VCPHkP2rd7woDFhggi/x48DWoLKttBOMhdAWeWjijY2eyL9PNNTiBx1jUXGR32+EnvdfRc9cTu67AkGEopLZusrr6lOuk7HzvI+mBqd+XnDe1dVFmYedcM4ONaNyAUIg6iLC6Chg7oJg9jyrSrjDNRj0IajEtxHTmKD2iI1I0Fn4EbEkDsigSiNMgiA17mS0vpjLgxO4IYPpX8jffNTl1CFLUowzEhgJbcSwAJtgsUhcg0IDxzJdIBJkhAoo2Zy4r/xAtRaamWYadqICmIeEufBRKpMU7WONMs8P2C3tasBSI7YUpCLS+brzVrvNC47Ny3g72PX4np1cpofcv1GBwT85f2DDmulgFcY2U5a2BjSA7Vqg5wT2oEdD10JzeYYQvCQ8JKqY44cf6ElDCImCMCAtfQzzAxDiFmbgLQEzmWMPT37lAhQ7AijrYC8yTXO2AyIij+nYK3blAF+8mqCuwiohHyb4R/HEQjGBVmHsfENmlNsSACAcBpEiUJT1/DnumWHYuu3nBgdSa9ayBg/qeuRNdHED04+PJv3ETNHZmXJt4KzlVdjM2QgXEEOIScQPgLx4i5BOMIICEYRfoSaksYyKKXW5s4AjelQTgNhi8yBGIPNcTUqnBcUf5eHD4MQiYjwgU0tc2Jz80qqoa/QWQECQgA6so6LUgu/SCJFlFilBoGZAiJYVievgZtnHEwUr5PBaSNY9jeOMBBfIyqDWvxGYzjApywZsCP5sQjgY3hIf8YZJ7cndKxCUjfnEIIhYff+El8/rK22tcz+jlQPTTWajMaNnIzCADONhCnkkgLXJX/DpMeHpKBNca3pO2AdBC+Mr7DzU49AF2M0LaM1jKcCq5KPwhVtoLjNXzvdsqVzIshS0jVSb+JDMUC7xwSaZnH4LwiaJl9MQBnFw4gGQfokrXHzLswiSVrAfgAZiDqpP3RWXfGaDgiEITMChjXBf7Rzz7pgWCfXvMLV2/62BxBpACXvTXq+epjL6hUv1p8CjC11LjOEnjDgIKS3PDMmbljzMc8MwcpgITQ4PvcAU7LvliojKWeZSiEpTgqkkYkkA0i2qhGlGlTX6/vlN1uwKBcMfkNoR5CV9oRzstCcR6jAQznOICz1jvwOwhsqJIBQNQWRIxFGwJ/hlHqxC1wQJF20JG7JwMTnDAf40wKWNoJhzwZvWfAp7ibjBc0lCB+milgHtx5WubHpScgZoQSQpbrAEXBaEmnDQbdRvkMEzgUaw/vx1DaKUPT4Cji8Txrn2i4MTEDrYwKwts1J8ckAgshXM1QBw18wzMGDdjcbb0EDGaiBIkJsdTtYbnxwbNyKOArRI/pKLIaktWTtSCEGoN2EP5ZGhoih4Bq2UMpoZPJ/HALdjMI1R6fXL4+dNyRM/EJGZ/GkyhrE2hRV0IkELSWr2xs3f1UD+er7090lm/srDVHFow3gJ4MwSnMI+EUfxrYGyKoohrEnQ8fBNUiEur54XLcipDQRaxL5g9o46H6klfhc8yRY7jUDVC+fgvBtm7iDvychLkw5EkUP1AVZ0fBELOkiNEA7Azft2fqwpkHLUEVRcbDdQ58stT1IRlJLn8DPguKvqUE+cCG7A33AHquRWrQww+kR4+dZp5w9Lvh26/5Hi+yjMIvTCqCSpW7gibJT79rnL3/qZ7u3EVH6zWAu5DhbB5OGnPS3FRGYiGigVbYfMA6etBMDLEi3QAnibWAHLQdRRhrfQhYS5+DDzpaDESS02hDeMNq/I7qwEKjwg7c2W0dCvNgbZiE4pwTI9nIr5fG0VgnRgdXlh0xjUDoj9Qx1XewF6TrA6wZf9qosGe+Xt+/EHQlqMGeKcp6Jxxcuqpb6unXuuUnTvlO2X/vqWXPD59QGGlTlG+LVFJz5i85qqIq2a4GjZIWwpfcQJM63/cVGJdjTRMQBtUNkzzkIA0Gmv0xciE09JAe2gtZKcIHfzDQVrL5tcT6rYjh+zr+fHzCldy/7pwkMUoefN/6L0peL8WLHA8EYk2AiVietxb7xVYJPgla+D5tLbcPzq4CLWOvgTrEGAylRVb9fFA8HAJbirc2JQiTBBjX7NVtjdi12Q3xy2+9PrBsVVdZxY8B9fYYsa6fwKoL6M4IElEMFzAcHUUhtQxB4272YtgUth2Q27b0KBrULV3W4Pf9jeet+aRr5ENR/s7l0hBzx7hx9MqLjPSLxFbdm7LwAtxPtSuRIZmQGwVpYWWL0rSgITRUtAg4yn4hIJmUYMieJmsz5CN5aMcxFROffAa/1sa3Sm2I3Eqzyz415scv3Zk46ZK4OWfRybLBEuJWq1I4GFUOOYcxKhCGCX8ZaaV6KkoJ9SxzIMovgF2dFXJopkAhSbJojjaodEMbQoWS65ke4Ab5/YZUBLLyhCoDgIL+lPyJsD+dNuZlFGhw5u6t/yDv8jIcQYZ8NvPgHFlN6axGZWV7On/Fm+MeTAXkPsUmEEQihhW5GuJDlUwpwVNDcZ7G+fGlIw58svyNh8fgry2GToD7TDv28QsjEqdfvVqZOqO/VukBShW5DZPNvYeKP8JDRDN12JDMIzBoCAgyR+DnpFk3JbmODzKkjCMVN9xfLNdNzoEEMjgpbQz1Mh9kBEZdSfj6iOQTAbf0gGYIGMg1BBDqPig5QhSXel7DiSHMz6NxFNFmjMUi3NpHcbP42WJ9NAmyyYNz5/vUQEX1xTlKR3bv4p6QGIz2zkK1JYvpWKwxVRfpf6Pd4VpcTMalWaIfp6Pm+bxjHwyPuJnVKIS+v4qyOBfOOOfOXtAYFh1xEXI5XiInYINZ4GzBgdLppcJREq8jdYvaKlkq42eOcSkrT6Q9KS7IOBw4HGiMSMRHYlwoKwbLXksKD+Lt8Il6WRfSZaMa0EH5joyPSaBQSDzJuBH/semGpai0X9h49nPoKLLTO2PzUSDHSKx84BqObWNMGX+CkWb8zWUDKHS9y3EgodRcHHgT6SCNGbanP8Et+Alrwhyoxlm05zOKl8Tv0BSs8pf7RLuLEqccvHhWufjRbWoRsLbnJS2yJp8MV24Sjq8bypOVPcmbR3a13/rgEvPnxO5ODDeQneQFruWC2C5gnokiBDhAblwVFZMRAmG6k44iH+BaFxOk2iD38vXQNRmReRgijdgQEzYyosuQDD1YqBC2KKjYTBo7aa9YEIECB/o5DkL89nQ4kSA8qxZ5kQ5pZMUjpVLmK6SawWeAksid8npEoNn7wTkzhoa78oqCRiRxeTNf+khkZvtofMlIlDwSjIHGG1EKhNcS1yMDiEJw2SPpl7dyLFKTElYCajh/Er00z+KyHMnJV3jjP7ypZtqMHoGr+j4Z7Nd7DkZggkE+JEHYTYrmed2aOr25Nfql0525i/5iwujxhASFIu4jI6JjPNN3h2UMx0NkU4N6iF8Yk70Xgd7FZBQXA85jAQI5loszOiPEgFA0vXoWULNBhg4VK9KT/aOyM4rYnhgefo/s7WA7tIHCCKM7JpnD2FBrNqSMtoqtZ7Rj5H4LKpSbn0duwmbUmdFoPKimWC9mHIyKeSBC+lIM/7AbV+UWFNMA8mJGapH5pJ9EonM+JirpWczA9jkSJAzvm2qLgVLpzBa0ZKF4D25AHJ81/oR5wXRYnxuyQEJmI5m65nWEyIwD4s/QinWH5oY+urc96ZPXomNGviZUVbKGJIjbrLHlPjWubW7suz1jsxf+hUdUsFSUZTMcpNYWMJ+OmD+LBRiFkRIATqBqkY6jj8TIrBRrthIcnpNF1UxosQpFB5FYvsNJUwXR2888G6zNVyngQKIRqh1WFmogqI7+EtoB1m/pLXCTYh0UdTOjAew9ZNWIbPY5GzVfUI/MDsoCODYH+YiEO0H1h2wn5y1VXvFdrlMW+xUVCMMlZNcIarMUVnZgmPBNkHJUyHNdtZqfA2BMFnQwvpebDDcAUw0cBy8fcS9JjKLikHtZGEqk4VbEMla5/cX3l4qa1Hg3FqT6QuMvH8tXB/V+vRfHenZ/NvOv+5faU6f1DadzTSCoctKysIGDIojG1KsCbpfhAupLiDkNuEen0EccnAO4z4b6iPeLikqoNJ1tYfhI8qKosNAXTtRDQ89GHFZvSHWE7ihpN/Bk5WGWoW8aaoawEdY3UBusI+LMGmHZawjp1Q5Er+FBKakypf4nAqTKhJrKQ23RbjjzeJoDxqY9wmay1U3WB9PMyK7UgrTIQmqYgYLNxD7fiYQaVFFoEOtFIKTDUbKE0h81QshU1DH8AdWXx1xNrDGAqkzZjs0H2rV5H44hbSkZmNPGWwFGKirKFumnH/u0aFppqcuhm/H4nw3RdYRHmmUiL9w7LvvqOz9k73/uIm/Jqm6y4rAYyKTe5eZn4HOwHogizgyfuwx69nyohf2wE0QUVAVF/4NqSwERk9dFCol/1E7V5shJQAwVQOtygEiGcBW62WGVOw07PGB7ZiHHwGIBC60KCppoGGGlKjRATBZJMw+jAFLKIrZiIQOvTz8J5MPuXB4XxJphlhdhM9VyzI8KAlqQBtmrwbpgfGlDZDNQUWw0pBMMHDKQ5npJsxOwRvS3SB+E4RRf+KAtssjtOHexpIlaBG8QarPgD4WEsvCBkojxqfVxUIht7dv+zfDwf47FeS/r8damNqSE1qRSJIi6ITwHJ/rdfKoz5fNrESQzWGEoy92L0E9H8YEzG8UNOH1BJbdiUaX1rswXkANVFDYkr4JUwLtlOQ8BgQzDyPosOFnkXlZmNMdm4XX6PDpshw61EzgX12CTGWWlrbForBHOd4DAcm/zCUmDraFRl94yewNhc/gIoHOXup82R63APDg2JYhlR5QIbiadRUgEK0+I7hhUzAK+Sjbl3DGnDOxl7gO+AIABiaNNsNcjKsFxOAZtAubIaG7kFkuiQtodwmLaMxaI+900KoGOZlQFr+17R3hgf7iIknVribGphJRQhb8C9jby5i/eX6Q9jdBQmhxILqFblD0gbGNGZJOYX0UAzsMxFVK1SVYAp6FMhhYqDw6VsRzaGBAhh7axQj6kYEOoRqoR/aXDJu0Gs47IxLECkIQhI2hI/PAZOCcnjXgeRQQWqtK5gVRFjJmxSj4DtMZKeHZwUXpY5G2Q4ym1RK5AfBZ6PiSnUlrIxVgP2xMMdOry7zRyH7LrigYYyTNnIYgAotPos6xU9p8QobUsoqrivskQPapsZM5IpxFBnRj8MymJRQ3jsAfSckPO19M74dUfJJXrPOrLh2Ssdz7dLf3P4bcEf67umEIaxIGI0uEssB4YC/0dHibGQJo3hlJTgLllj4LdirpZZVgdE1HJA9ShUl9jBr6oFwkna2hZbA0uJUTNvlOAPtwUNtCQ+6WRBgfSSCuoBzPbgPtRpOauALL6BFwNJ5XNoFQ7ObapTYJaA1GDkBJ2dKnM32BqvorJvojqemyuCrhK+8RWbTKVzF34XgF5hptZMt9Cexxew9o1Vt5wo6nhQFxKSRoV/6HzMQgjJo+hhIiQnmunJNLE0jfznKD6xfSLq4/p26zi7WcegRNOY17rjZYShLdyrafG7ZO+74mbAjXJ3YkEZIEyMno+9KXYs7rESQFBoaWYOlVBBFgaQiIKDs1EIggixZVi/Qs++B9b0OiZ0NNhpEuplqTN4E8YeWbeLBRxK89wA0gc6HSkjQkEKEHkyEA/PJGf4LEbOXRj5ZBAknYIgU1WPWaeYFq1gHgYtQ4gkRZAVDYLZJZB6wB7BBVgUfe/BZ9hS7EsagGiQBVntNTWGgOxha5BPS/KiqoR1+Ne6V3QnHQNiENEyPVTSKF6XdxDnn6Hw9NqepxXFht5y8Pqn7oAZhR2qUCQQvg9b0/6qFXynn8PbRTPNI8XRYKQlzpbXsmPsEDsSpzGcCgoRRLSGGOSzPxJyEiuAUcQBVEVuIiA1kZQ/0cHGSIhNxIqsjuKjTImIKt5GsaDanHBBCyitqCW8rA/Dk54yL0LAiFKkKaKQaQgcDJUE+wEnUuWrjK/H7wERdSA0QzteCjfZO6fVfRMrAUBPFiDy7qyIKoNWROQQQqZzUSSEFwjd4KAkBJS6qf4c4f61aGmpdqlv8PrwYxMXZe9FRcuKviZNZUHEJBBuUfcN8iBQyDFNERxm8oXru5affXQSMX34/+BlyRyKBCkEO019C6daoKnHzeq+pNvjvXWrD8sbDlBhuCpp0t9DJbss4WYHje5lndgf4cDyZEHBDAUwWIGqBkL6KM2BO9LCrkM9oGn+NBbprincFJCAI6YjrEV6GEVEmDuA9UEEMA4GW0ReznYNsDQhwXVZqGgW9vdQa0uVBOkhM4i58MwDqtG2DeYBwGVGKYIRkrfA0Lx/BP0g7BpiDmdCIrDDfgMdAhp46SdJgDgmjAv6anxxeKDEiIhPH0uvs4m0UlUkyQq5oyCBvMwW4bieY0MrjLkxDgdDH0AvI+D2kQmZFbVtG/zUbDH4VNxRW1FQanKUkXLZlkUN3yKMb5Ij35lr9z494515q44Sl3sNoMaUKQKItHhMWefNdGLB++OHIAb0+nLPAKniRlCXseyUCAf6nSfDjL+xHAJDDj7v+Pw0GVoBUSRup9lQUAvBiEtCgh0LIxBQnYwkTAsNSIqy4IZLMbQGPeCv8GTfXIos6E/E0T3LpuFGGsreyZVaIcAIaTzCkLTzhCCk1HCSBcw/iVRbpz/YX6Yj4mIA+0KU7KEr9IOsDSAcwexKIkybkeUiBoDHkzAtm7G9HjoTQbFHFSnsTsZUS1etxxbvVGz7SahFV6Hdp9E/nbmFLNXjyUFctUfficP8OOkqRu+4tw54opzf8D5UFPTdz9/DxysIE9DoDqhuJonAu4yT0KvleIuJ4ffucFM5crePxhioCsSiciE3jN/54Koavg+9SoljRsmkRcLI7DhmTdR/4tNYWULbQyfPBFC64Q+944ZpJJhB1BAkX0OAAPSyc1iNX3uP6gkhNccugwpAdybNoOdvcyRE+Gx8FuWrCK9zOK+0BXI5+AcFLURNrsV6gQQVqevRAknkxDeMgpNJuTa6JfIph6eHsSas1mI7UH96SQSQiW8LxNzJJJso6MNYbXmD1Blamh15K2HbjA77sPyH7It93oTC1sfyiJhiC80nD+4C86KukjJukELvX+hg0EAEp3dQ5AANlEG4Icw8slzQCgBskKc4QnqYOhVWZMEB406gM5c6PpikydCKWXo2nWgh9O3h+CZ45bQnEH0VkTR0sDDZljBYX3IsAhUE520HrARWDwJqraC0bwZDiWK7mRxAQghT4zD7RnEZKMPC6EDSC3Tn2DvPCPLKVSsM2LMiAPtGNvoqFbY6BO6BL2K2HD2pnD+FR8lZAlTajDWRreDaBYAQfpQfFD1AijwMAL6ULI/kXE2SijATqlBz/F4j3yqZebae841P3huFOWmLjE45OYIIr2rRJ8brgqsreqcNoHfESwL8bAW0hOGnA2bKRzEkn0GaoqwGCezRe+Gf0KI58sa/mSPBR1Cfi7zDOApQtjlLwODskGGPRt9IxLuSk+auhVqj5IUxdFL7hzYjfGGlAKiIaIoCxtP6WJVPQnDIoTYE0n4HWgSAmEZ6iEBWLCduBqqiYABBXpyw4GECIF5WoSM7JJPimEN2sD4ZWERvQvFcawrA3NYr6HV7lrYFkaFEVVgyIbV/bUbzfQBq+dxOcEG40ssFqTdIeiQIRkacaazURwBYqn6/y3oHT/vH2vLxtw/tighReoWfmyOIPmaM646X1u4/HgGGomEHJTaMy4ke7wxEd4sivZgPxwuA3OUDD8nwtFxHTeMXJyFjpeoivEirMlCvaz5Z3AbaeXDY2pTbFDiYnQxYYPYQh26HrAW/gTPtsrinBLGnqRTCEeQcSNKgURN0nYg8nw57NLqQsE2JSEHW8M2gRg6hSmhARa6gZsTsF+1FS8+oqLji9oyiRjpTpDj6WcwZLQROgYJOd+L96GsLJijzQOYYLhdQvX/ItLLtjiqb/prnwGIwMjT/vCsFzTMXooDn5cGb7vqG/y1xcrFfHLAXd21L37oz64fsjZDxmxjy30MtdUfmyirF/HkEROMIfHBOJKfxvUjnBImYyFXQ0qAQhj3IpfRmFufAYb2xuk6iHUxbiUfxY3x2DCDSnlWfIRRu8VAJGExuY6vSwcT8SkCC56zFb0bkLkHUNZBjigfkxA16E2R+XyqJh7pB9tWcw7O33oC7dsgGhGiJEbpg3EsOJ4McCauYQ0T+z8A7wFx6RPxwIFAL1xEr78WpWAAQn1qBXr/WD97WkzaE79tmhWR7JMk4gUxmM0IWa5R/fy4m/QObQfoZ5+8vCBHm5cQTT+gw0pnY/z+xIJlnby1P3dQ0pmWIcPT8nCmaExra684hl/ri5vRqDL0YbD0xVddkBKqiRBSmSyE4Jkh7LjSmmBjMJ6MX/nRUZ8onB7Tog8EYRwNER4EaArEZcJYx6Dq2AcoT+CBaqLai0PtRYahxxBSwvBL2eMpdHLhGsJOEo+eNDg5gT4OBUadDCBrAGgpfbpAKJjESqMBVUaysXNME8hEGugXASLzPfPamD2Pd+JxGzw72CgQRZbZkkhkWBYLwr56YJoAQ/M6rFM0uijRYpfZgT3azFVbNGOx3BaNuopOn4Xi/L/Ohvac4C5fW2699nYb65uZHfMfzjjfmZ6NaMzQET3wwR/YPMLO+PXoFmpji0Y8XYebSuHh+0AkbEW2EGphOSmdKKkKGGSkCBejobUMKyWgoN/ZsBM/C80/8DWIngwgoCgOqSkc11eIR9HpYrsDNzd0MfL80PORO9CejP5GGXWm5PEnTQPCLbw/0ZzsPfG3gz9pVzie/xpsB20R8yAyK0mk5b/Hojk4zJR2oi72RUpHkmv2fRRM0X4Za85ElmunH/Jq9PDOC8wzTlguysromZMVSLrSQP5mbQjNkYyJqq2apYID+n/j3v2Y6U6ersvTP8Gtst7On1wx72weUHCKZPiEERr/wU3H39GRaVHzF6iTIlf50VJ5WRHFSLgMkadTmQZakh4xFilRFww61ZIJtEVbRjgq1RftEIibhnPJNjrCY9n8yc9y07nkYnBWQmsAiBCc0ORQ+AuUTq7Dj0T4c8ZrBCsG0sSyUAEe/ya8TGcPSJEqTh7xQbsqDzwrPnhP8D+BiBJyjNA1/b5U922/Bq8S6hY9upI9Kv66OaNeMi0gySUrm+WeffMaPeQEsuDyIEpJZQbP15OywtsWlRNBeKIWX3pKR+HJC+Ck2ENpqBywDqXCD01wHdT3mA2bPtknzlC6LPUnEmKqlo16uI7hdxuhFIUVJD5v8fMEOZACqiWJbNg4xGAgr5HvM7KLTeT4CPvQP+EBZYTqVEsyJVsyX6lWYVMIBmo7p0qVC9ZoooVPlo7ycEyoQhlG4jW8H7UGnNIc1GOoHKGov918ZcV/XxtWZI9fUqKBBOFlVuKGe84xE6nWOX7tA+bHU9miaLCX5cKcAJ/F1mFJjDr2Ut6L15DjED+KonEycS0yb1RZlEOKOYgRGQQjCqOvAgBRXVVOQWwIjmcamTt7JgYgcTbXacsx6IBRjzP1TGKUGl/A1hC8aQPVIGqoEBIpfwvVLpgvzyeRZa/kcE6fbXWQohg8fRl6Z43uJpq+uHtUBoDgUkWVpGolExBkgeC0Jww/KUtXdc/eOfrd4C3yS2U2QVal1NmShNjZV95p706beQ5rNeSZYYzdgPI8Sk821JfaEk7s1x5cFE+cQ5zJxYRTsAPcOCkBQHFJ6PzwzfADUAwhVQy85gSaNF0UHdRGYesjNlUiCUKtUt+KKI3UsnAgQ5AEIjf5SKHTFqhNZhWpuorJJhKj7LlkYX2A37+wcf4aOReqTZ/h+JOvgWnY3MNQijwqBK8hPaKmX550abAvqkzaNKMirWs55TBbIojIPT/uBM11DUtTbBVnoVPLqBZuCAQSHQMHD4KyVQ9JlAIiYswr+U84abQpIAwjwyxaYK6d+lmePIqs5Gb7z7l+wlWE/xkeyY5lN1PBiP+Co7lSTJfjcYcYMJXnYSELKB0/SgaYhXmR2JPwWVjVwkKHeretZMV1JYfICpogjyhyhGcIY2hWR2UNIKxkqnXygScOiz44+ONtJYgeunvA6+rq9ZPcRUvK7RU/Vzjrfq6wq+OV9pSfTjffsCpMOG21R/BtDWVAFPZfMATCYB9D/Ay7yLKi3jgqA6FqHiPOWBYdu/o6rKj/2WQZ6InoLQicRtRAoXNHVVgnSivRHLu+YKTjl0eQXENoBdLIuBVjVjTKdOai6O2QWb+GEKPueqV0wJTchFBOTdki5bi9PvBikXhg1yZVonnzGn2vttV6awl1NysIW5QQs0vHatFFbBCi2zJIh8yAuJ9/3a76yxvPSiOpz1JSWZnnn/K2NURBSME4HM7cWwnZeszDwZIDiBUxCOxBEv0j1OG/yKfQRuCy0LWIiwEoMGTPpFH5i7AJtK2IsTG4t8nXf1Fo8BlGhnk0ICWJoRaZkoXQhHAWJDtvZVEH1dCWJKNeYhRaNHIvwBHczXWiYx98FZdRP3KfOSKf/u/17tQWCYJP0USVYmUtceeTp5mKHc1hYalbwtL4+ecYbg09pFqBjmYRQuxJnEHyKqAujtDj0RfSD5H97cUllNoOoigAOhasMYxPqZJwGRUoDLUzdyLjSKUP3oupGzqqkCB5ViMjIQfi6ytuLUgi25ilc7ctxPB78WnzGGCMJ/dM33B31/B9//qUstnQfWkIQUrHcsXytWXOoqVH8UUZokbKVEePSAjdqvII8a1dDDeKdggbyiIGRltzDKuja5UYn0Spzebxpj5hsGgbxQ4ZnBIkjyOHZDAAyQZNeWyHP48SpEV7Q0KQEXRUp9NZDSCHIhmDZZ8+Ymzo7vnX8V7QEkmoQn6bDx1P1jlYn39/DJyOqVsz3NYSxE4/9EwXI5lGzQV8DyowTCSPEDYPJ5aZtG3RvT5250Ew4KXQAGwUgoAWM3HIUTPH7iG4J30NP0LL/UMLATN/qUE4gAwBvCgOIONxFuyLlwUKRYmQHjmityzh4ZEXwd4IswN+S++dDh9VZH2wtiE7SQZBwi0HVeiNQ1ARxJDF2BjPXb3uUPudT1vovbqtKsr5FkfcGoLwmFgj9+m3x0MhuA5QF766C6FcoAddT8evUyrLX4ubGjzl2pMetnj7etQKPXxGRsFaQYRBGL7nSXNsI6MqYsZQVq4zUkA7A5UpU8x4VJ+Eb0pAWpYQ2itGlnkIDBETy4NkuJ6V8dxEOoIlBQhbO1V5PcdBWJ8xucTwWEprrmQ8zwkr+EoO1/NU3XZCqadePaa8V7cXGzr+1hCEY+qh0457E71Wr2uVkaxZHsupjcszVjpjpvrd/UCyX6RRFK0FGovIuOCtVV/+rMmt5GrG/rHXzI/oSI6FwMksGXVWFs7wlef44ilbCQhbZSyqEEJnL6T88jBkDaVX77cuy2/uKUrEtkoF50ntAGKw0j4LJ1ffrfynspfvutdauSYkqpIBN5Ew9apESFTGaNTrWrTN0mdrCAKPynSCt1xOT5NL8rfbESOf66KErHIa48T5OIAMCSjZnbQ9ROGUuWFcOMehcaeaQiGBvj9+R5mN9FRlxLbEOePG828/yEf0RzVaes32EKJEMvLTcNztJQgusrrFSrRRmzS2gl06rivuDfeIT5nl2VkSwnH9UjL/Hlnr+x/3QiWF5lQWHC+Gx2PwdDVW95Ejt1VSSiXG3wh59nudNzbZ4KIE1P3s9hLBH49bzEObYbPifwOOBiDxoF69rFWZfe3d3YMD+v24NRJRl1BbIyGbI7LmrVjVjokXZGCFzkAbiGIxZP40EkIswOYxefV5zw1lm7rXbWlzt/T+ttzX1wlUU3Ak81BTMt4JYMA8nuZ5en7WnDbg1hnbMrz/me0liItvLou4qzd0YnaRyCuPJIzbOrTWTgc3Zs9WO0VGpDR+w43MJWwPmtmeVW7vZ6k25UHPBccydU80rbUomy+c5G44ZqEy4Hoqvxi8et7i/XDl20VVtU1ssb0EEeKnJTAakdWJ1rt+p7VrNT9yQIel+kndl1kTP2iXvu2Z+5L9I1rwBhx9x0MzqdcZOd1eFba9G9zQz/tSDZAiD3pG3C2Pb3hQdtUT5RMfHArjrdkffdXa+ml+m8TilXupquK666tCKvo9GnqLHa2yVPXQzjWV3741BAMTiHIJJLLrrtqA0zBdnR43U6H8film8TRUp0gj+0eXFq6E1hK1YayWTA3CGuB46uyFVOyQvWJt0OxxxCrzsP3XwWJ/RbvhxtMRNSy/f2qbpIPE2X4JAfIqEqK06MuyEynU5GBiwBgsNnMY48Hhk8Z1CNtfhJgRcw8MVWzX9LeVD3/lcyQEQSrO/2K1uoNcTA49I+ieLRwzjn+ug3TZhiqSq1joI8fz8HVH2xJ42WQy20+QzQQcFCtvFs/CB+vgRLbGcCuC5bPTw6wm5qTkLjz92TwWYkKCUI39noTxwzHcXmT+GEXOoRYsh+K//JryRai814xUso2OWLqNzjFUYqlqggdkbJKK29bAyw4nSH3s5uL70ctp6DOR4M9uq+ZfBbsf9ln45stn1nTv+0/xfbZHAl8twYK34KWoQkdQUNbH4BCbWki7zUK/FVLj24jiNzOwq5hfr5dBZYyNNggT+QzzlA7vRIdd9256+LNHZqfNONpdu+EgI58nkIGJrzc3uhUT+OWlO0JC6puArrXdbWXe0B8NX3HeVHzH4eri5FUlGExoyKjRhPAQzDxqvSIIwesoEVVZvMDiNPoaLLorlnTKG+wIAvmSwLGoMuFGEGCwJtl7HhWSKKrLogWC6WNGGyi0RjSSVNu0ikdH3ToZf06xX3+nTeqVSV3VynLmNXY4PNlpBAkPH/gFJkwXjqJNfSsDIl5lxXpZf4elmDxpjRVFM2IrvW8iQb1VprHOUzwRveXB/OxplyBffsdIEQj4/m9D+dBXJCy+kFq/4Mmz2CH/EfpP0C/votzUrg6vUgJ2KFqRq8yyUQmXugq+F67ZLtXFNVChufqZvZaUn9lrAX4vNho0dCINu25nEYR3Z8iAPLjJQ21SXsUoRgReZNrU02Lf9hMqBv3tteTgR/upPyw5lV8NkUHBHUtTTZQChVBW5KLaUMakWP/LjS3sVuFn6bM05M7fJTFwAYjJHkAXOW4FVehpBCnz+MmT8HiJDpUVPOfgMdrRh/yYe3RMf2/F6m4hOT+kq3ZrWlMcievgqMxtNDgU0jAy/O+qnUmQ+pSMolSWxZljdts0mxq4qPfL4cv7zMJ0HGXvt+c48xef6h9ArKKOODsPKuTNsrWKmW3GHhH5RV9I+SpoKDURSmctlsMiCSaz8JT5DubYARJYVc/MIMtReSgZ+0jQ+ON5XniNaaV3Zehd9hfi5ram5iLHdP1JP/fEhSgSvD1988jDrQkfn6fUxPfU92xbShB/53aEAq2XVjuTIPXdUA8edhC2Rh2Mby77EhfQSrBozA2d0mNW/N1P0orjhmWxOdLqxokHPR7sfsjs5B2PP4AzTIw8ekgsB2X9UHMZXUM5Ib/uyQnL/i/yLvNSzEWoekJk7RgbSvmlZfLbP9m/0jS0Ivb0sBuytz3c15y7+BSGeuQjGl2in9SVRWyUaC9814DPxcBLZ6SHPHS43q4t/asdbis2Jzm/NUFU/a89VuK5CBOiRi905GPB+vFHrsMXGi+IrNu4fzoSXG/0Pv5hdnPhPV15+s1pxsq1R1rYruLpSl7gnOOHuxvi5WLy59ex7kkOwt2k13bF2UPzX3x7sPHDnHPkyUp46rBFaue93jO7HbLS/PjFBxJnXL3G+/KHi8K2q6d3azZTFL4ylaqIg4VFZVku/PDg94tz3GkSUZcwum1vqZhqc7Tc5tdpW2gQSx8o+TCzSrMmC7I5Kxa49cphwT6nziteZwV6dptoPf3aEagel4lAr9vBj4dH3vwRvqE5WHVo72PYw8KvfaWPbO+397jwLZd/LWx7Rk2PCyqD85edQExgBcyq8usunOJvcOyNR15M3jRiaeb1yVdre+/Oe/ny4s+rvnlu86Ib8kHSQq+qqnJyudwmBb8N+fBOuEYPXH72RFFZ+Uawx2FMefqAwAwPunx6bvz7s0PrqjrlDun0ctkrspoDDSZmPnJdv9GpWx9+IJi3w7ny6OLyx4aMwXsoh9G9yFuPPZg4oV95+fK1hyfQYKkefQjVkl9wEIreM/CzdJdOq4PtW7P4eacZ6obsFWggampqXH3FihVVM2bMaN6+Pc+r+10fWrD3icuKMyjNuVB6cvoh+76XW7B8adnEJ57BNYSgFBbTxHlTmQkfjYX66R/oc8pjattWTGXJTdcbl1nlzw0fkeg38J/G2T0/xEuljCdVU/jsXouLr/+uTAka6MuWLVurL1++fPG4ceOad+jQQW3btq0bDtfVJr8pkTaX6gzEHrl9CjKW1OkkRKmRDZQ/Pmx86raH14UHXzW9RAI4cQMV5zXl/331dpCODFefzfxdJYOTnD17tgoaCNJCHzp06MYRI0bMxflZe3Xq1Mk49thj7aZNm3qa9rsyzC+4wIV6YnG3mrbqTkxVy/EV4qOGTNq4ciWOuKN/vclDd8vDlroeCfpfvvebclvdmzmOI1avXq0+8sgj6sSJE+eBFhskxwwcOHDBkCFDNkaj0UZjx45t0ahRo1BZWdnvOtl6bv5r0JNEYmxpc48/FncVZxmPx8XGjRuTM2fOnEXB4Mv/D4QywXTaBFTVAAAAAElFTkSuQmCC"/>
          <p:cNvSpPr>
            <a:spLocks noChangeAspect="1" noChangeArrowheads="1"/>
          </p:cNvSpPr>
          <p:nvPr/>
        </p:nvSpPr>
        <p:spPr bwMode="auto">
          <a:xfrm>
            <a:off x="5552034" y="596169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45437BC-FD70-46A2-8F2D-D7D41D3FE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0517" y="3414896"/>
            <a:ext cx="1464833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45F66DA6-127D-435B-A4F1-BEA587E9F35E}"/>
              </a:ext>
            </a:extLst>
          </p:cNvPr>
          <p:cNvSpPr txBox="1"/>
          <p:nvPr/>
        </p:nvSpPr>
        <p:spPr>
          <a:xfrm>
            <a:off x="229723" y="2288646"/>
            <a:ext cx="10349802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Změna prodejního místa- farmářské trhy – farmářské prodejny – farmářské e-shopy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71BD630-CC04-4A19-AA90-8A5ADD02C85A}"/>
              </a:ext>
            </a:extLst>
          </p:cNvPr>
          <p:cNvSpPr txBox="1"/>
          <p:nvPr/>
        </p:nvSpPr>
        <p:spPr>
          <a:xfrm>
            <a:off x="1332659" y="1211990"/>
            <a:ext cx="7811340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Domácí výrobky - regionální výrobky (etnocentrismus)</a:t>
            </a:r>
          </a:p>
        </p:txBody>
      </p:sp>
      <p:pic>
        <p:nvPicPr>
          <p:cNvPr id="1028" name="Picture 4" descr="ČSZM - Značky kvality potravin">
            <a:extLst>
              <a:ext uri="{FF2B5EF4-FFF2-40B4-BE49-F238E27FC236}">
                <a16:creationId xmlns:a16="http://schemas.microsoft.com/office/drawing/2014/main" id="{635D87AF-E5DF-4C9B-846E-9F8FA5CCD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424" y="3506389"/>
            <a:ext cx="1400385" cy="1236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407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936625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Rostoucí konkurence a sílící boj o zákazníka, diverzifikovaný marketing</a:t>
            </a:r>
            <a:endParaRPr lang="cs-CZ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DEDC0A8-6FE6-45C5-AB93-736210FCBDF3}"/>
              </a:ext>
            </a:extLst>
          </p:cNvPr>
          <p:cNvSpPr txBox="1"/>
          <p:nvPr/>
        </p:nvSpPr>
        <p:spPr>
          <a:xfrm>
            <a:off x="1165608" y="1343365"/>
            <a:ext cx="3868615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Saturovaný trh</a:t>
            </a:r>
          </a:p>
          <a:p>
            <a:pPr algn="ctr"/>
            <a:r>
              <a:rPr lang="cs-CZ" sz="2400" dirty="0"/>
              <a:t>Konkurence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E069948-3367-4DC6-A919-990F79F6491C}"/>
              </a:ext>
            </a:extLst>
          </p:cNvPr>
          <p:cNvSpPr txBox="1"/>
          <p:nvPr/>
        </p:nvSpPr>
        <p:spPr>
          <a:xfrm>
            <a:off x="6355582" y="1279875"/>
            <a:ext cx="386861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Snahy o získání zákazníků menších firem či dokonce velkých firem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E75EEAC-075F-498C-8F18-429F62DF4AE1}"/>
              </a:ext>
            </a:extLst>
          </p:cNvPr>
          <p:cNvSpPr txBox="1"/>
          <p:nvPr/>
        </p:nvSpPr>
        <p:spPr>
          <a:xfrm>
            <a:off x="6355582" y="2585223"/>
            <a:ext cx="386861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Marketingové nástroje, diskontní orientace, cenové války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00166D4-8182-43D1-BB99-DAC52748C313}"/>
              </a:ext>
            </a:extLst>
          </p:cNvPr>
          <p:cNvSpPr txBox="1"/>
          <p:nvPr/>
        </p:nvSpPr>
        <p:spPr>
          <a:xfrm>
            <a:off x="1165608" y="2585223"/>
            <a:ext cx="3868615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Promýšlené strategie  pro řízení vztahů se zákazníky, CRM</a:t>
            </a: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C9D16103-4D53-4C32-9C43-07119A0BC6F2}"/>
              </a:ext>
            </a:extLst>
          </p:cNvPr>
          <p:cNvSpPr/>
          <p:nvPr/>
        </p:nvSpPr>
        <p:spPr>
          <a:xfrm>
            <a:off x="5265337" y="1588333"/>
            <a:ext cx="792984" cy="31149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BABC02BD-2D9B-4BCE-8CB4-49836A5B839A}"/>
              </a:ext>
            </a:extLst>
          </p:cNvPr>
          <p:cNvSpPr/>
          <p:nvPr/>
        </p:nvSpPr>
        <p:spPr>
          <a:xfrm>
            <a:off x="5265338" y="2873889"/>
            <a:ext cx="792983" cy="355197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4853176-6A74-42E5-924A-EA20F5B9535F}"/>
              </a:ext>
            </a:extLst>
          </p:cNvPr>
          <p:cNvSpPr txBox="1"/>
          <p:nvPr/>
        </p:nvSpPr>
        <p:spPr>
          <a:xfrm>
            <a:off x="126124" y="4424372"/>
            <a:ext cx="11929241" cy="120032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Můžeme získat zákazníky velkých firem? </a:t>
            </a:r>
            <a:r>
              <a:rPr lang="cs-CZ" sz="2400" dirty="0">
                <a:solidFill>
                  <a:srgbClr val="FF0000"/>
                </a:solidFill>
              </a:rPr>
              <a:t>– Ano v určité části jejich sortimentu, v níž nabídneme specializovanější nabídku.</a:t>
            </a:r>
          </a:p>
          <a:p>
            <a:r>
              <a:rPr lang="cs-CZ" sz="2400" dirty="0">
                <a:solidFill>
                  <a:srgbClr val="FF0000"/>
                </a:solidFill>
              </a:rPr>
              <a:t>Hypermarkety, supermarkety… versus např. Drogerie DM nebo Drogerie Teta, či </a:t>
            </a:r>
            <a:r>
              <a:rPr lang="cs-CZ" sz="2400" dirty="0" err="1">
                <a:solidFill>
                  <a:srgbClr val="FF0000"/>
                </a:solidFill>
              </a:rPr>
              <a:t>Rossmann</a:t>
            </a:r>
            <a:r>
              <a:rPr lang="cs-CZ" sz="24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707EFDA-50BB-4ABB-9699-EFD320E46BB9}"/>
              </a:ext>
            </a:extLst>
          </p:cNvPr>
          <p:cNvSpPr txBox="1"/>
          <p:nvPr/>
        </p:nvSpPr>
        <p:spPr>
          <a:xfrm>
            <a:off x="126124" y="5984460"/>
            <a:ext cx="11678036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Diverzifikovaný marketing </a:t>
            </a:r>
            <a:r>
              <a:rPr lang="cs-CZ" sz="2400" dirty="0"/>
              <a:t>– eliminace rizika, více předmětu podnikání (např. maloobchod, gastronomie, služby…) </a:t>
            </a:r>
          </a:p>
        </p:txBody>
      </p:sp>
    </p:spTree>
    <p:extLst>
      <p:ext uri="{BB962C8B-B14F-4D97-AF65-F5344CB8AC3E}">
        <p14:creationId xmlns:p14="http://schemas.microsoft.com/office/powerpoint/2010/main" val="280757543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449337"/>
            <a:ext cx="2861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Struktura předmětu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0795"/>
            <a:ext cx="8420208" cy="53200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Vývojové trendy v 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Obchod ve světě, v Evropě a v ČR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Řízení obchodních organizací a strategie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Marketingové cíle obchodních organizací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Územní a tržní analýza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Organizování a modelování organizačních struktur v 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Formy koncentrace a kooperace v 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Řízení lidských zdrojů a jejich specifika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Mzdové systémy v obchodě a pracovní motivace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Pracovní procesy v obchodním provoze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Organizace práce v obchodním provoze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Bezpečnostní management</a:t>
            </a:r>
          </a:p>
          <a:p>
            <a:pPr marL="0" indent="0">
              <a:buNone/>
            </a:pPr>
            <a:endParaRPr lang="cs-CZ" sz="2000" b="1" dirty="0">
              <a:cs typeface="Arial" panose="020B0604020202020204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6FE23F7-C3C8-4469-959D-A08DFE392049}"/>
              </a:ext>
            </a:extLst>
          </p:cNvPr>
          <p:cNvSpPr txBox="1"/>
          <p:nvPr/>
        </p:nvSpPr>
        <p:spPr>
          <a:xfrm>
            <a:off x="9133952" y="2532185"/>
            <a:ext cx="2662813" cy="193899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Klíčová myšlenka předmětu!</a:t>
            </a:r>
          </a:p>
          <a:p>
            <a:pPr algn="ctr"/>
            <a:r>
              <a:rPr lang="cs-CZ" sz="2400" b="1" dirty="0">
                <a:solidFill>
                  <a:srgbClr val="FF0000"/>
                </a:solidFill>
              </a:rPr>
              <a:t>Specifika řízení obchodních organizací</a:t>
            </a: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936625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Boj  o zákazníka a jeho udržení – </a:t>
            </a:r>
            <a:r>
              <a:rPr lang="cs-CZ" sz="3200" b="1" dirty="0">
                <a:solidFill>
                  <a:srgbClr val="FF0000"/>
                </a:solidFill>
              </a:rPr>
              <a:t>případová studie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76" y="0"/>
            <a:ext cx="1464833" cy="1127893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700166D4-8182-43D1-BB99-DAC52748C313}"/>
              </a:ext>
            </a:extLst>
          </p:cNvPr>
          <p:cNvSpPr txBox="1"/>
          <p:nvPr/>
        </p:nvSpPr>
        <p:spPr>
          <a:xfrm>
            <a:off x="1034978" y="1288594"/>
            <a:ext cx="10681399" cy="563231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Obchodní trh v ČR se po roce 1989 transformoval. Došlo k rychlé expanzi mezinárodních řetězců. Trh je nasycený (zejména potravinářský) a projevuje se na něm velmi silná konkurence.  </a:t>
            </a:r>
          </a:p>
          <a:p>
            <a:pPr algn="ctr"/>
            <a:r>
              <a:rPr lang="cs-CZ" sz="2400" b="1" dirty="0">
                <a:solidFill>
                  <a:srgbClr val="FF0000"/>
                </a:solidFill>
              </a:rPr>
              <a:t>Co to vyžaduje?</a:t>
            </a:r>
          </a:p>
          <a:p>
            <a:pPr algn="ctr"/>
            <a:r>
              <a:rPr lang="cs-CZ" sz="2400" dirty="0"/>
              <a:t>● </a:t>
            </a:r>
            <a:r>
              <a:rPr lang="cs-CZ" sz="2400" b="1" dirty="0"/>
              <a:t>nový způsob, </a:t>
            </a:r>
            <a:r>
              <a:rPr lang="cs-CZ" sz="2400" dirty="0"/>
              <a:t>získání a udržení zákazníků (náročnost, lepší informovanost)</a:t>
            </a:r>
          </a:p>
          <a:p>
            <a:pPr algn="ctr"/>
            <a:r>
              <a:rPr lang="cs-CZ" sz="2400" dirty="0"/>
              <a:t> ● </a:t>
            </a:r>
            <a:r>
              <a:rPr lang="cs-CZ" sz="2400" b="1" dirty="0"/>
              <a:t>klíčový problém </a:t>
            </a:r>
            <a:r>
              <a:rPr lang="cs-CZ" sz="2400" dirty="0"/>
              <a:t>- loajalita zákazníků (nízké ceny již nestačí, hledání necenových nástrojů k marketingovému odlišení). </a:t>
            </a:r>
          </a:p>
          <a:p>
            <a:pPr algn="ctr"/>
            <a:r>
              <a:rPr lang="cs-CZ" sz="2400" dirty="0">
                <a:solidFill>
                  <a:srgbClr val="FF0000"/>
                </a:solidFill>
              </a:rPr>
              <a:t>Kdo bude úspěšný? </a:t>
            </a:r>
          </a:p>
          <a:p>
            <a:pPr algn="ctr"/>
            <a:r>
              <a:rPr lang="cs-CZ" sz="2400" dirty="0"/>
              <a:t> ● </a:t>
            </a:r>
            <a:r>
              <a:rPr lang="cs-CZ" sz="2400" b="1" dirty="0"/>
              <a:t>znalost zákazníků</a:t>
            </a:r>
            <a:r>
              <a:rPr lang="cs-CZ" sz="2400" dirty="0"/>
              <a:t>, být lepší než konkurenti. </a:t>
            </a:r>
          </a:p>
          <a:p>
            <a:pPr algn="ctr"/>
            <a:r>
              <a:rPr lang="cs-CZ" sz="2400" dirty="0"/>
              <a:t>● </a:t>
            </a:r>
            <a:r>
              <a:rPr lang="cs-CZ" sz="2400" b="1" dirty="0"/>
              <a:t>nabídka čerstvého zboží, </a:t>
            </a:r>
            <a:r>
              <a:rPr lang="cs-CZ" sz="2400" dirty="0"/>
              <a:t>zvyšování odbornosti prodejního personálu a jeho </a:t>
            </a:r>
            <a:r>
              <a:rPr lang="cs-CZ" sz="2400" b="1" dirty="0"/>
              <a:t>vstřícnosti.</a:t>
            </a:r>
          </a:p>
          <a:p>
            <a:pPr algn="ctr"/>
            <a:r>
              <a:rPr lang="cs-CZ" sz="2400" b="1" dirty="0"/>
              <a:t> ●zajímavá nabídka </a:t>
            </a:r>
            <a:r>
              <a:rPr lang="cs-CZ" sz="2400" dirty="0"/>
              <a:t>na prodejně, přehledná, dobře dostupná, dobrá orientace </a:t>
            </a:r>
          </a:p>
          <a:p>
            <a:pPr algn="ctr"/>
            <a:r>
              <a:rPr lang="cs-CZ" sz="2400" dirty="0"/>
              <a:t>na prodejní ploše (remodeling).</a:t>
            </a:r>
          </a:p>
          <a:p>
            <a:pPr algn="ctr"/>
            <a:r>
              <a:rPr lang="cs-CZ" sz="2400" dirty="0"/>
              <a:t>  ●</a:t>
            </a:r>
            <a:r>
              <a:rPr lang="cs-CZ" sz="2400" b="1" dirty="0"/>
              <a:t>příjemná nákupní atmosféra </a:t>
            </a:r>
            <a:r>
              <a:rPr lang="cs-CZ" sz="2400" dirty="0"/>
              <a:t>(vliv na pocity, emoce, nákupní prožitek).</a:t>
            </a:r>
          </a:p>
          <a:p>
            <a:pPr algn="ctr"/>
            <a:r>
              <a:rPr lang="cs-CZ" sz="2400" dirty="0"/>
              <a:t>● </a:t>
            </a:r>
            <a:r>
              <a:rPr lang="cs-CZ" sz="2400" b="1" dirty="0"/>
              <a:t>digitalizace, </a:t>
            </a:r>
            <a:r>
              <a:rPr lang="cs-CZ" sz="2400" dirty="0"/>
              <a:t>technologie, e commerce, nejsnazší a nejpříjemnější způsob nákupu. </a:t>
            </a:r>
          </a:p>
        </p:txBody>
      </p:sp>
    </p:spTree>
    <p:extLst>
      <p:ext uri="{BB962C8B-B14F-4D97-AF65-F5344CB8AC3E}">
        <p14:creationId xmlns:p14="http://schemas.microsoft.com/office/powerpoint/2010/main" val="55341046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Globalizace, důsledky – převažující názory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82322" y="1673051"/>
            <a:ext cx="4998044" cy="39004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Pozitiva: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Standardizace sortimentu a služeb </a:t>
            </a:r>
            <a:r>
              <a:rPr lang="cs-CZ" b="1" dirty="0">
                <a:solidFill>
                  <a:srgbClr val="FF0000"/>
                </a:solidFill>
              </a:rPr>
              <a:t>(na různé trhy)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Racionalizace činností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Snižování nákladů 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   a cen </a:t>
            </a:r>
            <a:r>
              <a:rPr lang="cs-CZ" b="1" dirty="0">
                <a:solidFill>
                  <a:srgbClr val="FF0000"/>
                </a:solidFill>
              </a:rPr>
              <a:t>(prodej ve velkém)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E7582F3B-D56D-4DD5-9CBD-9D59C0D139A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465718" y="1650442"/>
            <a:ext cx="4778387" cy="39004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Negativa:</a:t>
            </a:r>
            <a:endParaRPr lang="cs-CZ" u="sng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Unifikace nákupních podmínek 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Stírání národních rozdílů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Likvidace malých obchodníků </a:t>
            </a:r>
            <a:r>
              <a:rPr lang="cs-CZ" b="1" dirty="0">
                <a:solidFill>
                  <a:srgbClr val="FF0000"/>
                </a:solidFill>
              </a:rPr>
              <a:t>(ochranou mohou být kooperace obchodníků)</a:t>
            </a:r>
          </a:p>
        </p:txBody>
      </p:sp>
    </p:spTree>
    <p:extLst>
      <p:ext uri="{BB962C8B-B14F-4D97-AF65-F5344CB8AC3E}">
        <p14:creationId xmlns:p14="http://schemas.microsoft.com/office/powerpoint/2010/main" val="15799518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Budoucnost globalizace?- </a:t>
            </a:r>
            <a:r>
              <a:rPr lang="cs-CZ" sz="3200" b="1" dirty="0">
                <a:solidFill>
                  <a:srgbClr val="FF0000"/>
                </a:solidFill>
              </a:rPr>
              <a:t>praxe</a:t>
            </a:r>
            <a:r>
              <a:rPr lang="cs-CZ" sz="3200" b="1" dirty="0">
                <a:solidFill>
                  <a:srgbClr val="008080"/>
                </a:solidFill>
              </a:rPr>
              <a:t>  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98230" y="1421919"/>
            <a:ext cx="7916425" cy="5027595"/>
          </a:xfrm>
          <a:solidFill>
            <a:srgbClr val="FFFFCC"/>
          </a:solidFill>
        </p:spPr>
        <p:txBody>
          <a:bodyPr>
            <a:normAutofit fontScale="85000" lnSpcReduction="2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Různá odvětví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● tovární výroba </a:t>
            </a:r>
            <a:r>
              <a:rPr lang="cs-CZ" dirty="0">
                <a:solidFill>
                  <a:srgbClr val="008080"/>
                </a:solidFill>
              </a:rPr>
              <a:t>– automatizace 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008080"/>
                </a:solidFill>
              </a:rPr>
              <a:t>● </a:t>
            </a:r>
            <a:r>
              <a:rPr lang="cs-CZ" b="1" dirty="0">
                <a:solidFill>
                  <a:srgbClr val="008080"/>
                </a:solidFill>
              </a:rPr>
              <a:t>doprava </a:t>
            </a:r>
            <a:r>
              <a:rPr lang="cs-CZ" dirty="0">
                <a:solidFill>
                  <a:srgbClr val="008080"/>
                </a:solidFill>
              </a:rPr>
              <a:t>–mj. auta bez řidiče a propojené automobily, drony a společné používání aut (Car-sharing)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008080"/>
                </a:solidFill>
              </a:rPr>
              <a:t>● </a:t>
            </a:r>
            <a:r>
              <a:rPr lang="cs-CZ" b="1" dirty="0">
                <a:solidFill>
                  <a:srgbClr val="008080"/>
                </a:solidFill>
              </a:rPr>
              <a:t>energetika</a:t>
            </a:r>
            <a:r>
              <a:rPr lang="cs-CZ" dirty="0">
                <a:solidFill>
                  <a:srgbClr val="008080"/>
                </a:solidFill>
              </a:rPr>
              <a:t> – např. inteligentní sítě, obnovitelná energie, decentralizovaná výroba 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008080"/>
                </a:solidFill>
              </a:rPr>
              <a:t>● </a:t>
            </a:r>
            <a:r>
              <a:rPr lang="cs-CZ" b="1" dirty="0">
                <a:solidFill>
                  <a:srgbClr val="008080"/>
                </a:solidFill>
              </a:rPr>
              <a:t>zemědělsko-potravinářský průmysl </a:t>
            </a:r>
            <a:r>
              <a:rPr lang="cs-CZ" dirty="0">
                <a:solidFill>
                  <a:srgbClr val="008080"/>
                </a:solidFill>
              </a:rPr>
              <a:t>– zemědělství šetrné vůči klimatu nebo např. aplikace umožňující omezit plýtvání potravinami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008080"/>
                </a:solidFill>
              </a:rPr>
              <a:t>● </a:t>
            </a:r>
            <a:r>
              <a:rPr lang="cs-CZ" b="1" dirty="0">
                <a:solidFill>
                  <a:srgbClr val="008080"/>
                </a:solidFill>
              </a:rPr>
              <a:t>finanční služby </a:t>
            </a:r>
            <a:r>
              <a:rPr lang="cs-CZ" dirty="0">
                <a:solidFill>
                  <a:srgbClr val="008080"/>
                </a:solidFill>
              </a:rPr>
              <a:t>– mj. virtuální banky a pojišťovny (Crowdfunding-dárcovský a investiční),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008080"/>
                </a:solidFill>
              </a:rPr>
              <a:t>● </a:t>
            </a:r>
            <a:r>
              <a:rPr lang="cs-CZ" b="1" dirty="0">
                <a:solidFill>
                  <a:srgbClr val="008080"/>
                </a:solidFill>
              </a:rPr>
              <a:t>distribuce </a:t>
            </a:r>
            <a:r>
              <a:rPr lang="cs-CZ" dirty="0">
                <a:solidFill>
                  <a:srgbClr val="008080"/>
                </a:solidFill>
              </a:rPr>
              <a:t>– poroste význam elektronického obchodování 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008080"/>
                </a:solidFill>
              </a:rPr>
              <a:t>    (e commerce, e-tail) 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008080"/>
                </a:solidFill>
              </a:rPr>
              <a:t>● </a:t>
            </a:r>
            <a:r>
              <a:rPr lang="cs-CZ" b="1" dirty="0">
                <a:solidFill>
                  <a:srgbClr val="008080"/>
                </a:solidFill>
              </a:rPr>
              <a:t>telekomunikace</a:t>
            </a:r>
            <a:r>
              <a:rPr lang="cs-CZ" dirty="0">
                <a:solidFill>
                  <a:srgbClr val="008080"/>
                </a:solidFill>
              </a:rPr>
              <a:t> – výkonnější sítě, virtuální realita, virtuální pracoviště apod.</a:t>
            </a:r>
            <a:endParaRPr lang="cs-CZ" b="1" u="sng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350" y="30572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A2120B51-6BAC-4B89-ADD5-0855CB11F8A6}"/>
              </a:ext>
            </a:extLst>
          </p:cNvPr>
          <p:cNvSpPr txBox="1"/>
          <p:nvPr/>
        </p:nvSpPr>
        <p:spPr>
          <a:xfrm>
            <a:off x="7767376" y="5194998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22C9DB1-A43D-4629-9A19-45090C392216}"/>
              </a:ext>
            </a:extLst>
          </p:cNvPr>
          <p:cNvSpPr txBox="1"/>
          <p:nvPr/>
        </p:nvSpPr>
        <p:spPr>
          <a:xfrm>
            <a:off x="9528576" y="2658212"/>
            <a:ext cx="2391507" cy="1015663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Vliv na vývoj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Energetická krize,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Válečné konflikty…. 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F0D5D740-AE35-40D3-A2D5-47ED30D97382}"/>
              </a:ext>
            </a:extLst>
          </p:cNvPr>
          <p:cNvSpPr/>
          <p:nvPr/>
        </p:nvSpPr>
        <p:spPr>
          <a:xfrm>
            <a:off x="8209503" y="3049671"/>
            <a:ext cx="1195754" cy="228602"/>
          </a:xfrm>
          <a:prstGeom prst="rightArrow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21BFD18-78F7-4907-9CE9-AF3B2C0B9BE9}"/>
              </a:ext>
            </a:extLst>
          </p:cNvPr>
          <p:cNvSpPr txBox="1"/>
          <p:nvPr/>
        </p:nvSpPr>
        <p:spPr>
          <a:xfrm>
            <a:off x="8832503" y="3935717"/>
            <a:ext cx="3111637" cy="230832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Propojení offline a online světa</a:t>
            </a:r>
          </a:p>
          <a:p>
            <a:r>
              <a:rPr lang="cs-CZ" dirty="0">
                <a:solidFill>
                  <a:srgbClr val="FF0000"/>
                </a:solidFill>
              </a:rPr>
              <a:t>Firma Brit – nabízí klientům virtuální prohlídku své továrny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Preciosa - přibližuje tvorbu skla zahraničním klientům </a:t>
            </a:r>
          </a:p>
          <a:p>
            <a:r>
              <a:rPr lang="cs-CZ" dirty="0">
                <a:solidFill>
                  <a:srgbClr val="FF0000"/>
                </a:solidFill>
              </a:rPr>
              <a:t>v showroomech v zahraničí</a:t>
            </a:r>
          </a:p>
          <a:p>
            <a:r>
              <a:rPr lang="cs-CZ" dirty="0">
                <a:solidFill>
                  <a:srgbClr val="FF0000"/>
                </a:solidFill>
              </a:rPr>
              <a:t>VR brýle 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F4214AF8-FDE4-4AA4-A612-4C3EEE549BFA}"/>
              </a:ext>
            </a:extLst>
          </p:cNvPr>
          <p:cNvSpPr/>
          <p:nvPr/>
        </p:nvSpPr>
        <p:spPr>
          <a:xfrm>
            <a:off x="8345156" y="5592722"/>
            <a:ext cx="502418" cy="228602"/>
          </a:xfrm>
          <a:prstGeom prst="rightArrow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660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9846" y="662939"/>
            <a:ext cx="8401050" cy="7223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Globalizace, obchod a zákazník</a:t>
            </a:r>
          </a:p>
        </p:txBody>
      </p:sp>
      <p:pic>
        <p:nvPicPr>
          <p:cNvPr id="20483" name="Picture 8" descr="j018634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55042" y="1506939"/>
            <a:ext cx="3135313" cy="5233988"/>
          </a:xfrm>
          <a:ln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6656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5564846" y="1861749"/>
            <a:ext cx="5472112" cy="4333312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koncentrovanost prodejních činností (</a:t>
            </a:r>
            <a:r>
              <a:rPr lang="cs-CZ" b="1" dirty="0">
                <a:solidFill>
                  <a:srgbClr val="FF0000"/>
                </a:solidFill>
              </a:rPr>
              <a:t>prodejny, sklady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)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boj o zákazníka, růst vlivu na spotřební chování </a:t>
            </a:r>
            <a:r>
              <a:rPr lang="cs-CZ" b="1" dirty="0">
                <a:solidFill>
                  <a:srgbClr val="FF0000"/>
                </a:solidFill>
              </a:rPr>
              <a:t>(marketing)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sjednocování poptávky, nabídky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ochrana spotřebitelů roste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řízení vztahu se zákazníkem (CRM)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          věrnostní programy.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7282101-378E-499D-AF68-733A721A7E46}"/>
              </a:ext>
            </a:extLst>
          </p:cNvPr>
          <p:cNvSpPr txBox="1"/>
          <p:nvPr/>
        </p:nvSpPr>
        <p:spPr>
          <a:xfrm>
            <a:off x="2411604" y="82924"/>
            <a:ext cx="7365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FF0000"/>
                </a:solidFill>
              </a:rPr>
              <a:t>Globalizace probíhá na několika úrovních </a:t>
            </a:r>
          </a:p>
        </p:txBody>
      </p:sp>
      <p:sp>
        <p:nvSpPr>
          <p:cNvPr id="3" name="Šipka: dolů 2">
            <a:extLst>
              <a:ext uri="{FF2B5EF4-FFF2-40B4-BE49-F238E27FC236}">
                <a16:creationId xmlns:a16="http://schemas.microsoft.com/office/drawing/2014/main" id="{51318C35-741C-4B84-8511-1C6CEC104EE6}"/>
              </a:ext>
            </a:extLst>
          </p:cNvPr>
          <p:cNvSpPr/>
          <p:nvPr/>
        </p:nvSpPr>
        <p:spPr>
          <a:xfrm>
            <a:off x="7546312" y="5255286"/>
            <a:ext cx="271306" cy="25120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848451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3561" y="274187"/>
            <a:ext cx="7524540" cy="936625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Tesco Store, věrnostní program ve VB - </a:t>
            </a:r>
            <a:r>
              <a:rPr lang="cs-CZ" sz="3200" b="1" dirty="0">
                <a:solidFill>
                  <a:srgbClr val="FF0000"/>
                </a:solidFill>
              </a:rPr>
              <a:t>praxe</a:t>
            </a: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2326" y="1433167"/>
            <a:ext cx="6229925" cy="489585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>
            <a:normAutofit lnSpcReduction="1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Klubové karty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Sběr bodů: 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nákupy, včetně partnerských </a:t>
            </a:r>
            <a:r>
              <a:rPr lang="cs-CZ" b="1" dirty="0" err="1">
                <a:solidFill>
                  <a:schemeClr val="bg2">
                    <a:lumMod val="25000"/>
                  </a:schemeClr>
                </a:solidFill>
              </a:rPr>
              <a:t>org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., dobití telefonu, účast v klubech, …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Využití:</a:t>
            </a: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šetření na vánoce, platby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v restauracích, zábavných zařízeních (aquaparky), kulturní a historické památky, lístek na Eurotunel, na letové míle, platby finančních služeb…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Speciální kluby, Tescodiety, dárkové poukazy,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Akce: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slevy, znásobení klubových bodů.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b="1" dirty="0">
              <a:solidFill>
                <a:srgbClr val="C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929" y="65300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1EFA5F75-BC7D-40F9-A83F-A73E6937E76D}"/>
              </a:ext>
            </a:extLst>
          </p:cNvPr>
          <p:cNvSpPr txBox="1"/>
          <p:nvPr/>
        </p:nvSpPr>
        <p:spPr>
          <a:xfrm>
            <a:off x="6913266" y="1654231"/>
            <a:ext cx="5004080" cy="415498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C00000"/>
                </a:solidFill>
              </a:rPr>
              <a:t>GDPR</a:t>
            </a:r>
            <a:r>
              <a:rPr lang="cs-CZ" sz="2400" dirty="0">
                <a:solidFill>
                  <a:srgbClr val="C00000"/>
                </a:solidFill>
              </a:rPr>
              <a:t> (General Data Protection Regulation) - dne 25. května 2018 vstoupilo v platnost </a:t>
            </a:r>
            <a:r>
              <a:rPr lang="cs-CZ" sz="2400" b="1" dirty="0">
                <a:solidFill>
                  <a:srgbClr val="FF0000"/>
                </a:solidFill>
              </a:rPr>
              <a:t>Obecné nařízení o ochraně osobních údajů </a:t>
            </a:r>
            <a:r>
              <a:rPr lang="cs-CZ" sz="2400" dirty="0">
                <a:solidFill>
                  <a:srgbClr val="C00000"/>
                </a:solidFill>
              </a:rPr>
              <a:t>(GDPR). Docházelo k hromadným výměnám věrnostních karet u obchodníků. U nových karet zákazníci podepisují, že souhlasí s novými podmínkami. 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- data o nákupním chování, charakter zboží, speciální nabídky…mohou firmy používat pro svá rozhodování</a:t>
            </a:r>
          </a:p>
        </p:txBody>
      </p:sp>
    </p:spTree>
    <p:extLst>
      <p:ext uri="{BB962C8B-B14F-4D97-AF65-F5344CB8AC3E}">
        <p14:creationId xmlns:p14="http://schemas.microsoft.com/office/powerpoint/2010/main" val="107631363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7223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Globalizace a výroba</a:t>
            </a:r>
          </a:p>
        </p:txBody>
      </p:sp>
      <p:pic>
        <p:nvPicPr>
          <p:cNvPr id="17412" name="Picture 6" descr="j028536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99607" y="1612146"/>
            <a:ext cx="4630946" cy="5072062"/>
          </a:xfrm>
          <a:solidFill>
            <a:srgbClr val="FFFF99"/>
          </a:solidFill>
          <a:ln>
            <a:solidFill>
              <a:schemeClr val="bg2">
                <a:lumMod val="25000"/>
              </a:schemeClr>
            </a:solidFill>
          </a:ln>
        </p:spPr>
      </p:pic>
      <p:sp>
        <p:nvSpPr>
          <p:cNvPr id="7168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013886" y="1919648"/>
            <a:ext cx="5958440" cy="4457058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velké odběry zboží (</a:t>
            </a:r>
            <a:r>
              <a:rPr lang="cs-CZ" b="1" dirty="0">
                <a:solidFill>
                  <a:srgbClr val="FF0000"/>
                </a:solidFill>
              </a:rPr>
              <a:t>snižování nákladů na jednotku výroby i logistických nákladů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spolupráce výroby s obchodem (ECR-</a:t>
            </a:r>
            <a:r>
              <a:rPr lang="cs-CZ" b="1" dirty="0"/>
              <a:t>Efficient Consumer Response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- efektivní zákaznická odezva), </a:t>
            </a:r>
            <a:r>
              <a:rPr lang="cs-CZ" b="1" dirty="0">
                <a:solidFill>
                  <a:srgbClr val="FF0000"/>
                </a:solidFill>
              </a:rPr>
              <a:t>snížení nákladovosti a zvýšení efektivity řetězce, el. propojení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vlastní prodejny a nákupní střediska.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97259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Spolupráce výroby s obchodem – </a:t>
            </a:r>
            <a:r>
              <a:rPr lang="cs-CZ" sz="3200" b="1" dirty="0">
                <a:solidFill>
                  <a:srgbClr val="FF0000"/>
                </a:solidFill>
              </a:rPr>
              <a:t>případová studie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93335" y="1646693"/>
            <a:ext cx="11369425" cy="4983613"/>
          </a:xfrm>
          <a:solidFill>
            <a:srgbClr val="FFFFCC"/>
          </a:solidFill>
        </p:spPr>
        <p:txBody>
          <a:bodyPr>
            <a:normAutofit fontScale="77500" lnSpcReduction="2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008080"/>
                </a:solidFill>
              </a:rPr>
              <a:t>Pozitiva: 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●      </a:t>
            </a:r>
            <a:r>
              <a:rPr lang="cs-CZ" sz="3100" b="1" dirty="0">
                <a:solidFill>
                  <a:srgbClr val="008080"/>
                </a:solidFill>
              </a:rPr>
              <a:t>čeští výrobci vyvážejí své zboží do zahraničí za pomoci firmy LIDL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sz="3100" dirty="0">
                <a:solidFill>
                  <a:srgbClr val="008080"/>
                </a:solidFill>
              </a:rPr>
              <a:t>        Mezi země s největším podílem objemu vyvezeného zboží z ČR lze zařadit Maďarsko, Polsko, Slovensko a Rumunsko, Velká Británie, Slovinsko, Chorvatsko, Řecko nebo Bulharsko. V roce 2018 k těmto zemím přibylo Srbsko, USA a Rakousko.</a:t>
            </a:r>
            <a:r>
              <a:rPr lang="cs-CZ" sz="3100" b="1" dirty="0">
                <a:solidFill>
                  <a:srgbClr val="008080"/>
                </a:solidFill>
              </a:rPr>
              <a:t> 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SO-s. 19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 algn="just">
              <a:buClr>
                <a:schemeClr val="accent3"/>
              </a:buClr>
              <a:buNone/>
              <a:defRPr/>
            </a:pPr>
            <a:r>
              <a:rPr lang="cs-CZ" sz="3300" dirty="0">
                <a:solidFill>
                  <a:srgbClr val="008080"/>
                </a:solidFill>
              </a:rPr>
              <a:t> </a:t>
            </a:r>
            <a:r>
              <a:rPr lang="cs-CZ" sz="3600" b="1" dirty="0">
                <a:solidFill>
                  <a:srgbClr val="008080"/>
                </a:solidFill>
              </a:rPr>
              <a:t>●</a:t>
            </a:r>
            <a:r>
              <a:rPr lang="cs-CZ" sz="3300" dirty="0">
                <a:solidFill>
                  <a:srgbClr val="008080"/>
                </a:solidFill>
              </a:rPr>
              <a:t>  V ČR a na Slovensku vznikla </a:t>
            </a:r>
            <a:r>
              <a:rPr lang="cs-CZ" sz="3300" b="1" dirty="0">
                <a:solidFill>
                  <a:srgbClr val="008080"/>
                </a:solidFill>
              </a:rPr>
              <a:t>Československá iniciativa ECR. </a:t>
            </a:r>
            <a:r>
              <a:rPr lang="cs-CZ" sz="3300" dirty="0">
                <a:solidFill>
                  <a:srgbClr val="008080"/>
                </a:solidFill>
              </a:rPr>
              <a:t>Je jednou z 23 národních iniciativ, které se podílejí na činnosti ECR Europe. Iniciativa funguje od roku 2001. Iniciativa ECR (</a:t>
            </a:r>
            <a:r>
              <a:rPr lang="cs-CZ" sz="3600" dirty="0">
                <a:solidFill>
                  <a:srgbClr val="008080"/>
                </a:solidFill>
              </a:rPr>
              <a:t>Efficient</a:t>
            </a:r>
            <a:r>
              <a:rPr lang="cs-CZ" sz="3300" dirty="0">
                <a:solidFill>
                  <a:srgbClr val="008080"/>
                </a:solidFill>
              </a:rPr>
              <a:t> consumer response) je společná aktivita obchodních řetězců, výrobců a dodavatelů. Hlavním cílem je zvýšení efektivity a snižování nákladovosti dodavatelského řetězce v rámci trvalé udržitelnosti. Princip činnosti je postaven na spolupráci všech členů na optimalizaci procesů v odvětví obchodu a logistiky</a:t>
            </a:r>
          </a:p>
          <a:p>
            <a:pPr marL="533400" indent="-533400" algn="just">
              <a:buClr>
                <a:schemeClr val="accent3"/>
              </a:buClr>
              <a:buNone/>
              <a:defRPr/>
            </a:pPr>
            <a:r>
              <a:rPr lang="cs-CZ" sz="3300" b="1" dirty="0">
                <a:solidFill>
                  <a:srgbClr val="008080"/>
                </a:solidFill>
              </a:rPr>
              <a:t>       </a:t>
            </a:r>
            <a:r>
              <a:rPr lang="cs-CZ" sz="3300" dirty="0">
                <a:solidFill>
                  <a:srgbClr val="0070C0"/>
                </a:solidFill>
              </a:rPr>
              <a:t>https://www.ecr.cz/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1297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04152" y="93845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Maloobchodní vývojové trendy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3911" y="1437295"/>
            <a:ext cx="4009294" cy="46847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endParaRPr lang="cs-CZ" sz="2400" b="1" u="sng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Nové formy MO (SM, HM,DIS) 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MO mimo prodej. plochy 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Mezidruhová konkurence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Nákup pod jednou střechou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Polarizace MO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919" y="4834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0BD6499-7A53-4816-B2D4-047667328BD7}"/>
              </a:ext>
            </a:extLst>
          </p:cNvPr>
          <p:cNvSpPr txBox="1"/>
          <p:nvPr/>
        </p:nvSpPr>
        <p:spPr>
          <a:xfrm>
            <a:off x="4278154" y="831753"/>
            <a:ext cx="7332869" cy="156966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C00000"/>
                </a:solidFill>
              </a:rPr>
              <a:t>Pokles tradičních prodejen. Nevyužité plochy k jiným účelům - k občerstvení, službám, sportu či kulturním aktivitám. </a:t>
            </a:r>
          </a:p>
          <a:p>
            <a:pPr algn="just"/>
            <a:r>
              <a:rPr lang="cs-CZ" sz="2400" dirty="0">
                <a:solidFill>
                  <a:srgbClr val="C00000"/>
                </a:solidFill>
              </a:rPr>
              <a:t>Snížení reklamy v TV, v denním tisku,  tištěných katalogů.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84285F2-ECFC-4D48-B875-F43158070231}"/>
              </a:ext>
            </a:extLst>
          </p:cNvPr>
          <p:cNvSpPr txBox="1"/>
          <p:nvPr/>
        </p:nvSpPr>
        <p:spPr>
          <a:xfrm>
            <a:off x="4396064" y="3364152"/>
            <a:ext cx="7332869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C00000"/>
                </a:solidFill>
              </a:rPr>
              <a:t>Konkurence mezi OD či e-tailem vzájemně, mezi HM a OD, mezi SM a HM a mezi virtuálním obchodem.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F893165-84F5-45E2-80A7-A42FFF77CF32}"/>
              </a:ext>
            </a:extLst>
          </p:cNvPr>
          <p:cNvSpPr txBox="1"/>
          <p:nvPr/>
        </p:nvSpPr>
        <p:spPr>
          <a:xfrm>
            <a:off x="4361793" y="4457584"/>
            <a:ext cx="7332869" cy="461665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</a:rPr>
              <a:t>Obchodní domy versus nákupní centra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4C1FB56-A865-4EB8-94BA-038069DA790A}"/>
              </a:ext>
            </a:extLst>
          </p:cNvPr>
          <p:cNvSpPr txBox="1"/>
          <p:nvPr/>
        </p:nvSpPr>
        <p:spPr>
          <a:xfrm>
            <a:off x="4361793" y="5028438"/>
            <a:ext cx="7332868" cy="1200329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Netypické chování – změna marketingové strategie, způsobu prodeje, marketingových nástrojů, … přesun obchodních domů na periférii a změna sortimentu…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F756669C-C833-4FD7-99FA-15BEB4FC48FD}"/>
              </a:ext>
            </a:extLst>
          </p:cNvPr>
          <p:cNvSpPr/>
          <p:nvPr/>
        </p:nvSpPr>
        <p:spPr>
          <a:xfrm>
            <a:off x="3867979" y="1835582"/>
            <a:ext cx="379434" cy="216327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6A7C460A-B205-4911-8684-19B98CAA2966}"/>
              </a:ext>
            </a:extLst>
          </p:cNvPr>
          <p:cNvSpPr/>
          <p:nvPr/>
        </p:nvSpPr>
        <p:spPr>
          <a:xfrm>
            <a:off x="3924550" y="4596694"/>
            <a:ext cx="379434" cy="216327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3FB33F78-B9B8-45BB-BBD6-7F8C16514595}"/>
              </a:ext>
            </a:extLst>
          </p:cNvPr>
          <p:cNvSpPr/>
          <p:nvPr/>
        </p:nvSpPr>
        <p:spPr>
          <a:xfrm>
            <a:off x="3928650" y="5556726"/>
            <a:ext cx="379434" cy="216327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03AB01B7-3DF6-43FA-8BE7-94892743E096}"/>
              </a:ext>
            </a:extLst>
          </p:cNvPr>
          <p:cNvSpPr/>
          <p:nvPr/>
        </p:nvSpPr>
        <p:spPr>
          <a:xfrm>
            <a:off x="3863488" y="3688860"/>
            <a:ext cx="379434" cy="216327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606BF50-CE2C-4834-948A-5427D1276D74}"/>
              </a:ext>
            </a:extLst>
          </p:cNvPr>
          <p:cNvSpPr txBox="1"/>
          <p:nvPr/>
        </p:nvSpPr>
        <p:spPr>
          <a:xfrm>
            <a:off x="4303984" y="2640052"/>
            <a:ext cx="7332869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C00000"/>
                </a:solidFill>
              </a:rPr>
              <a:t>E-commerce, e-tail…e-shopy…</a:t>
            </a:r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FC3D9198-A574-47D6-9FF0-A606BD7F3E10}"/>
              </a:ext>
            </a:extLst>
          </p:cNvPr>
          <p:cNvSpPr/>
          <p:nvPr/>
        </p:nvSpPr>
        <p:spPr>
          <a:xfrm>
            <a:off x="3863488" y="2815914"/>
            <a:ext cx="379434" cy="216327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5512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Maloobchodní vývojové trendy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34448" y="1827896"/>
            <a:ext cx="4051458" cy="320220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VMS, HMS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Technologie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6C7CD50-919A-4A13-8A4F-096D47451E45}"/>
              </a:ext>
            </a:extLst>
          </p:cNvPr>
          <p:cNvSpPr txBox="1"/>
          <p:nvPr/>
        </p:nvSpPr>
        <p:spPr>
          <a:xfrm>
            <a:off x="4943373" y="1831094"/>
            <a:ext cx="5215095" cy="461665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Vznik kooperací. Rozvedeme v 7. kap.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CCCC14B-7E1B-4826-BD6A-1C530EB441BF}"/>
              </a:ext>
            </a:extLst>
          </p:cNvPr>
          <p:cNvSpPr txBox="1"/>
          <p:nvPr/>
        </p:nvSpPr>
        <p:spPr>
          <a:xfrm>
            <a:off x="4558229" y="2698784"/>
            <a:ext cx="7188217" cy="341632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Zpracování velkého množství informací  (predikce, řízení zásob, elektronizace pohybu zboží, objednávání), moderní pokladní systémy, růst bezhotovostních převodů financí, v operativním managementu – kódování zboží, technologie scan&amp; go, digitalizace…</a:t>
            </a:r>
          </a:p>
          <a:p>
            <a:pPr algn="just"/>
            <a:r>
              <a:rPr lang="cs-CZ" sz="2400" b="1" i="1" dirty="0">
                <a:solidFill>
                  <a:srgbClr val="C00000"/>
                </a:solidFill>
              </a:rPr>
              <a:t>ECR (Efficient consumer response), EDI (Electronic data interchange), CD (Cross docking – bez skladování), MM (Mikro merchandising), DW (Data warehousing), CRM (Customer relationship management) atd.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5F017637-4B78-4219-83D0-7EF4E03C20C2}"/>
              </a:ext>
            </a:extLst>
          </p:cNvPr>
          <p:cNvSpPr/>
          <p:nvPr/>
        </p:nvSpPr>
        <p:spPr>
          <a:xfrm flipV="1">
            <a:off x="3069765" y="3429000"/>
            <a:ext cx="643095" cy="331595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CD44DD0D-9AB6-4916-BA04-B5F61E875CC4}"/>
              </a:ext>
            </a:extLst>
          </p:cNvPr>
          <p:cNvSpPr/>
          <p:nvPr/>
        </p:nvSpPr>
        <p:spPr>
          <a:xfrm>
            <a:off x="3140104" y="1892838"/>
            <a:ext cx="643095" cy="33159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308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Maloobchodní vývojové trendy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68849" y="1319551"/>
            <a:ext cx="4051458" cy="432762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Ekologické požadavky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Změny v demograf. vývoji a hodnotovém systému jednotlivce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Maloobchodní značky…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Šipka: doprava 2">
            <a:extLst>
              <a:ext uri="{FF2B5EF4-FFF2-40B4-BE49-F238E27FC236}">
                <a16:creationId xmlns:a16="http://schemas.microsoft.com/office/drawing/2014/main" id="{5F017637-4B78-4219-83D0-7EF4E03C20C2}"/>
              </a:ext>
            </a:extLst>
          </p:cNvPr>
          <p:cNvSpPr/>
          <p:nvPr/>
        </p:nvSpPr>
        <p:spPr>
          <a:xfrm>
            <a:off x="3898759" y="4668968"/>
            <a:ext cx="643095" cy="33159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CD44DD0D-9AB6-4916-BA04-B5F61E875CC4}"/>
              </a:ext>
            </a:extLst>
          </p:cNvPr>
          <p:cNvSpPr/>
          <p:nvPr/>
        </p:nvSpPr>
        <p:spPr>
          <a:xfrm>
            <a:off x="3938953" y="1691639"/>
            <a:ext cx="643095" cy="33159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A7AB858-E29D-420A-8D01-4FF6B7A8F882}"/>
              </a:ext>
            </a:extLst>
          </p:cNvPr>
          <p:cNvSpPr txBox="1"/>
          <p:nvPr/>
        </p:nvSpPr>
        <p:spPr>
          <a:xfrm>
            <a:off x="4646381" y="1357695"/>
            <a:ext cx="7114233" cy="830997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Nabídka zboží, ekologické obaly, ekologické prodejny, udržitelnost -  (IKEA-zeleninové kuličky)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CBD1270-F7D1-486E-ADFE-8715533A6B98}"/>
              </a:ext>
            </a:extLst>
          </p:cNvPr>
          <p:cNvSpPr txBox="1"/>
          <p:nvPr/>
        </p:nvSpPr>
        <p:spPr>
          <a:xfrm>
            <a:off x="4541854" y="3708183"/>
            <a:ext cx="7323289" cy="193899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Výhody pro výrobce </a:t>
            </a:r>
            <a:r>
              <a:rPr lang="cs-CZ" sz="2400" dirty="0">
                <a:solidFill>
                  <a:srgbClr val="C00000"/>
                </a:solidFill>
              </a:rPr>
              <a:t>- optimalizace výrobních kapacit, nákladů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Výhody pro velkoobchod a maloobchod </a:t>
            </a:r>
            <a:r>
              <a:rPr lang="cs-CZ" sz="2400" dirty="0">
                <a:solidFill>
                  <a:srgbClr val="C00000"/>
                </a:solidFill>
              </a:rPr>
              <a:t>– ví, co zákazník potřebuje – adjustace, množství, design, grafika…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Výhody pro zákazníka </a:t>
            </a:r>
            <a:r>
              <a:rPr lang="cs-CZ" sz="2400" dirty="0">
                <a:solidFill>
                  <a:srgbClr val="C00000"/>
                </a:solidFill>
              </a:rPr>
              <a:t>– lepší uspokojování potřeb.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5B2118D-F942-4D37-BF44-B507839C34DF}"/>
              </a:ext>
            </a:extLst>
          </p:cNvPr>
          <p:cNvSpPr txBox="1"/>
          <p:nvPr/>
        </p:nvSpPr>
        <p:spPr>
          <a:xfrm>
            <a:off x="1114381" y="6127625"/>
            <a:ext cx="9963238" cy="4616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V zemích, kde je vyšší podíl obchodních řetězců, je vyšší podíl privátních značek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6234EC5-35FA-470D-AF03-676890F55E94}"/>
              </a:ext>
            </a:extLst>
          </p:cNvPr>
          <p:cNvSpPr txBox="1"/>
          <p:nvPr/>
        </p:nvSpPr>
        <p:spPr>
          <a:xfrm>
            <a:off x="4646381" y="2515010"/>
            <a:ext cx="7114233" cy="46166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Generace … X,Y,Z,  </a:t>
            </a:r>
            <a:r>
              <a:rPr lang="cs-CZ" sz="2400" dirty="0" err="1">
                <a:solidFill>
                  <a:srgbClr val="C00000"/>
                </a:solidFill>
              </a:rPr>
              <a:t>singls</a:t>
            </a:r>
            <a:r>
              <a:rPr lang="cs-CZ" sz="2400" dirty="0">
                <a:solidFill>
                  <a:srgbClr val="C00000"/>
                </a:solidFill>
              </a:rPr>
              <a:t>,  50+, …</a:t>
            </a:r>
          </a:p>
        </p:txBody>
      </p:sp>
    </p:spTree>
    <p:extLst>
      <p:ext uri="{BB962C8B-B14F-4D97-AF65-F5344CB8AC3E}">
        <p14:creationId xmlns:p14="http://schemas.microsoft.com/office/powerpoint/2010/main" val="972780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883063" y="674190"/>
            <a:ext cx="59715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008080"/>
                </a:solidFill>
                <a:latin typeface="Times New Roman"/>
                <a:ea typeface="+mj-ea"/>
                <a:cs typeface="+mj-cs"/>
              </a:rPr>
              <a:t>Podmínky absolvování předmětu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142390" y="1559816"/>
            <a:ext cx="8502737" cy="43486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Absolvování průběžného testu –  (30 bodů, dobrovolné)</a:t>
            </a:r>
          </a:p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Aktivity v semináři 10 bodů </a:t>
            </a:r>
          </a:p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Písemná forma zkoušky (60 bodů)</a:t>
            </a:r>
          </a:p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  <a:cs typeface="Arial" panose="020B0604020202020204" pitchFamily="34" charset="0"/>
              </a:rPr>
              <a:t>Celkové hodnocení: Body za průběžný test + body za aktivity v semináři + body za závěrečný test</a:t>
            </a:r>
          </a:p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  <a:cs typeface="Arial" panose="020B0604020202020204" pitchFamily="34" charset="0"/>
              </a:rPr>
              <a:t>Minimální úspěšnost: 60 %</a:t>
            </a:r>
            <a:endParaRPr lang="cs-CZ" sz="20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852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351692" y="117602"/>
            <a:ext cx="9736438" cy="1127892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5 globálních trendů v maloobchodě (koncepty prodejen, životní styl, pohodlnost nákupu, hyperlokální maloobchod, AI)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71268" y="1650858"/>
            <a:ext cx="3579185" cy="139931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Hybridní koncepty prodejen – jaké prodejní kanály spojují?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17602"/>
            <a:ext cx="1464833" cy="112789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D8F01E2-D9EE-4255-B7B6-B6CCEA54132F}"/>
              </a:ext>
            </a:extLst>
          </p:cNvPr>
          <p:cNvSpPr txBox="1">
            <a:spLocks noChangeArrowheads="1"/>
          </p:cNvSpPr>
          <p:nvPr/>
        </p:nvSpPr>
        <p:spPr>
          <a:xfrm>
            <a:off x="671268" y="5434754"/>
            <a:ext cx="3508847" cy="898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buClr>
                <a:schemeClr val="accent3"/>
              </a:buClr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Změny v životním stylu spotřebitelů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A70FE72-2C20-416A-82A2-75734B54025C}"/>
              </a:ext>
            </a:extLst>
          </p:cNvPr>
          <p:cNvSpPr txBox="1"/>
          <p:nvPr/>
        </p:nvSpPr>
        <p:spPr>
          <a:xfrm>
            <a:off x="4927043" y="1520153"/>
            <a:ext cx="6029011" cy="193899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Např. Alibaba (Čína-online prodej) staví </a:t>
            </a:r>
          </a:p>
          <a:p>
            <a:r>
              <a:rPr lang="cs-CZ" sz="2400" dirty="0">
                <a:solidFill>
                  <a:srgbClr val="C00000"/>
                </a:solidFill>
              </a:rPr>
              <a:t>kamenné prodejny + gastronomii </a:t>
            </a:r>
          </a:p>
          <a:p>
            <a:r>
              <a:rPr lang="cs-CZ" sz="2400" dirty="0">
                <a:solidFill>
                  <a:srgbClr val="C00000"/>
                </a:solidFill>
              </a:rPr>
              <a:t>Coles, Austrálie provozuje kamenné prodejny + online prodej – snížení prodejní plochy a fulfillment servis.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5AAF360-211C-40F1-B169-3949383F4573}"/>
              </a:ext>
            </a:extLst>
          </p:cNvPr>
          <p:cNvSpPr txBox="1"/>
          <p:nvPr/>
        </p:nvSpPr>
        <p:spPr>
          <a:xfrm>
            <a:off x="784460" y="3818697"/>
            <a:ext cx="10623080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Fulfillment servis – </a:t>
            </a:r>
            <a:r>
              <a:rPr lang="cs-CZ" sz="2400" dirty="0">
                <a:solidFill>
                  <a:srgbClr val="FF0000"/>
                </a:solidFill>
              </a:rPr>
              <a:t>služba, která za vás zařídí kompletní </a:t>
            </a:r>
            <a:r>
              <a:rPr lang="cs-CZ" sz="2400" b="1" dirty="0">
                <a:solidFill>
                  <a:srgbClr val="FF0000"/>
                </a:solidFill>
              </a:rPr>
              <a:t>servis</a:t>
            </a:r>
            <a:r>
              <a:rPr lang="cs-CZ" sz="2400" dirty="0">
                <a:solidFill>
                  <a:srgbClr val="FF0000"/>
                </a:solidFill>
              </a:rPr>
              <a:t> od převzetí zboží až po doručení balíku vašemu zákazníkovi.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9B0D800-4057-465A-956D-9AAA03C4C09F}"/>
              </a:ext>
            </a:extLst>
          </p:cNvPr>
          <p:cNvSpPr txBox="1"/>
          <p:nvPr/>
        </p:nvSpPr>
        <p:spPr>
          <a:xfrm>
            <a:off x="4431323" y="5195752"/>
            <a:ext cx="7541003" cy="156966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Zdravá výživa, aktivní životní styl, investice do vývoje produktů, podporující zdravý životní styl (BIO), chladící boxy jen pro vegetariány…speciální nabídky pro stárnutí </a:t>
            </a:r>
          </a:p>
          <a:p>
            <a:r>
              <a:rPr lang="cs-CZ" sz="2400" dirty="0">
                <a:solidFill>
                  <a:srgbClr val="C00000"/>
                </a:solidFill>
              </a:rPr>
              <a:t>s vitalitou…</a:t>
            </a: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FAA11323-97C1-4C7B-95F6-7C904977F191}"/>
              </a:ext>
            </a:extLst>
          </p:cNvPr>
          <p:cNvSpPr/>
          <p:nvPr/>
        </p:nvSpPr>
        <p:spPr>
          <a:xfrm>
            <a:off x="4438023" y="2321169"/>
            <a:ext cx="375140" cy="281354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51887E67-A2CC-4EBE-A4B7-913D1EF99CD8}"/>
              </a:ext>
            </a:extLst>
          </p:cNvPr>
          <p:cNvSpPr/>
          <p:nvPr/>
        </p:nvSpPr>
        <p:spPr>
          <a:xfrm>
            <a:off x="4062883" y="5715530"/>
            <a:ext cx="375140" cy="281354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449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5 globálních trendů v maloobchodě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809581" y="2028828"/>
            <a:ext cx="2556618" cy="120798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        </a:t>
            </a:r>
            <a:r>
              <a:rPr lang="cs-CZ" sz="2400" b="1" dirty="0">
                <a:solidFill>
                  <a:srgbClr val="008080"/>
                </a:solidFill>
              </a:rPr>
              <a:t>Rychlost a pohodlnost nákupu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797D203-6130-4D61-888D-1D9FC5535943}"/>
              </a:ext>
            </a:extLst>
          </p:cNvPr>
          <p:cNvSpPr txBox="1">
            <a:spLocks noChangeArrowheads="1"/>
          </p:cNvSpPr>
          <p:nvPr/>
        </p:nvSpPr>
        <p:spPr>
          <a:xfrm>
            <a:off x="658855" y="4087634"/>
            <a:ext cx="3491115" cy="12079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buClr>
                <a:schemeClr val="accent3"/>
              </a:buClr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Hyperlokální maloobchod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69C5151-8E4D-4612-9F96-C2E8C2798F9C}"/>
              </a:ext>
            </a:extLst>
          </p:cNvPr>
          <p:cNvSpPr txBox="1"/>
          <p:nvPr/>
        </p:nvSpPr>
        <p:spPr>
          <a:xfrm>
            <a:off x="4928716" y="1986057"/>
            <a:ext cx="6250075" cy="830997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Co nejrychlejší dodávky,  dodávky do domu i </a:t>
            </a:r>
          </a:p>
          <a:p>
            <a:r>
              <a:rPr lang="cs-CZ" sz="2400" dirty="0">
                <a:solidFill>
                  <a:srgbClr val="C00000"/>
                </a:solidFill>
              </a:rPr>
              <a:t>v nepřítomnosti zákazníků, přímo do lednice….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1152A569-73C4-4AF7-9C72-B5F271735A9A}"/>
              </a:ext>
            </a:extLst>
          </p:cNvPr>
          <p:cNvSpPr/>
          <p:nvPr/>
        </p:nvSpPr>
        <p:spPr>
          <a:xfrm>
            <a:off x="3637503" y="2401556"/>
            <a:ext cx="663192" cy="368810"/>
          </a:xfrm>
          <a:prstGeom prst="rightArrow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73DD18C-1807-4961-B9FE-C94F939BDE23}"/>
              </a:ext>
            </a:extLst>
          </p:cNvPr>
          <p:cNvSpPr txBox="1"/>
          <p:nvPr/>
        </p:nvSpPr>
        <p:spPr>
          <a:xfrm>
            <a:off x="4682532" y="3486573"/>
            <a:ext cx="6742444" cy="193899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Globální produkty a regionální produkty</a:t>
            </a:r>
          </a:p>
          <a:p>
            <a:r>
              <a:rPr lang="cs-CZ" sz="2400" dirty="0">
                <a:solidFill>
                  <a:srgbClr val="C00000"/>
                </a:solidFill>
              </a:rPr>
              <a:t>Spolupráce s lokálními producenty</a:t>
            </a:r>
          </a:p>
          <a:p>
            <a:r>
              <a:rPr lang="cs-CZ" sz="2400" dirty="0">
                <a:solidFill>
                  <a:srgbClr val="C00000"/>
                </a:solidFill>
              </a:rPr>
              <a:t>Zohlednění regionálních rozdílů v poptávce</a:t>
            </a:r>
          </a:p>
          <a:p>
            <a:r>
              <a:rPr lang="cs-CZ" sz="2400" dirty="0">
                <a:solidFill>
                  <a:srgbClr val="C00000"/>
                </a:solidFill>
              </a:rPr>
              <a:t>Jeden řetězec – více odlišného a rozmanitého zboží</a:t>
            </a:r>
          </a:p>
          <a:p>
            <a:r>
              <a:rPr lang="cs-CZ" sz="2400" dirty="0">
                <a:solidFill>
                  <a:srgbClr val="C00000"/>
                </a:solidFill>
              </a:rPr>
              <a:t>Farmářské výrobky v ČR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069125E5-F169-4D66-80D7-6CCF368A4C47}"/>
              </a:ext>
            </a:extLst>
          </p:cNvPr>
          <p:cNvSpPr/>
          <p:nvPr/>
        </p:nvSpPr>
        <p:spPr>
          <a:xfrm>
            <a:off x="3677928" y="4507220"/>
            <a:ext cx="663192" cy="368810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92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5 globálních trendů v maloobchodě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2606D46-55AB-4136-B7F6-C476E8FEAE0C}"/>
              </a:ext>
            </a:extLst>
          </p:cNvPr>
          <p:cNvSpPr txBox="1">
            <a:spLocks noChangeArrowheads="1"/>
          </p:cNvSpPr>
          <p:nvPr/>
        </p:nvSpPr>
        <p:spPr>
          <a:xfrm>
            <a:off x="452229" y="1647371"/>
            <a:ext cx="3017747" cy="7807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buClr>
                <a:schemeClr val="accent3"/>
              </a:buClr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Umělá inteligence </a:t>
            </a:r>
          </a:p>
          <a:p>
            <a:pPr marL="533400" indent="-533400">
              <a:buClr>
                <a:schemeClr val="accent3"/>
              </a:buClr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v maloobchodě (AI</a:t>
            </a:r>
          </a:p>
          <a:p>
            <a:pPr marL="533400" indent="-533400">
              <a:buClr>
                <a:schemeClr val="accent3"/>
              </a:buClr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Artificial Intelligence)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E1BA8167-EAB0-47DE-91A9-3ED76654A351}"/>
              </a:ext>
            </a:extLst>
          </p:cNvPr>
          <p:cNvSpPr/>
          <p:nvPr/>
        </p:nvSpPr>
        <p:spPr>
          <a:xfrm>
            <a:off x="292661" y="6148279"/>
            <a:ext cx="34331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https://archiv.hn.cz/c1-66654890-do-umele-inteligence-investuje-hlavne-maloobchod-a-bankynteligence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2A480D8-C4B8-42CB-9DA3-A59C3D486F37}"/>
              </a:ext>
            </a:extLst>
          </p:cNvPr>
          <p:cNvSpPr txBox="1"/>
          <p:nvPr/>
        </p:nvSpPr>
        <p:spPr>
          <a:xfrm>
            <a:off x="3677697" y="1536174"/>
            <a:ext cx="7962451" cy="378565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● </a:t>
            </a:r>
            <a:r>
              <a:rPr lang="cs-CZ" sz="2400" b="1" dirty="0">
                <a:solidFill>
                  <a:srgbClr val="C00000"/>
                </a:solidFill>
              </a:rPr>
              <a:t>Sběr dat </a:t>
            </a:r>
            <a:r>
              <a:rPr lang="cs-CZ" sz="2400" dirty="0">
                <a:solidFill>
                  <a:srgbClr val="C00000"/>
                </a:solidFill>
              </a:rPr>
              <a:t>o zákazníkově chování, modelování  chování a spotřebních zvyklostí. </a:t>
            </a:r>
          </a:p>
          <a:p>
            <a:r>
              <a:rPr lang="cs-CZ" sz="2400" dirty="0">
                <a:solidFill>
                  <a:srgbClr val="C00000"/>
                </a:solidFill>
              </a:rPr>
              <a:t>● </a:t>
            </a:r>
            <a:r>
              <a:rPr lang="cs-CZ" sz="2400" b="1" dirty="0">
                <a:solidFill>
                  <a:srgbClr val="C00000"/>
                </a:solidFill>
              </a:rPr>
              <a:t>Predikce</a:t>
            </a:r>
            <a:r>
              <a:rPr lang="cs-CZ" sz="2400" dirty="0">
                <a:solidFill>
                  <a:srgbClr val="C00000"/>
                </a:solidFill>
              </a:rPr>
              <a:t> co, kdy a kde bude zákazník požadovat a příprava marketingové kampaně či na míru šité nabídky. </a:t>
            </a:r>
          </a:p>
          <a:p>
            <a:r>
              <a:rPr lang="cs-CZ" sz="2400" dirty="0">
                <a:solidFill>
                  <a:srgbClr val="C00000"/>
                </a:solidFill>
              </a:rPr>
              <a:t>● AI umožňuje firmě ve velké Británii předpokládat </a:t>
            </a:r>
            <a:r>
              <a:rPr lang="cs-CZ" sz="2400" b="1" dirty="0">
                <a:solidFill>
                  <a:srgbClr val="C00000"/>
                </a:solidFill>
              </a:rPr>
              <a:t>strukturu sortimentních druhů </a:t>
            </a:r>
            <a:r>
              <a:rPr lang="cs-CZ" sz="2400" dirty="0">
                <a:solidFill>
                  <a:srgbClr val="C00000"/>
                </a:solidFill>
              </a:rPr>
              <a:t>ve svých prodejnách.</a:t>
            </a:r>
          </a:p>
          <a:p>
            <a:r>
              <a:rPr lang="cs-CZ" sz="2400" dirty="0">
                <a:solidFill>
                  <a:srgbClr val="C00000"/>
                </a:solidFill>
              </a:rPr>
              <a:t>● AI zohledňuje i předpověď počasí a státní svátky.</a:t>
            </a:r>
          </a:p>
          <a:p>
            <a:endParaRPr lang="cs-CZ" sz="2400" dirty="0">
              <a:solidFill>
                <a:srgbClr val="C00000"/>
              </a:solidFill>
            </a:endParaRPr>
          </a:p>
          <a:p>
            <a:pPr algn="ctr"/>
            <a:r>
              <a:rPr lang="cs-CZ" sz="2400" b="1" dirty="0">
                <a:solidFill>
                  <a:srgbClr val="C00000"/>
                </a:solidFill>
              </a:rPr>
              <a:t>Kdo bude úspěšný? Ten, kdo bude umět reagovat na zákazníka.</a:t>
            </a:r>
          </a:p>
        </p:txBody>
      </p:sp>
      <p:pic>
        <p:nvPicPr>
          <p:cNvPr id="1026" name="Picture 2" descr="Co je umělá inteligence a k čemu je vlastně dobrá?">
            <a:extLst>
              <a:ext uri="{FF2B5EF4-FFF2-40B4-BE49-F238E27FC236}">
                <a16:creationId xmlns:a16="http://schemas.microsoft.com/office/drawing/2014/main" id="{16F65A39-1679-474A-9C12-C720F2C7E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61" y="3935022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2361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124607" y="150442"/>
            <a:ext cx="8885908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Využití umělé inteligence v retailu – </a:t>
            </a:r>
            <a:r>
              <a:rPr lang="cs-CZ" sz="3200" b="1" dirty="0">
                <a:solidFill>
                  <a:srgbClr val="FF0000"/>
                </a:solidFill>
              </a:rPr>
              <a:t>případová studie</a:t>
            </a:r>
            <a:r>
              <a:rPr lang="cs-CZ" sz="3200" b="1" dirty="0">
                <a:solidFill>
                  <a:srgbClr val="008080"/>
                </a:solidFill>
              </a:rPr>
              <a:t>, firma KVADOS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673" y="0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A837D20-8490-4853-8475-2705D6AA9C1D}"/>
              </a:ext>
            </a:extLst>
          </p:cNvPr>
          <p:cNvSpPr/>
          <p:nvPr/>
        </p:nvSpPr>
        <p:spPr>
          <a:xfrm>
            <a:off x="770158" y="1127893"/>
            <a:ext cx="10912940" cy="4893647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cs-CZ" sz="2400" b="1" dirty="0">
                <a:latin typeface="WGrotesk Book Regular"/>
              </a:rPr>
              <a:t>AI</a:t>
            </a:r>
            <a:r>
              <a:rPr lang="cs-CZ" sz="2400" dirty="0">
                <a:latin typeface="WGrotesk Book Regular"/>
              </a:rPr>
              <a:t> </a:t>
            </a:r>
            <a:r>
              <a:rPr lang="cs-CZ" sz="2400" b="1" dirty="0">
                <a:latin typeface="WGrotesk Book Regular"/>
              </a:rPr>
              <a:t>nachází využití i v maloobchodě. Jako součást CRM pomáhá obchodním zástupcům při </a:t>
            </a:r>
            <a:r>
              <a:rPr lang="cs-CZ" sz="2400" b="1" dirty="0">
                <a:solidFill>
                  <a:srgbClr val="FF0000"/>
                </a:solidFill>
                <a:latin typeface="WGrotesk Book Regular"/>
              </a:rPr>
              <a:t>kontrole sortimentu na prodejnách</a:t>
            </a:r>
            <a:r>
              <a:rPr lang="cs-CZ" sz="2400" b="1" dirty="0">
                <a:latin typeface="WGrotesk Book Regular"/>
              </a:rPr>
              <a:t>. Spojili jsme síly se společností </a:t>
            </a:r>
            <a:r>
              <a:rPr lang="cs-CZ" sz="2400" b="1" dirty="0" err="1">
                <a:solidFill>
                  <a:srgbClr val="2EA3F2"/>
                </a:solidFill>
                <a:latin typeface="WGrotesk Book Regular"/>
                <a:hlinkClick r:id="rId3"/>
              </a:rPr>
              <a:t>ParallelDots</a:t>
            </a:r>
            <a:r>
              <a:rPr lang="cs-CZ" sz="2400" b="1" dirty="0">
                <a:latin typeface="WGrotesk Book Regular"/>
              </a:rPr>
              <a:t>, (nejlepší výzkumná skupina AI na světě), a budeme ji exklusivně zastupovat na českém a slovenském trhu. Naše řešení </a:t>
            </a:r>
            <a:r>
              <a:rPr lang="cs-CZ" sz="2400" b="1" dirty="0" err="1">
                <a:latin typeface="WGrotesk Book Regular"/>
              </a:rPr>
              <a:t>myAVIS</a:t>
            </a:r>
            <a:r>
              <a:rPr lang="cs-CZ" sz="2400" dirty="0">
                <a:latin typeface="WGrotesk Book Regular"/>
              </a:rPr>
              <a:t>®</a:t>
            </a:r>
            <a:r>
              <a:rPr lang="cs-CZ" sz="2400" b="1" dirty="0">
                <a:latin typeface="WGrotesk Book Regular"/>
              </a:rPr>
              <a:t> CRM tak nabídne díky </a:t>
            </a:r>
            <a:r>
              <a:rPr lang="cs-CZ" sz="2400" b="1" dirty="0">
                <a:solidFill>
                  <a:srgbClr val="2EA3F2"/>
                </a:solidFill>
                <a:latin typeface="WGrotesk Book Regular"/>
                <a:hlinkClick r:id="rId4"/>
              </a:rPr>
              <a:t>využívání AI</a:t>
            </a:r>
            <a:r>
              <a:rPr lang="cs-CZ" sz="2400" b="1" dirty="0">
                <a:latin typeface="WGrotesk Book Regular"/>
              </a:rPr>
              <a:t> až 99% přesnost vytěžování pořízených fotografií.</a:t>
            </a:r>
            <a:endParaRPr lang="cs-CZ" sz="2400" dirty="0">
              <a:latin typeface="WGrotesk Book Regular"/>
            </a:endParaRPr>
          </a:p>
          <a:p>
            <a:pPr algn="just" fontAlgn="base"/>
            <a:r>
              <a:rPr lang="cs-CZ" sz="2400" dirty="0">
                <a:latin typeface="WGrotesk Book Regular"/>
              </a:rPr>
              <a:t>Integrované řešení umožní nahradit ruční práci obchodních zástupců a </a:t>
            </a:r>
            <a:r>
              <a:rPr lang="cs-CZ" sz="2400" dirty="0" err="1">
                <a:latin typeface="WGrotesk Book Regular"/>
              </a:rPr>
              <a:t>merchandiserů</a:t>
            </a:r>
            <a:r>
              <a:rPr lang="cs-CZ" sz="2400" dirty="0">
                <a:latin typeface="WGrotesk Book Regular"/>
              </a:rPr>
              <a:t> při kontrole sortimentu na prodejnách. Ti už nemusejí ručně pořizovat data o přítomnosti sortimentu na regálu nebo správném dodržení </a:t>
            </a:r>
            <a:r>
              <a:rPr lang="cs-CZ" sz="2400" dirty="0" err="1">
                <a:latin typeface="WGrotesk Book Regular"/>
              </a:rPr>
              <a:t>plánogramu</a:t>
            </a:r>
            <a:r>
              <a:rPr lang="cs-CZ" sz="2400" dirty="0">
                <a:latin typeface="WGrotesk Book Regular"/>
              </a:rPr>
              <a:t>. Data jsou díky snadnému pořízení fotky vytěženy pomocí AI a zpracovány pro další použití. Tím se výrazně </a:t>
            </a:r>
            <a:r>
              <a:rPr lang="cs-CZ" sz="2400" b="1" dirty="0">
                <a:latin typeface="WGrotesk Book Regular"/>
              </a:rPr>
              <a:t>zkrátí doba nutná pro pořizování údajů na prodejně</a:t>
            </a:r>
            <a:r>
              <a:rPr lang="cs-CZ" sz="2400" dirty="0">
                <a:latin typeface="WGrotesk Book Regular"/>
              </a:rPr>
              <a:t> a tento ušetřený čas je možné využít pro další obchodní a marketing. podporu produktu.</a:t>
            </a:r>
          </a:p>
          <a:p>
            <a:pPr algn="just" fontAlgn="base"/>
            <a:r>
              <a:rPr lang="cs-CZ" sz="2400" dirty="0">
                <a:latin typeface="WGrotesk Book Regular"/>
              </a:rPr>
              <a:t>V rutinním provozu je potom systém schopen rychlé adaptace a novou položku sortimentu zaeviduje za 24 hodin.</a:t>
            </a:r>
            <a:endParaRPr lang="cs-CZ" sz="2400" b="0" i="0" dirty="0">
              <a:effectLst/>
              <a:latin typeface="WGrotesk Book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372376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780915" y="30784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Využití umělé inteligence v retailu – </a:t>
            </a:r>
            <a:r>
              <a:rPr lang="cs-CZ" sz="3200" b="1" dirty="0">
                <a:solidFill>
                  <a:srgbClr val="FF0000"/>
                </a:solidFill>
              </a:rPr>
              <a:t>případová studie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673" y="0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A837D20-8490-4853-8475-2705D6AA9C1D}"/>
              </a:ext>
            </a:extLst>
          </p:cNvPr>
          <p:cNvSpPr/>
          <p:nvPr/>
        </p:nvSpPr>
        <p:spPr>
          <a:xfrm>
            <a:off x="208779" y="818780"/>
            <a:ext cx="11774442" cy="526297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fontAlgn="base"/>
            <a:r>
              <a:rPr lang="cs-CZ" sz="2400" dirty="0">
                <a:latin typeface="WGrotesk Book Regular"/>
              </a:rPr>
              <a:t>Základem této inovace je technologie AI, která je </a:t>
            </a:r>
            <a:r>
              <a:rPr lang="cs-CZ" sz="2400" b="1" dirty="0">
                <a:latin typeface="WGrotesk Book Regular"/>
              </a:rPr>
              <a:t>postavena na algoritmech hlubokého učení</a:t>
            </a:r>
            <a:r>
              <a:rPr lang="cs-CZ" sz="2400" dirty="0">
                <a:latin typeface="WGrotesk Book Regular"/>
              </a:rPr>
              <a:t>, podobných jako při rozpoznávání obličeje na </a:t>
            </a:r>
            <a:r>
              <a:rPr lang="cs-CZ" sz="2400" dirty="0" err="1">
                <a:latin typeface="WGrotesk Book Regular"/>
              </a:rPr>
              <a:t>smartphonech</a:t>
            </a:r>
            <a:r>
              <a:rPr lang="cs-CZ" sz="2400" dirty="0">
                <a:latin typeface="WGrotesk Book Regular"/>
              </a:rPr>
              <a:t>. Jedná se o </a:t>
            </a:r>
            <a:r>
              <a:rPr lang="cs-CZ" sz="2400" b="1" dirty="0">
                <a:solidFill>
                  <a:srgbClr val="FF0000"/>
                </a:solidFill>
                <a:latin typeface="WGrotesk Book Regular"/>
              </a:rPr>
              <a:t>detekci produktů </a:t>
            </a:r>
            <a:r>
              <a:rPr lang="cs-CZ" sz="2400" dirty="0">
                <a:latin typeface="WGrotesk Book Regular"/>
              </a:rPr>
              <a:t>v </a:t>
            </a:r>
            <a:r>
              <a:rPr lang="cs-CZ" sz="2400" dirty="0">
                <a:solidFill>
                  <a:srgbClr val="FF0000"/>
                </a:solidFill>
                <a:latin typeface="WGrotesk Book Regular"/>
              </a:rPr>
              <a:t>maloobchodních regálech</a:t>
            </a:r>
            <a:r>
              <a:rPr lang="cs-CZ" sz="2400" dirty="0">
                <a:latin typeface="WGrotesk Book Regular"/>
              </a:rPr>
              <a:t>. </a:t>
            </a:r>
          </a:p>
          <a:p>
            <a:pPr fontAlgn="base"/>
            <a:r>
              <a:rPr lang="cs-CZ" sz="2400" dirty="0">
                <a:latin typeface="WGrotesk Book Regular"/>
              </a:rPr>
              <a:t>●Na začátku procesu je pořízení kvalitních </a:t>
            </a:r>
            <a:r>
              <a:rPr lang="cs-CZ" sz="2400" b="1" dirty="0">
                <a:solidFill>
                  <a:srgbClr val="FF0000"/>
                </a:solidFill>
                <a:latin typeface="WGrotesk Book Regular"/>
              </a:rPr>
              <a:t>fotografií</a:t>
            </a:r>
            <a:r>
              <a:rPr lang="cs-CZ" sz="2400" dirty="0">
                <a:latin typeface="WGrotesk Book Regular"/>
              </a:rPr>
              <a:t> výrobků, kdy se díky strojovému učení AI „naučí“ poznávat sortiment z různých úhlů. </a:t>
            </a:r>
          </a:p>
          <a:p>
            <a:pPr fontAlgn="base"/>
            <a:r>
              <a:rPr lang="cs-CZ" sz="2400" dirty="0">
                <a:latin typeface="WGrotesk Book Regular"/>
              </a:rPr>
              <a:t>● Pak následuje proces trénování neuronové sítě pro vytěžování dat z fotografií. </a:t>
            </a:r>
          </a:p>
          <a:p>
            <a:pPr fontAlgn="base"/>
            <a:r>
              <a:rPr lang="cs-CZ" sz="2400" dirty="0">
                <a:latin typeface="WGrotesk Book Regular"/>
              </a:rPr>
              <a:t>● Je nutné vyladit algoritmy tak, aby si uměly poradit například s odlesky, nejasným obrazem či snímáním ze špatného úhlu. </a:t>
            </a:r>
          </a:p>
          <a:p>
            <a:pPr fontAlgn="base"/>
            <a:r>
              <a:rPr lang="cs-CZ" sz="2400" dirty="0">
                <a:latin typeface="WGrotesk Book Regular"/>
              </a:rPr>
              <a:t>● Systém se neustále učí a po jeho vyladění se </a:t>
            </a:r>
            <a:r>
              <a:rPr lang="cs-CZ" sz="2400" b="1" dirty="0">
                <a:solidFill>
                  <a:srgbClr val="FF0000"/>
                </a:solidFill>
                <a:latin typeface="WGrotesk Book Regular"/>
              </a:rPr>
              <a:t>rozpoznávání produktů </a:t>
            </a:r>
            <a:r>
              <a:rPr lang="cs-CZ" sz="2400" dirty="0">
                <a:latin typeface="WGrotesk Book Regular"/>
              </a:rPr>
              <a:t>dostává až k </a:t>
            </a:r>
            <a:r>
              <a:rPr lang="cs-CZ" sz="2400" b="1" dirty="0">
                <a:latin typeface="WGrotesk Book Regular"/>
              </a:rPr>
              <a:t>99% přesnosti</a:t>
            </a:r>
            <a:r>
              <a:rPr lang="cs-CZ" sz="2400" dirty="0">
                <a:latin typeface="WGrotesk Book Regular"/>
              </a:rPr>
              <a:t>. </a:t>
            </a:r>
          </a:p>
          <a:p>
            <a:pPr fontAlgn="base"/>
            <a:r>
              <a:rPr lang="cs-CZ" sz="2400" dirty="0">
                <a:latin typeface="WGrotesk Book Regular"/>
              </a:rPr>
              <a:t>● V rutinním provozu je potom systém schopen rychlé adaptace a novou položku sortimentu zaeviduje za 24 hodin.</a:t>
            </a:r>
          </a:p>
          <a:p>
            <a:pPr fontAlgn="base"/>
            <a:r>
              <a:rPr lang="cs-CZ" sz="2400" b="0" i="0" dirty="0">
                <a:effectLst/>
                <a:latin typeface="WGrotesk Book Regular"/>
              </a:rPr>
              <a:t>19.5.2021. (úspěšný pilotní projekt pro </a:t>
            </a:r>
            <a:r>
              <a:rPr lang="cs-CZ" sz="2400" b="0" i="0" dirty="0" err="1">
                <a:effectLst/>
                <a:latin typeface="WGrotesk Book Regular"/>
              </a:rPr>
              <a:t>Tchibo</a:t>
            </a:r>
            <a:r>
              <a:rPr lang="cs-CZ" sz="2400" b="0" i="0" dirty="0">
                <a:effectLst/>
                <a:latin typeface="WGrotesk Book Regular"/>
              </a:rPr>
              <a:t> Slovensko)</a:t>
            </a:r>
          </a:p>
          <a:p>
            <a:pPr fontAlgn="base"/>
            <a:r>
              <a:rPr lang="cs-CZ" sz="2400" dirty="0">
                <a:solidFill>
                  <a:srgbClr val="FF0000"/>
                </a:solidFill>
                <a:latin typeface="WGrotesk Book Regular"/>
              </a:rPr>
              <a:t>Zamyslete se: Co je cílem merchandisingu? Jaký profit má z AI firma. </a:t>
            </a:r>
            <a:endParaRPr lang="cs-CZ" sz="2400" b="0" i="0" dirty="0">
              <a:solidFill>
                <a:srgbClr val="FF0000"/>
              </a:solidFill>
              <a:effectLst/>
              <a:latin typeface="WGrotesk Book Regular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B08E874-C98E-4B1C-A0D7-487635DD5C1C}"/>
              </a:ext>
            </a:extLst>
          </p:cNvPr>
          <p:cNvSpPr/>
          <p:nvPr/>
        </p:nvSpPr>
        <p:spPr>
          <a:xfrm>
            <a:off x="221064" y="6321075"/>
            <a:ext cx="6973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 Umělá inteligence patří i mezi maloobchodní regály. [online] [vid. 26. 1. 2022 ]. Dostupné z https://www.kvados.cz/umela-inteligence-patri-i-mezi-maloobchodni-regaly/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69B767D-1E71-4C61-BB39-24EE70492C5D}"/>
              </a:ext>
            </a:extLst>
          </p:cNvPr>
          <p:cNvSpPr txBox="1"/>
          <p:nvPr/>
        </p:nvSpPr>
        <p:spPr>
          <a:xfrm>
            <a:off x="7252684" y="6099820"/>
            <a:ext cx="4742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OPF má s firmou  KVADOS, a.s.  Dohodu o  partnerství a  vzájemné spolupráci.</a:t>
            </a:r>
          </a:p>
        </p:txBody>
      </p:sp>
    </p:spTree>
    <p:extLst>
      <p:ext uri="{BB962C8B-B14F-4D97-AF65-F5344CB8AC3E}">
        <p14:creationId xmlns:p14="http://schemas.microsoft.com/office/powerpoint/2010/main" val="24136606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Velkoobchodní vývojové trendy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817373" y="1617541"/>
            <a:ext cx="4498975" cy="48323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endParaRPr lang="cs-CZ" u="sng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Splynutí a nabytí, podpora procesu koncentrace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Přesun aktiv firem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Integrace směrem vpřed i vzad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Vlastnické (privátní) značky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044" y="0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3D7F0D3C-BBFB-4E76-8864-ABB26180CE87}"/>
              </a:ext>
            </a:extLst>
          </p:cNvPr>
          <p:cNvSpPr txBox="1"/>
          <p:nvPr/>
        </p:nvSpPr>
        <p:spPr>
          <a:xfrm>
            <a:off x="5878864" y="1352546"/>
            <a:ext cx="5244662" cy="156966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</a:rPr>
              <a:t>Podpora koncentrace VO (Evropa, USA), distribuce musí odpovídat typu zásobovaných prodejen.</a:t>
            </a:r>
          </a:p>
          <a:p>
            <a:pPr algn="ctr"/>
            <a:r>
              <a:rPr lang="cs-CZ" sz="2400" dirty="0">
                <a:solidFill>
                  <a:srgbClr val="C00000"/>
                </a:solidFill>
              </a:rPr>
              <a:t>Výjimkou Japonsko (roztříštěnost)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924ECEE7-209F-43B1-BA56-E0199F9A13E7}"/>
              </a:ext>
            </a:extLst>
          </p:cNvPr>
          <p:cNvSpPr/>
          <p:nvPr/>
        </p:nvSpPr>
        <p:spPr>
          <a:xfrm>
            <a:off x="5164891" y="2011252"/>
            <a:ext cx="493986" cy="25224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43EE26E-08C8-4892-88B5-976036F7EF7E}"/>
              </a:ext>
            </a:extLst>
          </p:cNvPr>
          <p:cNvSpPr txBox="1"/>
          <p:nvPr/>
        </p:nvSpPr>
        <p:spPr>
          <a:xfrm>
            <a:off x="5878864" y="3239287"/>
            <a:ext cx="5244662" cy="1200329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</a:rPr>
              <a:t>Přesun provozoven do centra dění </a:t>
            </a:r>
          </a:p>
          <a:p>
            <a:pPr algn="ctr"/>
            <a:r>
              <a:rPr lang="cs-CZ" sz="2400" dirty="0">
                <a:solidFill>
                  <a:srgbClr val="C00000"/>
                </a:solidFill>
              </a:rPr>
              <a:t>z okrajových částí trhu v rámci zásobovacího systému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F535D85B-E652-421D-9EB5-BB7F90648DE9}"/>
              </a:ext>
            </a:extLst>
          </p:cNvPr>
          <p:cNvSpPr/>
          <p:nvPr/>
        </p:nvSpPr>
        <p:spPr>
          <a:xfrm>
            <a:off x="5192852" y="3559623"/>
            <a:ext cx="493986" cy="25224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3894158-F336-486F-9665-F4000B83FFB4}"/>
              </a:ext>
            </a:extLst>
          </p:cNvPr>
          <p:cNvSpPr txBox="1"/>
          <p:nvPr/>
        </p:nvSpPr>
        <p:spPr>
          <a:xfrm>
            <a:off x="5878864" y="4652320"/>
            <a:ext cx="5244662" cy="830997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</a:rPr>
              <a:t>Vede ke koncentraci, VO se spojuje </a:t>
            </a:r>
          </a:p>
          <a:p>
            <a:pPr algn="ctr"/>
            <a:r>
              <a:rPr lang="cs-CZ" sz="2400" dirty="0">
                <a:solidFill>
                  <a:srgbClr val="C00000"/>
                </a:solidFill>
              </a:rPr>
              <a:t>s výrobci nebo maloobchodníky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A91BC9B2-ECD0-453B-BC96-A99BE515ABFB}"/>
              </a:ext>
            </a:extLst>
          </p:cNvPr>
          <p:cNvSpPr/>
          <p:nvPr/>
        </p:nvSpPr>
        <p:spPr>
          <a:xfrm>
            <a:off x="5069355" y="4752509"/>
            <a:ext cx="493986" cy="25224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4086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Velkoobchodní vývojové trendy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817373" y="1617541"/>
            <a:ext cx="4498975" cy="48323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endParaRPr lang="cs-CZ" u="sng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Průnik na mezinárodní trhy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Služby zvyšující hodnotu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Hledání nových trhů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Nové technologie…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044" y="0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3D7F0D3C-BBFB-4E76-8864-ABB26180CE87}"/>
              </a:ext>
            </a:extLst>
          </p:cNvPr>
          <p:cNvSpPr txBox="1"/>
          <p:nvPr/>
        </p:nvSpPr>
        <p:spPr>
          <a:xfrm>
            <a:off x="6096000" y="1273332"/>
            <a:ext cx="5244662" cy="1200329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</a:rPr>
              <a:t>Projevem internacionalizace, vznikají velké nákupní aliance, členy jsou různé mez.  organizace (viz 7. kap.)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924ECEE7-209F-43B1-BA56-E0199F9A13E7}"/>
              </a:ext>
            </a:extLst>
          </p:cNvPr>
          <p:cNvSpPr/>
          <p:nvPr/>
        </p:nvSpPr>
        <p:spPr>
          <a:xfrm>
            <a:off x="5459181" y="1747372"/>
            <a:ext cx="493986" cy="25224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A678EE2C-5D7D-424D-AE68-818C4D12E79F}"/>
              </a:ext>
            </a:extLst>
          </p:cNvPr>
          <p:cNvSpPr/>
          <p:nvPr/>
        </p:nvSpPr>
        <p:spPr>
          <a:xfrm>
            <a:off x="4623609" y="5484959"/>
            <a:ext cx="493986" cy="25224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947CC24-D662-431C-B029-EF860790846C}"/>
              </a:ext>
            </a:extLst>
          </p:cNvPr>
          <p:cNvSpPr txBox="1"/>
          <p:nvPr/>
        </p:nvSpPr>
        <p:spPr>
          <a:xfrm>
            <a:off x="5754561" y="2619100"/>
            <a:ext cx="6074979" cy="3785652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C00000"/>
                </a:solidFill>
              </a:rPr>
              <a:t>Společnost Unicorn, přední evropský dodavatel informačních systémů a řešení v oblasti informačních a komunikačních technologií, vytvořil nový komplexní firemní informační systém pro </a:t>
            </a:r>
            <a:r>
              <a:rPr lang="cs-CZ" sz="2400" b="1" dirty="0">
                <a:solidFill>
                  <a:srgbClr val="C00000"/>
                </a:solidFill>
              </a:rPr>
              <a:t>velkoobchod ORION, </a:t>
            </a:r>
            <a:r>
              <a:rPr lang="cs-CZ" sz="2400" dirty="0">
                <a:solidFill>
                  <a:srgbClr val="C00000"/>
                </a:solidFill>
              </a:rPr>
              <a:t>který je předním českým dodavatelem domácích, kuchyňských a zahrádkářských potřeb, koupelnových doplňků, úklidových pomůcek a drobných elektrospotřebičů – </a:t>
            </a:r>
            <a:r>
              <a:rPr lang="cs-CZ" sz="2400" b="1" dirty="0">
                <a:solidFill>
                  <a:srgbClr val="C00000"/>
                </a:solidFill>
              </a:rPr>
              <a:t>vlastní prodejny</a:t>
            </a:r>
            <a:r>
              <a:rPr lang="cs-CZ" sz="2400" dirty="0">
                <a:solidFill>
                  <a:srgbClr val="C00000"/>
                </a:solidFill>
              </a:rPr>
              <a:t>.</a:t>
            </a:r>
          </a:p>
          <a:p>
            <a:pPr algn="just"/>
            <a:r>
              <a:rPr lang="cs-CZ" sz="2400" dirty="0">
                <a:solidFill>
                  <a:srgbClr val="C00000"/>
                </a:solidFill>
              </a:rPr>
              <a:t>SO-s. 30</a:t>
            </a:r>
          </a:p>
        </p:txBody>
      </p:sp>
    </p:spTree>
    <p:extLst>
      <p:ext uri="{BB962C8B-B14F-4D97-AF65-F5344CB8AC3E}">
        <p14:creationId xmlns:p14="http://schemas.microsoft.com/office/powerpoint/2010/main" val="14720313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194916" y="563946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688504" y="1729004"/>
            <a:ext cx="8785225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cs-CZ" altLang="cs-CZ" sz="3200" b="1" dirty="0"/>
              <a:t>V obchodě působí </a:t>
            </a:r>
            <a:r>
              <a:rPr lang="cs-CZ" altLang="cs-CZ" sz="3200" b="1" dirty="0">
                <a:solidFill>
                  <a:srgbClr val="FF0000"/>
                </a:solidFill>
              </a:rPr>
              <a:t>vývojové trendy </a:t>
            </a:r>
          </a:p>
          <a:p>
            <a:pPr>
              <a:buFontTx/>
              <a:buChar char="-"/>
            </a:pPr>
            <a:r>
              <a:rPr lang="cs-CZ" altLang="cs-CZ" sz="3200" b="1" dirty="0"/>
              <a:t>koncentrace a tržní dominance, </a:t>
            </a:r>
          </a:p>
          <a:p>
            <a:pPr>
              <a:buFontTx/>
              <a:buChar char="-"/>
            </a:pPr>
            <a:r>
              <a:rPr lang="cs-CZ" altLang="cs-CZ" sz="3200" b="1" dirty="0"/>
              <a:t>internacionalizace, </a:t>
            </a:r>
          </a:p>
          <a:p>
            <a:pPr>
              <a:buFontTx/>
              <a:buChar char="-"/>
            </a:pPr>
            <a:r>
              <a:rPr lang="cs-CZ" altLang="cs-CZ" sz="3200" b="1" dirty="0"/>
              <a:t>silná konkurence, diverzifikace a </a:t>
            </a:r>
          </a:p>
          <a:p>
            <a:pPr>
              <a:buFontTx/>
              <a:buChar char="-"/>
            </a:pPr>
            <a:r>
              <a:rPr lang="cs-CZ" altLang="cs-CZ" sz="3200" b="1" dirty="0"/>
              <a:t>vše </a:t>
            </a:r>
            <a:r>
              <a:rPr lang="cs-CZ" altLang="cs-CZ" sz="3200" b="1" dirty="0">
                <a:solidFill>
                  <a:srgbClr val="C00000"/>
                </a:solidFill>
              </a:rPr>
              <a:t>směřuje</a:t>
            </a:r>
            <a:r>
              <a:rPr lang="cs-CZ" altLang="cs-CZ" sz="3200" b="1" dirty="0"/>
              <a:t> ke globalizovanému trhu.</a:t>
            </a:r>
          </a:p>
          <a:p>
            <a:pPr>
              <a:buFontTx/>
              <a:buChar char="-"/>
            </a:pPr>
            <a:r>
              <a:rPr lang="cs-CZ" altLang="cs-CZ" sz="3200" b="1" dirty="0"/>
              <a:t>Maloobchodní vývojové trendy</a:t>
            </a:r>
          </a:p>
          <a:p>
            <a:pPr>
              <a:buFontTx/>
              <a:buChar char="-"/>
            </a:pPr>
            <a:r>
              <a:rPr lang="cs-CZ" altLang="cs-CZ" sz="3200" b="1" dirty="0"/>
              <a:t>Velkoobchodní vývojové trendy</a:t>
            </a:r>
          </a:p>
          <a:p>
            <a:pPr>
              <a:buFontTx/>
              <a:buChar char="-"/>
            </a:pPr>
            <a:r>
              <a:rPr lang="cs-CZ" altLang="cs-CZ" sz="3200" b="1" dirty="0"/>
              <a:t>5 globálních trendů v maloobchodě</a:t>
            </a:r>
          </a:p>
          <a:p>
            <a:pPr>
              <a:buFontTx/>
              <a:buChar char="-"/>
            </a:pPr>
            <a:endParaRPr lang="cs-CZ" altLang="cs-CZ" sz="3200" b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3388E6B-3F13-4F5A-AC0A-370197FFED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044" y="0"/>
            <a:ext cx="1464833" cy="1127893"/>
          </a:xfrm>
          <a:prstGeom prst="rect">
            <a:avLst/>
          </a:prstGeom>
        </p:spPr>
      </p:pic>
      <p:sp>
        <p:nvSpPr>
          <p:cNvPr id="2" name="Veselý obličej 1">
            <a:extLst>
              <a:ext uri="{FF2B5EF4-FFF2-40B4-BE49-F238E27FC236}">
                <a16:creationId xmlns:a16="http://schemas.microsoft.com/office/drawing/2014/main" id="{0CA96681-064C-41F3-BF5F-BB5FAA18154D}"/>
              </a:ext>
            </a:extLst>
          </p:cNvPr>
          <p:cNvSpPr/>
          <p:nvPr/>
        </p:nvSpPr>
        <p:spPr>
          <a:xfrm>
            <a:off x="10102844" y="2971800"/>
            <a:ext cx="914400" cy="914400"/>
          </a:xfrm>
          <a:prstGeom prst="smileyFac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92931" y="1539647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b="1" dirty="0"/>
              <a:t>Vývojové trendy </a:t>
            </a:r>
          </a:p>
          <a:p>
            <a:r>
              <a:rPr lang="cs-CZ" sz="4000" b="1" dirty="0"/>
              <a:t>v obchodě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208108" y="2796351"/>
            <a:ext cx="4806091" cy="16567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 </a:t>
            </a:r>
            <a:r>
              <a:rPr lang="cs-CZ" altLang="cs-CZ" sz="2400" b="1" i="1" dirty="0">
                <a:solidFill>
                  <a:srgbClr val="002060"/>
                </a:solidFill>
              </a:rPr>
              <a:t>vymezit podstatné znaky současného obchodního trhu z hlediska soudobých trendů</a:t>
            </a: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53729D5-6B17-46BE-9189-E06BB7BCA7DC}"/>
              </a:ext>
            </a:extLst>
          </p:cNvPr>
          <p:cNvSpPr txBox="1"/>
          <p:nvPr/>
        </p:nvSpPr>
        <p:spPr>
          <a:xfrm>
            <a:off x="6958152" y="1788607"/>
            <a:ext cx="3853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Klíčová myšlenka kapitoly!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84616" y="1304441"/>
            <a:ext cx="4573076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Vývojové trendy </a:t>
            </a:r>
          </a:p>
          <a:p>
            <a:r>
              <a:rPr lang="cs-CZ" sz="4000" b="1" dirty="0"/>
              <a:t>v obchodě</a:t>
            </a:r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074080" y="2487648"/>
            <a:ext cx="5898246" cy="33735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Základní pojmy a teoretické přístupy </a:t>
            </a:r>
            <a:endParaRPr lang="cs-CZ" sz="2400" b="1" dirty="0">
              <a:solidFill>
                <a:schemeClr val="tx2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Internacionalizace v obchodě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Tržní dominance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Sílící konkurence a boj o zákazníka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Úrovně globalizace v obchodě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Maloobchodní vývojové trendy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Velkoobchodní vývojové trendy</a:t>
            </a:r>
            <a:endParaRPr lang="cs-CZ" sz="2400" b="1" dirty="0">
              <a:solidFill>
                <a:schemeClr val="tx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39565" y="2860470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55964" y="985293"/>
            <a:ext cx="489696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Obchodní trh v užším pojetí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5628" y="78928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85961" y="309461"/>
            <a:ext cx="855778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Základní pojmy a teoretické přístupy 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85961" y="2931029"/>
            <a:ext cx="3791942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</a:rPr>
              <a:t>Maloobchod a hlavní vlivy na něho působící: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191511" y="1008211"/>
            <a:ext cx="5829025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Maloobchod (retail), velkoobchod, retailing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564855" y="2894077"/>
            <a:ext cx="7602074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marketingové prostředí a indikátory budoucího  vývoje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vývojové trendy obchodu a životní cyklus a  druh 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  maloobchodu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maloobchodní a velkoobchodní vývojové trendy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životní cyklus maloobchodu, Engelův zákon (2.kap.)</a:t>
            </a:r>
          </a:p>
        </p:txBody>
      </p:sp>
      <p:pic>
        <p:nvPicPr>
          <p:cNvPr id="9" name="Obrázek 8" descr="Ilustrace zdarma: Rodina, Otec, Matka, &lt;strong&gt;Dítě&lt;/strong&gt;, Holka - Obraz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61" y="4085458"/>
            <a:ext cx="4051357" cy="2023869"/>
          </a:xfrm>
          <a:prstGeom prst="rect">
            <a:avLst/>
          </a:prstGeom>
          <a:solidFill>
            <a:schemeClr val="accent6">
              <a:lumMod val="60000"/>
              <a:lumOff val="40000"/>
              <a:alpha val="37000"/>
            </a:schemeClr>
          </a:solidFill>
        </p:spPr>
      </p:pic>
      <p:sp>
        <p:nvSpPr>
          <p:cNvPr id="14" name="TextovéPole 13"/>
          <p:cNvSpPr txBox="1"/>
          <p:nvPr/>
        </p:nvSpPr>
        <p:spPr>
          <a:xfrm>
            <a:off x="251520" y="1739318"/>
            <a:ext cx="5603251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</a:rPr>
              <a:t>Zprostředkovatelský trh (B2B trh)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</a:rPr>
              <a:t>Spotřební, spotřebitelský trh (B2C trh)</a:t>
            </a:r>
          </a:p>
        </p:txBody>
      </p:sp>
    </p:spTree>
    <p:extLst>
      <p:ext uri="{BB962C8B-B14F-4D97-AF65-F5344CB8AC3E}">
        <p14:creationId xmlns:p14="http://schemas.microsoft.com/office/powerpoint/2010/main" val="2208375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95784" y="491319"/>
            <a:ext cx="894308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Vývojové trendy obchodu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101"/>
          <p:cNvGrpSpPr>
            <a:grpSpLocks noChangeAspect="1"/>
          </p:cNvGrpSpPr>
          <p:nvPr/>
        </p:nvGrpSpPr>
        <p:grpSpPr bwMode="auto">
          <a:xfrm>
            <a:off x="2130358" y="1891806"/>
            <a:ext cx="5859400" cy="3939368"/>
            <a:chOff x="0" y="0"/>
            <a:chExt cx="8190" cy="5610"/>
          </a:xfrm>
        </p:grpSpPr>
        <p:sp>
          <p:nvSpPr>
            <p:cNvPr id="9" name="AutoShape 122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8190" cy="5610"/>
            </a:xfrm>
            <a:prstGeom prst="rect">
              <a:avLst/>
            </a:prstGeom>
            <a:solidFill>
              <a:srgbClr val="FFDE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" name="Group 118"/>
            <p:cNvGrpSpPr>
              <a:grpSpLocks/>
            </p:cNvGrpSpPr>
            <p:nvPr/>
          </p:nvGrpSpPr>
          <p:grpSpPr bwMode="auto">
            <a:xfrm>
              <a:off x="737" y="20"/>
              <a:ext cx="3134" cy="2181"/>
              <a:chOff x="737" y="20"/>
              <a:chExt cx="3134" cy="2181"/>
            </a:xfrm>
          </p:grpSpPr>
          <p:sp>
            <p:nvSpPr>
              <p:cNvPr id="27" name="Freeform 121"/>
              <p:cNvSpPr>
                <a:spLocks/>
              </p:cNvSpPr>
              <p:nvPr/>
            </p:nvSpPr>
            <p:spPr bwMode="auto">
              <a:xfrm>
                <a:off x="737" y="332"/>
                <a:ext cx="1946" cy="1453"/>
              </a:xfrm>
              <a:custGeom>
                <a:avLst/>
                <a:gdLst>
                  <a:gd name="T0" fmla="*/ 0 w 1946"/>
                  <a:gd name="T1" fmla="*/ 0 h 1453"/>
                  <a:gd name="T2" fmla="*/ 1946 w 1946"/>
                  <a:gd name="T3" fmla="*/ 1140 h 1453"/>
                  <a:gd name="T4" fmla="*/ 1946 w 1946"/>
                  <a:gd name="T5" fmla="*/ 1453 h 1453"/>
                  <a:gd name="T6" fmla="*/ 0 w 1946"/>
                  <a:gd name="T7" fmla="*/ 310 h 1453"/>
                  <a:gd name="T8" fmla="*/ 0 w 1946"/>
                  <a:gd name="T9" fmla="*/ 0 h 14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6"/>
                  <a:gd name="T16" fmla="*/ 0 h 1453"/>
                  <a:gd name="T17" fmla="*/ 1946 w 1946"/>
                  <a:gd name="T18" fmla="*/ 1453 h 14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6" h="1453">
                    <a:moveTo>
                      <a:pt x="0" y="0"/>
                    </a:moveTo>
                    <a:lnTo>
                      <a:pt x="1946" y="1140"/>
                    </a:lnTo>
                    <a:lnTo>
                      <a:pt x="1946" y="1453"/>
                    </a:lnTo>
                    <a:lnTo>
                      <a:pt x="0" y="31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Freeform 120"/>
              <p:cNvSpPr>
                <a:spLocks/>
              </p:cNvSpPr>
              <p:nvPr/>
            </p:nvSpPr>
            <p:spPr bwMode="auto">
              <a:xfrm>
                <a:off x="738" y="20"/>
                <a:ext cx="3132" cy="1865"/>
              </a:xfrm>
              <a:custGeom>
                <a:avLst/>
                <a:gdLst>
                  <a:gd name="T0" fmla="*/ 0 w 3134"/>
                  <a:gd name="T1" fmla="*/ 312 h 1869"/>
                  <a:gd name="T2" fmla="*/ 758 w 3134"/>
                  <a:gd name="T3" fmla="*/ 0 h 1869"/>
                  <a:gd name="T4" fmla="*/ 2595 w 3134"/>
                  <a:gd name="T5" fmla="*/ 1038 h 1869"/>
                  <a:gd name="T6" fmla="*/ 3134 w 3134"/>
                  <a:gd name="T7" fmla="*/ 726 h 1869"/>
                  <a:gd name="T8" fmla="*/ 3134 w 3134"/>
                  <a:gd name="T9" fmla="*/ 1661 h 1869"/>
                  <a:gd name="T10" fmla="*/ 1299 w 3134"/>
                  <a:gd name="T11" fmla="*/ 1869 h 1869"/>
                  <a:gd name="T12" fmla="*/ 1946 w 3134"/>
                  <a:gd name="T13" fmla="*/ 1452 h 1869"/>
                  <a:gd name="T14" fmla="*/ 0 w 3134"/>
                  <a:gd name="T15" fmla="*/ 312 h 18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34"/>
                  <a:gd name="T25" fmla="*/ 0 h 1869"/>
                  <a:gd name="T26" fmla="*/ 3134 w 3134"/>
                  <a:gd name="T27" fmla="*/ 1869 h 18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34" h="1869">
                    <a:moveTo>
                      <a:pt x="0" y="312"/>
                    </a:moveTo>
                    <a:lnTo>
                      <a:pt x="758" y="0"/>
                    </a:lnTo>
                    <a:lnTo>
                      <a:pt x="2595" y="1038"/>
                    </a:lnTo>
                    <a:lnTo>
                      <a:pt x="3134" y="726"/>
                    </a:lnTo>
                    <a:lnTo>
                      <a:pt x="3134" y="1661"/>
                    </a:lnTo>
                    <a:lnTo>
                      <a:pt x="1299" y="1869"/>
                    </a:lnTo>
                    <a:lnTo>
                      <a:pt x="1946" y="1452"/>
                    </a:lnTo>
                    <a:lnTo>
                      <a:pt x="0" y="312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29" name="Freeform 119"/>
              <p:cNvSpPr>
                <a:spLocks/>
              </p:cNvSpPr>
              <p:nvPr/>
            </p:nvSpPr>
            <p:spPr bwMode="auto">
              <a:xfrm>
                <a:off x="2036" y="1681"/>
                <a:ext cx="1835" cy="520"/>
              </a:xfrm>
              <a:custGeom>
                <a:avLst/>
                <a:gdLst>
                  <a:gd name="T0" fmla="*/ 0 w 1835"/>
                  <a:gd name="T1" fmla="*/ 208 h 520"/>
                  <a:gd name="T2" fmla="*/ 1835 w 1835"/>
                  <a:gd name="T3" fmla="*/ 0 h 520"/>
                  <a:gd name="T4" fmla="*/ 1835 w 1835"/>
                  <a:gd name="T5" fmla="*/ 312 h 520"/>
                  <a:gd name="T6" fmla="*/ 0 w 1835"/>
                  <a:gd name="T7" fmla="*/ 520 h 520"/>
                  <a:gd name="T8" fmla="*/ 0 w 1835"/>
                  <a:gd name="T9" fmla="*/ 208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35"/>
                  <a:gd name="T16" fmla="*/ 0 h 520"/>
                  <a:gd name="T17" fmla="*/ 1835 w 1835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35" h="520">
                    <a:moveTo>
                      <a:pt x="0" y="208"/>
                    </a:moveTo>
                    <a:lnTo>
                      <a:pt x="1835" y="0"/>
                    </a:lnTo>
                    <a:lnTo>
                      <a:pt x="1835" y="312"/>
                    </a:lnTo>
                    <a:lnTo>
                      <a:pt x="0" y="520"/>
                    </a:lnTo>
                    <a:lnTo>
                      <a:pt x="0" y="20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" name="Group 114"/>
            <p:cNvGrpSpPr>
              <a:grpSpLocks/>
            </p:cNvGrpSpPr>
            <p:nvPr/>
          </p:nvGrpSpPr>
          <p:grpSpPr bwMode="auto">
            <a:xfrm>
              <a:off x="4322" y="20"/>
              <a:ext cx="3133" cy="2181"/>
              <a:chOff x="4322" y="20"/>
              <a:chExt cx="3133" cy="2181"/>
            </a:xfrm>
          </p:grpSpPr>
          <p:sp>
            <p:nvSpPr>
              <p:cNvPr id="24" name="Freeform 117"/>
              <p:cNvSpPr>
                <a:spLocks/>
              </p:cNvSpPr>
              <p:nvPr/>
            </p:nvSpPr>
            <p:spPr bwMode="auto">
              <a:xfrm>
                <a:off x="5510" y="332"/>
                <a:ext cx="1945" cy="1453"/>
              </a:xfrm>
              <a:custGeom>
                <a:avLst/>
                <a:gdLst>
                  <a:gd name="T0" fmla="*/ 1945 w 1945"/>
                  <a:gd name="T1" fmla="*/ 0 h 1453"/>
                  <a:gd name="T2" fmla="*/ 0 w 1945"/>
                  <a:gd name="T3" fmla="*/ 1140 h 1453"/>
                  <a:gd name="T4" fmla="*/ 0 w 1945"/>
                  <a:gd name="T5" fmla="*/ 1453 h 1453"/>
                  <a:gd name="T6" fmla="*/ 1945 w 1945"/>
                  <a:gd name="T7" fmla="*/ 310 h 1453"/>
                  <a:gd name="T8" fmla="*/ 1945 w 1945"/>
                  <a:gd name="T9" fmla="*/ 0 h 14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5"/>
                  <a:gd name="T16" fmla="*/ 0 h 1453"/>
                  <a:gd name="T17" fmla="*/ 1945 w 1945"/>
                  <a:gd name="T18" fmla="*/ 1453 h 14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5" h="1453">
                    <a:moveTo>
                      <a:pt x="1945" y="0"/>
                    </a:moveTo>
                    <a:lnTo>
                      <a:pt x="0" y="1140"/>
                    </a:lnTo>
                    <a:lnTo>
                      <a:pt x="0" y="1453"/>
                    </a:lnTo>
                    <a:lnTo>
                      <a:pt x="1945" y="310"/>
                    </a:lnTo>
                    <a:lnTo>
                      <a:pt x="1945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" name="Freeform 116"/>
              <p:cNvSpPr>
                <a:spLocks/>
              </p:cNvSpPr>
              <p:nvPr/>
            </p:nvSpPr>
            <p:spPr bwMode="auto">
              <a:xfrm>
                <a:off x="4322" y="20"/>
                <a:ext cx="3133" cy="1869"/>
              </a:xfrm>
              <a:custGeom>
                <a:avLst/>
                <a:gdLst>
                  <a:gd name="T0" fmla="*/ 3133 w 3133"/>
                  <a:gd name="T1" fmla="*/ 312 h 1869"/>
                  <a:gd name="T2" fmla="*/ 2376 w 3133"/>
                  <a:gd name="T3" fmla="*/ 0 h 1869"/>
                  <a:gd name="T4" fmla="*/ 538 w 3133"/>
                  <a:gd name="T5" fmla="*/ 1038 h 1869"/>
                  <a:gd name="T6" fmla="*/ 0 w 3133"/>
                  <a:gd name="T7" fmla="*/ 726 h 1869"/>
                  <a:gd name="T8" fmla="*/ 0 w 3133"/>
                  <a:gd name="T9" fmla="*/ 1661 h 1869"/>
                  <a:gd name="T10" fmla="*/ 1835 w 3133"/>
                  <a:gd name="T11" fmla="*/ 1869 h 1869"/>
                  <a:gd name="T12" fmla="*/ 1188 w 3133"/>
                  <a:gd name="T13" fmla="*/ 1452 h 1869"/>
                  <a:gd name="T14" fmla="*/ 3133 w 3133"/>
                  <a:gd name="T15" fmla="*/ 312 h 18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33"/>
                  <a:gd name="T25" fmla="*/ 0 h 1869"/>
                  <a:gd name="T26" fmla="*/ 3133 w 3133"/>
                  <a:gd name="T27" fmla="*/ 1869 h 18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33" h="1869">
                    <a:moveTo>
                      <a:pt x="3133" y="312"/>
                    </a:moveTo>
                    <a:lnTo>
                      <a:pt x="2376" y="0"/>
                    </a:lnTo>
                    <a:lnTo>
                      <a:pt x="538" y="1038"/>
                    </a:lnTo>
                    <a:lnTo>
                      <a:pt x="0" y="726"/>
                    </a:lnTo>
                    <a:lnTo>
                      <a:pt x="0" y="1661"/>
                    </a:lnTo>
                    <a:lnTo>
                      <a:pt x="1835" y="1869"/>
                    </a:lnTo>
                    <a:lnTo>
                      <a:pt x="1188" y="1452"/>
                    </a:lnTo>
                    <a:lnTo>
                      <a:pt x="3133" y="312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Freeform 115"/>
              <p:cNvSpPr>
                <a:spLocks/>
              </p:cNvSpPr>
              <p:nvPr/>
            </p:nvSpPr>
            <p:spPr bwMode="auto">
              <a:xfrm>
                <a:off x="4322" y="1681"/>
                <a:ext cx="1835" cy="520"/>
              </a:xfrm>
              <a:custGeom>
                <a:avLst/>
                <a:gdLst>
                  <a:gd name="T0" fmla="*/ 1835 w 1835"/>
                  <a:gd name="T1" fmla="*/ 208 h 520"/>
                  <a:gd name="T2" fmla="*/ 0 w 1835"/>
                  <a:gd name="T3" fmla="*/ 0 h 520"/>
                  <a:gd name="T4" fmla="*/ 0 w 1835"/>
                  <a:gd name="T5" fmla="*/ 312 h 520"/>
                  <a:gd name="T6" fmla="*/ 1835 w 1835"/>
                  <a:gd name="T7" fmla="*/ 520 h 520"/>
                  <a:gd name="T8" fmla="*/ 1835 w 1835"/>
                  <a:gd name="T9" fmla="*/ 208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35"/>
                  <a:gd name="T16" fmla="*/ 0 h 520"/>
                  <a:gd name="T17" fmla="*/ 1835 w 1835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35" h="520">
                    <a:moveTo>
                      <a:pt x="1835" y="208"/>
                    </a:moveTo>
                    <a:lnTo>
                      <a:pt x="0" y="0"/>
                    </a:lnTo>
                    <a:lnTo>
                      <a:pt x="0" y="312"/>
                    </a:lnTo>
                    <a:lnTo>
                      <a:pt x="1835" y="520"/>
                    </a:lnTo>
                    <a:lnTo>
                      <a:pt x="1835" y="20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2" name="Group 108"/>
            <p:cNvGrpSpPr>
              <a:grpSpLocks/>
            </p:cNvGrpSpPr>
            <p:nvPr/>
          </p:nvGrpSpPr>
          <p:grpSpPr bwMode="auto">
            <a:xfrm>
              <a:off x="18" y="2555"/>
              <a:ext cx="3573" cy="3018"/>
              <a:chOff x="18" y="2253"/>
              <a:chExt cx="3887" cy="3320"/>
            </a:xfrm>
          </p:grpSpPr>
          <p:sp>
            <p:nvSpPr>
              <p:cNvPr id="19" name="Freeform 113"/>
              <p:cNvSpPr>
                <a:spLocks/>
              </p:cNvSpPr>
              <p:nvPr/>
            </p:nvSpPr>
            <p:spPr bwMode="auto">
              <a:xfrm>
                <a:off x="879" y="3281"/>
                <a:ext cx="2487" cy="2292"/>
              </a:xfrm>
              <a:custGeom>
                <a:avLst/>
                <a:gdLst>
                  <a:gd name="T0" fmla="*/ 0 w 2487"/>
                  <a:gd name="T1" fmla="*/ 1722 h 2292"/>
                  <a:gd name="T2" fmla="*/ 0 w 2487"/>
                  <a:gd name="T3" fmla="*/ 2292 h 2292"/>
                  <a:gd name="T4" fmla="*/ 2487 w 2487"/>
                  <a:gd name="T5" fmla="*/ 345 h 2292"/>
                  <a:gd name="T6" fmla="*/ 2487 w 2487"/>
                  <a:gd name="T7" fmla="*/ 0 h 2292"/>
                  <a:gd name="T8" fmla="*/ 0 w 2487"/>
                  <a:gd name="T9" fmla="*/ 1722 h 22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7"/>
                  <a:gd name="T16" fmla="*/ 0 h 2292"/>
                  <a:gd name="T17" fmla="*/ 2487 w 2487"/>
                  <a:gd name="T18" fmla="*/ 2292 h 22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7" h="2292">
                    <a:moveTo>
                      <a:pt x="0" y="1722"/>
                    </a:moveTo>
                    <a:lnTo>
                      <a:pt x="0" y="2292"/>
                    </a:lnTo>
                    <a:lnTo>
                      <a:pt x="2487" y="345"/>
                    </a:lnTo>
                    <a:lnTo>
                      <a:pt x="2487" y="0"/>
                    </a:lnTo>
                    <a:lnTo>
                      <a:pt x="0" y="172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" name="Freeform 112"/>
              <p:cNvSpPr>
                <a:spLocks/>
              </p:cNvSpPr>
              <p:nvPr/>
            </p:nvSpPr>
            <p:spPr bwMode="auto">
              <a:xfrm>
                <a:off x="2067" y="2253"/>
                <a:ext cx="541" cy="685"/>
              </a:xfrm>
              <a:custGeom>
                <a:avLst/>
                <a:gdLst>
                  <a:gd name="T0" fmla="*/ 541 w 541"/>
                  <a:gd name="T1" fmla="*/ 341 h 685"/>
                  <a:gd name="T2" fmla="*/ 541 w 541"/>
                  <a:gd name="T3" fmla="*/ 685 h 685"/>
                  <a:gd name="T4" fmla="*/ 0 w 541"/>
                  <a:gd name="T5" fmla="*/ 265 h 685"/>
                  <a:gd name="T6" fmla="*/ 0 w 541"/>
                  <a:gd name="T7" fmla="*/ 0 h 685"/>
                  <a:gd name="T8" fmla="*/ 541 w 541"/>
                  <a:gd name="T9" fmla="*/ 341 h 6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1"/>
                  <a:gd name="T16" fmla="*/ 0 h 685"/>
                  <a:gd name="T17" fmla="*/ 541 w 541"/>
                  <a:gd name="T18" fmla="*/ 685 h 6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1" h="685">
                    <a:moveTo>
                      <a:pt x="541" y="341"/>
                    </a:moveTo>
                    <a:lnTo>
                      <a:pt x="541" y="685"/>
                    </a:lnTo>
                    <a:lnTo>
                      <a:pt x="0" y="265"/>
                    </a:lnTo>
                    <a:lnTo>
                      <a:pt x="0" y="0"/>
                    </a:lnTo>
                    <a:lnTo>
                      <a:pt x="541" y="34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" name="Freeform 111"/>
              <p:cNvSpPr>
                <a:spLocks/>
              </p:cNvSpPr>
              <p:nvPr/>
            </p:nvSpPr>
            <p:spPr bwMode="auto">
              <a:xfrm>
                <a:off x="18" y="2253"/>
                <a:ext cx="3887" cy="2750"/>
              </a:xfrm>
              <a:custGeom>
                <a:avLst/>
                <a:gdLst>
                  <a:gd name="T0" fmla="*/ 0 w 3887"/>
                  <a:gd name="T1" fmla="*/ 1718 h 2750"/>
                  <a:gd name="T2" fmla="*/ 2590 w 3887"/>
                  <a:gd name="T3" fmla="*/ 341 h 2750"/>
                  <a:gd name="T4" fmla="*/ 2049 w 3887"/>
                  <a:gd name="T5" fmla="*/ 0 h 2750"/>
                  <a:gd name="T6" fmla="*/ 3778 w 3887"/>
                  <a:gd name="T7" fmla="*/ 111 h 2750"/>
                  <a:gd name="T8" fmla="*/ 3887 w 3887"/>
                  <a:gd name="T9" fmla="*/ 1488 h 2750"/>
                  <a:gd name="T10" fmla="*/ 3348 w 3887"/>
                  <a:gd name="T11" fmla="*/ 1028 h 2750"/>
                  <a:gd name="T12" fmla="*/ 861 w 3887"/>
                  <a:gd name="T13" fmla="*/ 2750 h 2750"/>
                  <a:gd name="T14" fmla="*/ 0 w 3887"/>
                  <a:gd name="T15" fmla="*/ 1718 h 27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887"/>
                  <a:gd name="T25" fmla="*/ 0 h 2750"/>
                  <a:gd name="T26" fmla="*/ 3887 w 3887"/>
                  <a:gd name="T27" fmla="*/ 2750 h 27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887" h="2750">
                    <a:moveTo>
                      <a:pt x="0" y="1718"/>
                    </a:moveTo>
                    <a:lnTo>
                      <a:pt x="2590" y="341"/>
                    </a:lnTo>
                    <a:lnTo>
                      <a:pt x="2049" y="0"/>
                    </a:lnTo>
                    <a:lnTo>
                      <a:pt x="3778" y="111"/>
                    </a:lnTo>
                    <a:lnTo>
                      <a:pt x="3887" y="1488"/>
                    </a:lnTo>
                    <a:lnTo>
                      <a:pt x="3348" y="1028"/>
                    </a:lnTo>
                    <a:lnTo>
                      <a:pt x="861" y="2750"/>
                    </a:lnTo>
                    <a:lnTo>
                      <a:pt x="0" y="1718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Freeform 110"/>
              <p:cNvSpPr>
                <a:spLocks/>
              </p:cNvSpPr>
              <p:nvPr/>
            </p:nvSpPr>
            <p:spPr bwMode="auto">
              <a:xfrm>
                <a:off x="18" y="3971"/>
                <a:ext cx="861" cy="1602"/>
              </a:xfrm>
              <a:custGeom>
                <a:avLst/>
                <a:gdLst>
                  <a:gd name="T0" fmla="*/ 0 w 861"/>
                  <a:gd name="T1" fmla="*/ 0 h 1602"/>
                  <a:gd name="T2" fmla="*/ 861 w 861"/>
                  <a:gd name="T3" fmla="*/ 1032 h 1602"/>
                  <a:gd name="T4" fmla="*/ 861 w 861"/>
                  <a:gd name="T5" fmla="*/ 1602 h 1602"/>
                  <a:gd name="T6" fmla="*/ 0 w 861"/>
                  <a:gd name="T7" fmla="*/ 514 h 1602"/>
                  <a:gd name="T8" fmla="*/ 0 w 861"/>
                  <a:gd name="T9" fmla="*/ 0 h 16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1"/>
                  <a:gd name="T16" fmla="*/ 0 h 1602"/>
                  <a:gd name="T17" fmla="*/ 861 w 861"/>
                  <a:gd name="T18" fmla="*/ 1602 h 16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1" h="1602">
                    <a:moveTo>
                      <a:pt x="0" y="0"/>
                    </a:moveTo>
                    <a:lnTo>
                      <a:pt x="861" y="1032"/>
                    </a:lnTo>
                    <a:lnTo>
                      <a:pt x="861" y="1602"/>
                    </a:lnTo>
                    <a:lnTo>
                      <a:pt x="0" y="51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Freeform 109"/>
              <p:cNvSpPr>
                <a:spLocks/>
              </p:cNvSpPr>
              <p:nvPr/>
            </p:nvSpPr>
            <p:spPr bwMode="auto">
              <a:xfrm>
                <a:off x="3366" y="3281"/>
                <a:ext cx="539" cy="848"/>
              </a:xfrm>
              <a:custGeom>
                <a:avLst/>
                <a:gdLst>
                  <a:gd name="T0" fmla="*/ 0 w 539"/>
                  <a:gd name="T1" fmla="*/ 0 h 848"/>
                  <a:gd name="T2" fmla="*/ 0 w 539"/>
                  <a:gd name="T3" fmla="*/ 345 h 848"/>
                  <a:gd name="T4" fmla="*/ 539 w 539"/>
                  <a:gd name="T5" fmla="*/ 848 h 848"/>
                  <a:gd name="T6" fmla="*/ 539 w 539"/>
                  <a:gd name="T7" fmla="*/ 460 h 848"/>
                  <a:gd name="T8" fmla="*/ 0 w 539"/>
                  <a:gd name="T9" fmla="*/ 0 h 8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9"/>
                  <a:gd name="T16" fmla="*/ 0 h 848"/>
                  <a:gd name="T17" fmla="*/ 539 w 539"/>
                  <a:gd name="T18" fmla="*/ 848 h 8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9" h="848">
                    <a:moveTo>
                      <a:pt x="0" y="0"/>
                    </a:moveTo>
                    <a:lnTo>
                      <a:pt x="0" y="345"/>
                    </a:lnTo>
                    <a:lnTo>
                      <a:pt x="539" y="848"/>
                    </a:lnTo>
                    <a:lnTo>
                      <a:pt x="539" y="46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" name="Group 102"/>
            <p:cNvGrpSpPr>
              <a:grpSpLocks/>
            </p:cNvGrpSpPr>
            <p:nvPr/>
          </p:nvGrpSpPr>
          <p:grpSpPr bwMode="auto">
            <a:xfrm>
              <a:off x="4596" y="2436"/>
              <a:ext cx="3556" cy="3137"/>
              <a:chOff x="4265" y="2122"/>
              <a:chExt cx="3887" cy="3451"/>
            </a:xfrm>
          </p:grpSpPr>
          <p:sp>
            <p:nvSpPr>
              <p:cNvPr id="14" name="Freeform 107"/>
              <p:cNvSpPr>
                <a:spLocks/>
              </p:cNvSpPr>
              <p:nvPr/>
            </p:nvSpPr>
            <p:spPr bwMode="auto">
              <a:xfrm>
                <a:off x="4804" y="3281"/>
                <a:ext cx="2487" cy="2292"/>
              </a:xfrm>
              <a:custGeom>
                <a:avLst/>
                <a:gdLst>
                  <a:gd name="T0" fmla="*/ 2487 w 2487"/>
                  <a:gd name="T1" fmla="*/ 1722 h 2292"/>
                  <a:gd name="T2" fmla="*/ 2487 w 2487"/>
                  <a:gd name="T3" fmla="*/ 2292 h 2292"/>
                  <a:gd name="T4" fmla="*/ 0 w 2487"/>
                  <a:gd name="T5" fmla="*/ 345 h 2292"/>
                  <a:gd name="T6" fmla="*/ 0 w 2487"/>
                  <a:gd name="T7" fmla="*/ 0 h 2292"/>
                  <a:gd name="T8" fmla="*/ 2487 w 2487"/>
                  <a:gd name="T9" fmla="*/ 1722 h 22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7"/>
                  <a:gd name="T16" fmla="*/ 0 h 2292"/>
                  <a:gd name="T17" fmla="*/ 2487 w 2487"/>
                  <a:gd name="T18" fmla="*/ 2292 h 22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7" h="2292">
                    <a:moveTo>
                      <a:pt x="2487" y="1722"/>
                    </a:moveTo>
                    <a:lnTo>
                      <a:pt x="2487" y="2292"/>
                    </a:lnTo>
                    <a:lnTo>
                      <a:pt x="0" y="345"/>
                    </a:lnTo>
                    <a:lnTo>
                      <a:pt x="0" y="0"/>
                    </a:lnTo>
                    <a:lnTo>
                      <a:pt x="2487" y="172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106"/>
              <p:cNvSpPr>
                <a:spLocks/>
              </p:cNvSpPr>
              <p:nvPr/>
            </p:nvSpPr>
            <p:spPr bwMode="auto">
              <a:xfrm>
                <a:off x="5561" y="2253"/>
                <a:ext cx="541" cy="685"/>
              </a:xfrm>
              <a:custGeom>
                <a:avLst/>
                <a:gdLst>
                  <a:gd name="T0" fmla="*/ 0 w 541"/>
                  <a:gd name="T1" fmla="*/ 341 h 685"/>
                  <a:gd name="T2" fmla="*/ 0 w 541"/>
                  <a:gd name="T3" fmla="*/ 685 h 685"/>
                  <a:gd name="T4" fmla="*/ 541 w 541"/>
                  <a:gd name="T5" fmla="*/ 265 h 685"/>
                  <a:gd name="T6" fmla="*/ 541 w 541"/>
                  <a:gd name="T7" fmla="*/ 0 h 685"/>
                  <a:gd name="T8" fmla="*/ 0 w 541"/>
                  <a:gd name="T9" fmla="*/ 341 h 6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1"/>
                  <a:gd name="T16" fmla="*/ 0 h 685"/>
                  <a:gd name="T17" fmla="*/ 541 w 541"/>
                  <a:gd name="T18" fmla="*/ 685 h 6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1" h="685">
                    <a:moveTo>
                      <a:pt x="0" y="341"/>
                    </a:moveTo>
                    <a:lnTo>
                      <a:pt x="0" y="685"/>
                    </a:lnTo>
                    <a:lnTo>
                      <a:pt x="541" y="265"/>
                    </a:lnTo>
                    <a:lnTo>
                      <a:pt x="541" y="0"/>
                    </a:lnTo>
                    <a:lnTo>
                      <a:pt x="0" y="34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105"/>
              <p:cNvSpPr>
                <a:spLocks/>
              </p:cNvSpPr>
              <p:nvPr/>
            </p:nvSpPr>
            <p:spPr bwMode="auto">
              <a:xfrm>
                <a:off x="4265" y="2122"/>
                <a:ext cx="3887" cy="2750"/>
              </a:xfrm>
              <a:custGeom>
                <a:avLst/>
                <a:gdLst>
                  <a:gd name="T0" fmla="*/ 3887 w 3887"/>
                  <a:gd name="T1" fmla="*/ 1718 h 2750"/>
                  <a:gd name="T2" fmla="*/ 1296 w 3887"/>
                  <a:gd name="T3" fmla="*/ 341 h 2750"/>
                  <a:gd name="T4" fmla="*/ 1837 w 3887"/>
                  <a:gd name="T5" fmla="*/ 0 h 2750"/>
                  <a:gd name="T6" fmla="*/ 108 w 3887"/>
                  <a:gd name="T7" fmla="*/ 111 h 2750"/>
                  <a:gd name="T8" fmla="*/ 0 w 3887"/>
                  <a:gd name="T9" fmla="*/ 1488 h 2750"/>
                  <a:gd name="T10" fmla="*/ 539 w 3887"/>
                  <a:gd name="T11" fmla="*/ 1028 h 2750"/>
                  <a:gd name="T12" fmla="*/ 3026 w 3887"/>
                  <a:gd name="T13" fmla="*/ 2750 h 2750"/>
                  <a:gd name="T14" fmla="*/ 3887 w 3887"/>
                  <a:gd name="T15" fmla="*/ 1718 h 27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887"/>
                  <a:gd name="T25" fmla="*/ 0 h 2750"/>
                  <a:gd name="T26" fmla="*/ 3887 w 3887"/>
                  <a:gd name="T27" fmla="*/ 2750 h 27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887" h="2750">
                    <a:moveTo>
                      <a:pt x="3887" y="1718"/>
                    </a:moveTo>
                    <a:lnTo>
                      <a:pt x="1296" y="341"/>
                    </a:lnTo>
                    <a:lnTo>
                      <a:pt x="1837" y="0"/>
                    </a:lnTo>
                    <a:lnTo>
                      <a:pt x="108" y="111"/>
                    </a:lnTo>
                    <a:lnTo>
                      <a:pt x="0" y="1488"/>
                    </a:lnTo>
                    <a:lnTo>
                      <a:pt x="539" y="1028"/>
                    </a:lnTo>
                    <a:lnTo>
                      <a:pt x="3026" y="2750"/>
                    </a:lnTo>
                    <a:lnTo>
                      <a:pt x="3887" y="1718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" name="Freeform 104"/>
              <p:cNvSpPr>
                <a:spLocks/>
              </p:cNvSpPr>
              <p:nvPr/>
            </p:nvSpPr>
            <p:spPr bwMode="auto">
              <a:xfrm>
                <a:off x="7291" y="3971"/>
                <a:ext cx="861" cy="1602"/>
              </a:xfrm>
              <a:custGeom>
                <a:avLst/>
                <a:gdLst>
                  <a:gd name="T0" fmla="*/ 861 w 861"/>
                  <a:gd name="T1" fmla="*/ 0 h 1602"/>
                  <a:gd name="T2" fmla="*/ 0 w 861"/>
                  <a:gd name="T3" fmla="*/ 1032 h 1602"/>
                  <a:gd name="T4" fmla="*/ 0 w 861"/>
                  <a:gd name="T5" fmla="*/ 1602 h 1602"/>
                  <a:gd name="T6" fmla="*/ 861 w 861"/>
                  <a:gd name="T7" fmla="*/ 514 h 1602"/>
                  <a:gd name="T8" fmla="*/ 861 w 861"/>
                  <a:gd name="T9" fmla="*/ 0 h 16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1"/>
                  <a:gd name="T16" fmla="*/ 0 h 1602"/>
                  <a:gd name="T17" fmla="*/ 861 w 861"/>
                  <a:gd name="T18" fmla="*/ 1602 h 16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1" h="1602">
                    <a:moveTo>
                      <a:pt x="861" y="0"/>
                    </a:moveTo>
                    <a:lnTo>
                      <a:pt x="0" y="1032"/>
                    </a:lnTo>
                    <a:lnTo>
                      <a:pt x="0" y="1602"/>
                    </a:lnTo>
                    <a:lnTo>
                      <a:pt x="861" y="514"/>
                    </a:lnTo>
                    <a:lnTo>
                      <a:pt x="86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" name="Freeform 103"/>
              <p:cNvSpPr>
                <a:spLocks/>
              </p:cNvSpPr>
              <p:nvPr/>
            </p:nvSpPr>
            <p:spPr bwMode="auto">
              <a:xfrm>
                <a:off x="4265" y="3281"/>
                <a:ext cx="539" cy="848"/>
              </a:xfrm>
              <a:custGeom>
                <a:avLst/>
                <a:gdLst>
                  <a:gd name="T0" fmla="*/ 539 w 539"/>
                  <a:gd name="T1" fmla="*/ 0 h 848"/>
                  <a:gd name="T2" fmla="*/ 539 w 539"/>
                  <a:gd name="T3" fmla="*/ 345 h 848"/>
                  <a:gd name="T4" fmla="*/ 0 w 539"/>
                  <a:gd name="T5" fmla="*/ 848 h 848"/>
                  <a:gd name="T6" fmla="*/ 0 w 539"/>
                  <a:gd name="T7" fmla="*/ 460 h 848"/>
                  <a:gd name="T8" fmla="*/ 539 w 539"/>
                  <a:gd name="T9" fmla="*/ 0 h 8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9"/>
                  <a:gd name="T16" fmla="*/ 0 h 848"/>
                  <a:gd name="T17" fmla="*/ 539 w 539"/>
                  <a:gd name="T18" fmla="*/ 848 h 8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9" h="848">
                    <a:moveTo>
                      <a:pt x="539" y="0"/>
                    </a:moveTo>
                    <a:lnTo>
                      <a:pt x="539" y="345"/>
                    </a:lnTo>
                    <a:lnTo>
                      <a:pt x="0" y="848"/>
                    </a:lnTo>
                    <a:lnTo>
                      <a:pt x="0" y="460"/>
                    </a:lnTo>
                    <a:lnTo>
                      <a:pt x="539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219674" y="1071487"/>
            <a:ext cx="2406650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dirty="0">
                <a:solidFill>
                  <a:schemeClr val="tx2"/>
                </a:solidFill>
              </a:rPr>
              <a:t>  </a:t>
            </a:r>
            <a:r>
              <a:rPr lang="cs-CZ" altLang="cs-CZ" sz="2000" b="1" dirty="0">
                <a:solidFill>
                  <a:schemeClr val="tx2"/>
                </a:solidFill>
              </a:rPr>
              <a:t>Tržní dominance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</a:p>
          <a:p>
            <a:pPr eaLnBrk="1" hangingPunct="1"/>
            <a:r>
              <a:rPr lang="cs-CZ" altLang="cs-CZ" sz="2000" b="1" dirty="0">
                <a:solidFill>
                  <a:schemeClr val="tx2"/>
                </a:solidFill>
              </a:rPr>
              <a:t>      a koncentrace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7593697" y="1100452"/>
            <a:ext cx="2605087" cy="400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tx2"/>
                </a:solidFill>
              </a:rPr>
              <a:t>Internacionalizace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  <a:r>
              <a:rPr lang="cs-CZ" altLang="cs-CZ" dirty="0">
                <a:solidFill>
                  <a:schemeClr val="tx2"/>
                </a:solidFill>
              </a:rPr>
              <a:t>  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150634" y="5581993"/>
            <a:ext cx="2357438" cy="400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dirty="0">
                <a:solidFill>
                  <a:srgbClr val="993300"/>
                </a:solidFill>
              </a:rPr>
              <a:t> </a:t>
            </a:r>
            <a:r>
              <a:rPr lang="cs-CZ" altLang="cs-CZ" sz="2000" b="1" dirty="0">
                <a:solidFill>
                  <a:schemeClr val="tx2"/>
                </a:solidFill>
              </a:rPr>
              <a:t>Sílící konkurence</a:t>
            </a:r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8438046" y="4434109"/>
            <a:ext cx="337023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993300"/>
                </a:solidFill>
              </a:rPr>
              <a:t> </a:t>
            </a:r>
            <a:r>
              <a:rPr lang="cs-CZ" altLang="cs-CZ" sz="2000" b="1" dirty="0">
                <a:solidFill>
                  <a:schemeClr val="tx2"/>
                </a:solidFill>
              </a:rPr>
              <a:t>Diverzifikovaný marketing, portfoliový přístup- více předmětů podnikání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757617" y="6085405"/>
            <a:ext cx="8929687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000" b="1" dirty="0">
                <a:solidFill>
                  <a:srgbClr val="008080"/>
                </a:solidFill>
              </a:rPr>
              <a:t>Vývojový cyklus maloobchodního trhu a životní cyklus druhů maloobchodu (MOJ) – viz druhá kapitola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64749" y="3251974"/>
            <a:ext cx="1798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Globalizace</a:t>
            </a:r>
          </a:p>
        </p:txBody>
      </p:sp>
    </p:spTree>
    <p:extLst>
      <p:ext uri="{BB962C8B-B14F-4D97-AF65-F5344CB8AC3E}">
        <p14:creationId xmlns:p14="http://schemas.microsoft.com/office/powerpoint/2010/main" val="287671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41955" y="187727"/>
            <a:ext cx="972221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</a:rPr>
              <a:t>Tržní dominance a koncentrace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219675" y="1169987"/>
            <a:ext cx="5246628" cy="52408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Zahraniční obchodní řetězce, vlastnící maloobchodní značky </a:t>
            </a:r>
            <a:r>
              <a:rPr lang="cs-CZ" altLang="cs-CZ" sz="2800" b="1" dirty="0">
                <a:solidFill>
                  <a:srgbClr val="FF0000"/>
                </a:solidFill>
              </a:rPr>
              <a:t>(Lidl, Kaufland, Tesco Stores, Globus…)</a:t>
            </a: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altLang="cs-CZ" sz="2800" b="1" u="sng" dirty="0">
                <a:solidFill>
                  <a:srgbClr val="008080"/>
                </a:solidFill>
              </a:rPr>
              <a:t>Formy koncentrace: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Integrace (</a:t>
            </a:r>
            <a:r>
              <a:rPr lang="cs-CZ" altLang="cs-CZ" sz="2800" b="1" dirty="0">
                <a:solidFill>
                  <a:srgbClr val="FF0000"/>
                </a:solidFill>
              </a:rPr>
              <a:t>VMS</a:t>
            </a:r>
            <a:r>
              <a:rPr lang="cs-CZ" altLang="cs-CZ" sz="2800" b="1" dirty="0">
                <a:solidFill>
                  <a:srgbClr val="008080"/>
                </a:solidFill>
              </a:rPr>
              <a:t>) - </a:t>
            </a:r>
            <a:r>
              <a:rPr lang="cs-CZ" altLang="cs-CZ" sz="2800" dirty="0">
                <a:solidFill>
                  <a:srgbClr val="008080"/>
                </a:solidFill>
              </a:rPr>
              <a:t>dobrovolné řetězce, franchisingové … apod.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Provozní koncentrace – </a:t>
            </a:r>
            <a:r>
              <a:rPr lang="cs-CZ" altLang="cs-CZ" sz="2800" dirty="0">
                <a:solidFill>
                  <a:srgbClr val="008080"/>
                </a:solidFill>
              </a:rPr>
              <a:t>růst velikosti prodejních ploch prodejen (</a:t>
            </a:r>
            <a:r>
              <a:rPr lang="cs-CZ" altLang="cs-CZ" sz="2800" dirty="0">
                <a:solidFill>
                  <a:srgbClr val="FF0000"/>
                </a:solidFill>
              </a:rPr>
              <a:t>SM, HM,DIS</a:t>
            </a:r>
            <a:r>
              <a:rPr lang="cs-CZ" altLang="cs-CZ" sz="2800" dirty="0">
                <a:solidFill>
                  <a:srgbClr val="008080"/>
                </a:solidFill>
              </a:rPr>
              <a:t>)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Prostorová koncentrace (</a:t>
            </a:r>
            <a:r>
              <a:rPr lang="cs-CZ" altLang="cs-CZ" sz="2800" b="1" dirty="0">
                <a:solidFill>
                  <a:srgbClr val="FF0000"/>
                </a:solidFill>
              </a:rPr>
              <a:t>HMS</a:t>
            </a:r>
            <a:r>
              <a:rPr lang="cs-CZ" altLang="cs-CZ" sz="2800" b="1" dirty="0">
                <a:solidFill>
                  <a:srgbClr val="008080"/>
                </a:solidFill>
              </a:rPr>
              <a:t>) – </a:t>
            </a:r>
            <a:r>
              <a:rPr lang="cs-CZ" altLang="cs-CZ" sz="2800" dirty="0">
                <a:solidFill>
                  <a:srgbClr val="008080"/>
                </a:solidFill>
              </a:rPr>
              <a:t>nákupní centra, shopping parky.</a:t>
            </a:r>
          </a:p>
          <a:p>
            <a:pPr>
              <a:defRPr/>
            </a:pPr>
            <a:endParaRPr lang="cs-CZ" altLang="cs-CZ" dirty="0">
              <a:solidFill>
                <a:srgbClr val="C0000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AD70DAE-B9E9-4936-834D-C8055E8F1305}"/>
              </a:ext>
            </a:extLst>
          </p:cNvPr>
          <p:cNvSpPr txBox="1"/>
          <p:nvPr/>
        </p:nvSpPr>
        <p:spPr>
          <a:xfrm>
            <a:off x="5647174" y="3198167"/>
            <a:ext cx="6325152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Integrace</a:t>
            </a:r>
            <a:r>
              <a:rPr lang="cs-CZ" sz="2400" dirty="0"/>
              <a:t>- vertikální marketingové systémy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D58D26C-705F-4358-A297-1A9DD0709A61}"/>
              </a:ext>
            </a:extLst>
          </p:cNvPr>
          <p:cNvSpPr txBox="1"/>
          <p:nvPr/>
        </p:nvSpPr>
        <p:spPr>
          <a:xfrm>
            <a:off x="5647174" y="4210872"/>
            <a:ext cx="6325151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Provozní koncentrace </a:t>
            </a:r>
            <a:r>
              <a:rPr lang="cs-CZ" sz="2400" dirty="0"/>
              <a:t>– zvětšování průměrné velikosti prodejen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3433268-497D-46E5-8029-8811DEA82683}"/>
              </a:ext>
            </a:extLst>
          </p:cNvPr>
          <p:cNvSpPr txBox="1"/>
          <p:nvPr/>
        </p:nvSpPr>
        <p:spPr>
          <a:xfrm>
            <a:off x="5647175" y="5592909"/>
            <a:ext cx="632515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Prostorová koncentrace </a:t>
            </a:r>
            <a:r>
              <a:rPr lang="cs-CZ" sz="2400" dirty="0"/>
              <a:t>- horizontální marketingové systémy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30DF7FF9-3210-427A-B499-D161803170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020910" y="811122"/>
            <a:ext cx="2921876" cy="1921568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C792C9C-1975-46D2-8D5C-5292D900722B}"/>
              </a:ext>
            </a:extLst>
          </p:cNvPr>
          <p:cNvSpPr txBox="1"/>
          <p:nvPr/>
        </p:nvSpPr>
        <p:spPr>
          <a:xfrm>
            <a:off x="924448" y="582804"/>
            <a:ext cx="3295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cs-CZ" sz="2400" b="1" dirty="0">
                <a:solidFill>
                  <a:srgbClr val="008080"/>
                </a:solidFill>
              </a:rPr>
              <a:t>Kdo je dominantní?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40994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2351088" y="908050"/>
            <a:ext cx="40322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13315" name="Oval 7"/>
          <p:cNvSpPr>
            <a:spLocks noChangeArrowheads="1"/>
          </p:cNvSpPr>
          <p:nvPr/>
        </p:nvSpPr>
        <p:spPr bwMode="auto">
          <a:xfrm>
            <a:off x="2063750" y="335756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6" name="Line 9"/>
          <p:cNvSpPr>
            <a:spLocks noChangeShapeType="1"/>
          </p:cNvSpPr>
          <p:nvPr/>
        </p:nvSpPr>
        <p:spPr bwMode="auto">
          <a:xfrm flipV="1">
            <a:off x="2782889" y="620714"/>
            <a:ext cx="6408737" cy="5113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7" name="Oval 10"/>
          <p:cNvSpPr>
            <a:spLocks noChangeArrowheads="1"/>
          </p:cNvSpPr>
          <p:nvPr/>
        </p:nvSpPr>
        <p:spPr bwMode="auto">
          <a:xfrm>
            <a:off x="2927350" y="2133601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8" name="Oval 11"/>
          <p:cNvSpPr>
            <a:spLocks noChangeArrowheads="1"/>
          </p:cNvSpPr>
          <p:nvPr/>
        </p:nvSpPr>
        <p:spPr bwMode="auto">
          <a:xfrm>
            <a:off x="3359150" y="335756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9" name="Oval 12"/>
          <p:cNvSpPr>
            <a:spLocks noChangeArrowheads="1"/>
          </p:cNvSpPr>
          <p:nvPr/>
        </p:nvSpPr>
        <p:spPr bwMode="auto">
          <a:xfrm>
            <a:off x="4656138" y="2924176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0" name="Oval 14"/>
          <p:cNvSpPr>
            <a:spLocks noChangeArrowheads="1"/>
          </p:cNvSpPr>
          <p:nvPr/>
        </p:nvSpPr>
        <p:spPr bwMode="auto">
          <a:xfrm>
            <a:off x="6167438" y="3357563"/>
            <a:ext cx="1727200" cy="144145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1" name="Oval 15"/>
          <p:cNvSpPr>
            <a:spLocks noChangeArrowheads="1"/>
          </p:cNvSpPr>
          <p:nvPr/>
        </p:nvSpPr>
        <p:spPr bwMode="auto">
          <a:xfrm>
            <a:off x="8256588" y="1196975"/>
            <a:ext cx="1871662" cy="15113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2" name="Oval 17"/>
          <p:cNvSpPr>
            <a:spLocks noChangeArrowheads="1"/>
          </p:cNvSpPr>
          <p:nvPr/>
        </p:nvSpPr>
        <p:spPr bwMode="auto">
          <a:xfrm>
            <a:off x="8401050" y="2997200"/>
            <a:ext cx="1511300" cy="15113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3" name="Text Box 19"/>
          <p:cNvSpPr txBox="1">
            <a:spLocks noChangeArrowheads="1"/>
          </p:cNvSpPr>
          <p:nvPr/>
        </p:nvSpPr>
        <p:spPr bwMode="auto">
          <a:xfrm>
            <a:off x="8975726" y="1773238"/>
            <a:ext cx="360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24" name="Text Box 20"/>
          <p:cNvSpPr txBox="1">
            <a:spLocks noChangeArrowheads="1"/>
          </p:cNvSpPr>
          <p:nvPr/>
        </p:nvSpPr>
        <p:spPr bwMode="auto">
          <a:xfrm>
            <a:off x="6405707" y="3629273"/>
            <a:ext cx="1587499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 err="1"/>
              <a:t>Px</a:t>
            </a:r>
            <a:endParaRPr lang="cs-CZ" altLang="cs-CZ" dirty="0"/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(P1+P2+P3)</a:t>
            </a:r>
          </a:p>
        </p:txBody>
      </p:sp>
      <p:sp>
        <p:nvSpPr>
          <p:cNvPr id="13325" name="Text Box 21"/>
          <p:cNvSpPr txBox="1">
            <a:spLocks noChangeArrowheads="1"/>
          </p:cNvSpPr>
          <p:nvPr/>
        </p:nvSpPr>
        <p:spPr bwMode="auto">
          <a:xfrm>
            <a:off x="8975726" y="3500438"/>
            <a:ext cx="360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26" name="Text Box 22"/>
          <p:cNvSpPr txBox="1">
            <a:spLocks noChangeArrowheads="1"/>
          </p:cNvSpPr>
          <p:nvPr/>
        </p:nvSpPr>
        <p:spPr bwMode="auto">
          <a:xfrm>
            <a:off x="4727576" y="3068639"/>
            <a:ext cx="5762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>
                <a:solidFill>
                  <a:srgbClr val="990000"/>
                </a:solidFill>
              </a:rPr>
              <a:t>P3</a:t>
            </a:r>
          </a:p>
        </p:txBody>
      </p:sp>
      <p:sp>
        <p:nvSpPr>
          <p:cNvPr id="13327" name="Text Box 23"/>
          <p:cNvSpPr txBox="1">
            <a:spLocks noChangeArrowheads="1"/>
          </p:cNvSpPr>
          <p:nvPr/>
        </p:nvSpPr>
        <p:spPr bwMode="auto">
          <a:xfrm>
            <a:off x="3216276" y="2276475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28" name="Text Box 24"/>
          <p:cNvSpPr txBox="1">
            <a:spLocks noChangeArrowheads="1"/>
          </p:cNvSpPr>
          <p:nvPr/>
        </p:nvSpPr>
        <p:spPr bwMode="auto">
          <a:xfrm>
            <a:off x="3359150" y="3500439"/>
            <a:ext cx="6492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>
                <a:solidFill>
                  <a:srgbClr val="990000"/>
                </a:solidFill>
              </a:rPr>
              <a:t>P2</a:t>
            </a:r>
          </a:p>
        </p:txBody>
      </p:sp>
      <p:sp>
        <p:nvSpPr>
          <p:cNvPr id="13329" name="Text Box 25"/>
          <p:cNvSpPr txBox="1">
            <a:spLocks noChangeArrowheads="1"/>
          </p:cNvSpPr>
          <p:nvPr/>
        </p:nvSpPr>
        <p:spPr bwMode="auto">
          <a:xfrm>
            <a:off x="2206628" y="3573464"/>
            <a:ext cx="5048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>
                <a:solidFill>
                  <a:srgbClr val="990000"/>
                </a:solidFill>
              </a:rPr>
              <a:t>P1</a:t>
            </a:r>
          </a:p>
        </p:txBody>
      </p:sp>
      <p:sp>
        <p:nvSpPr>
          <p:cNvPr id="8210" name="Text Box 26"/>
          <p:cNvSpPr txBox="1">
            <a:spLocks noChangeArrowheads="1"/>
          </p:cNvSpPr>
          <p:nvPr/>
        </p:nvSpPr>
        <p:spPr bwMode="auto">
          <a:xfrm>
            <a:off x="839788" y="215099"/>
            <a:ext cx="63373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800" b="1" dirty="0">
                <a:solidFill>
                  <a:srgbClr val="008080"/>
                </a:solidFill>
                <a:latin typeface="Arial" charset="0"/>
              </a:rPr>
              <a:t>Vývoj organizační struktury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cs-CZ" sz="2800" b="1" dirty="0">
                <a:solidFill>
                  <a:srgbClr val="008080"/>
                </a:solidFill>
                <a:latin typeface="Arial" charset="0"/>
              </a:rPr>
              <a:t>v průběhu koncentrace</a:t>
            </a:r>
          </a:p>
        </p:txBody>
      </p:sp>
      <p:sp>
        <p:nvSpPr>
          <p:cNvPr id="13332" name="Oval 28"/>
          <p:cNvSpPr>
            <a:spLocks noChangeArrowheads="1"/>
          </p:cNvSpPr>
          <p:nvPr/>
        </p:nvSpPr>
        <p:spPr bwMode="auto">
          <a:xfrm>
            <a:off x="4008438" y="1773239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3" name="Oval 29"/>
          <p:cNvSpPr>
            <a:spLocks noChangeArrowheads="1"/>
          </p:cNvSpPr>
          <p:nvPr/>
        </p:nvSpPr>
        <p:spPr bwMode="auto">
          <a:xfrm>
            <a:off x="5519738" y="148431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4" name="Oval 30"/>
          <p:cNvSpPr>
            <a:spLocks noChangeArrowheads="1"/>
          </p:cNvSpPr>
          <p:nvPr/>
        </p:nvSpPr>
        <p:spPr bwMode="auto">
          <a:xfrm>
            <a:off x="2711450" y="126841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35" name="Text Box 31"/>
          <p:cNvSpPr txBox="1">
            <a:spLocks noChangeArrowheads="1"/>
          </p:cNvSpPr>
          <p:nvPr/>
        </p:nvSpPr>
        <p:spPr bwMode="auto">
          <a:xfrm>
            <a:off x="4367213" y="1916114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36" name="Text Box 32"/>
          <p:cNvSpPr txBox="1">
            <a:spLocks noChangeArrowheads="1"/>
          </p:cNvSpPr>
          <p:nvPr/>
        </p:nvSpPr>
        <p:spPr bwMode="auto">
          <a:xfrm>
            <a:off x="5735638" y="1628775"/>
            <a:ext cx="3603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37" name="Text Box 33"/>
          <p:cNvSpPr txBox="1">
            <a:spLocks noChangeArrowheads="1"/>
          </p:cNvSpPr>
          <p:nvPr/>
        </p:nvSpPr>
        <p:spPr bwMode="auto">
          <a:xfrm>
            <a:off x="1774826" y="2276475"/>
            <a:ext cx="360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38" name="Oval 34"/>
          <p:cNvSpPr>
            <a:spLocks noChangeArrowheads="1"/>
          </p:cNvSpPr>
          <p:nvPr/>
        </p:nvSpPr>
        <p:spPr bwMode="auto">
          <a:xfrm>
            <a:off x="1738313" y="2286001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9" name="Text Box 35"/>
          <p:cNvSpPr txBox="1">
            <a:spLocks noChangeArrowheads="1"/>
          </p:cNvSpPr>
          <p:nvPr/>
        </p:nvSpPr>
        <p:spPr bwMode="auto">
          <a:xfrm>
            <a:off x="1952626" y="2428875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30" name="Šipka doprava 29"/>
          <p:cNvSpPr/>
          <p:nvPr/>
        </p:nvSpPr>
        <p:spPr>
          <a:xfrm>
            <a:off x="6596064" y="1071563"/>
            <a:ext cx="1285875" cy="571500"/>
          </a:xfrm>
          <a:prstGeom prst="rightArrow">
            <a:avLst/>
          </a:prstGeom>
          <a:solidFill>
            <a:srgbClr val="FFFF99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pic>
        <p:nvPicPr>
          <p:cNvPr id="29" name="Obrázek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401128" y="5479315"/>
            <a:ext cx="833617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Dnes několik malých obchodníků (podniků) nahradí jeden velký – proces koncentrace a globalizace.</a:t>
            </a:r>
          </a:p>
        </p:txBody>
      </p:sp>
    </p:spTree>
    <p:extLst>
      <p:ext uri="{BB962C8B-B14F-4D97-AF65-F5344CB8AC3E}">
        <p14:creationId xmlns:p14="http://schemas.microsoft.com/office/powerpoint/2010/main" val="189786949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1766</TotalTime>
  <Words>3084</Words>
  <Application>Microsoft Office PowerPoint</Application>
  <PresentationFormat>Širokoúhlá obrazovka</PresentationFormat>
  <Paragraphs>447</Paragraphs>
  <Slides>37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WGrotesk Book Regular</vt:lpstr>
      <vt:lpstr>Wingdings</vt:lpstr>
      <vt:lpstr>Wingdings 2</vt:lpstr>
      <vt:lpstr>Motiv Office</vt:lpstr>
      <vt:lpstr>  Obchodní organizace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Internacionalizace maloobchodu – časový vývoj v praxi</vt:lpstr>
      <vt:lpstr>Prezentace aplikace PowerPoint</vt:lpstr>
      <vt:lpstr>Trendy ve vývoji sortimentu </vt:lpstr>
      <vt:lpstr>Prezentace aplikace PowerPoint</vt:lpstr>
      <vt:lpstr>Regionální potraviny a značky EU (interkulturní marketing)</vt:lpstr>
      <vt:lpstr>Rostoucí konkurence a sílící boj o zákazníka, diverzifikovaný marketing</vt:lpstr>
      <vt:lpstr>Boj  o zákazníka a jeho udržení – případová studie</vt:lpstr>
      <vt:lpstr>Globalizace, důsledky – převažující názory</vt:lpstr>
      <vt:lpstr>Budoucnost globalizace?- praxe  </vt:lpstr>
      <vt:lpstr>Globalizace, obchod a zákazník</vt:lpstr>
      <vt:lpstr>Tesco Store, věrnostní program ve VB - praxe</vt:lpstr>
      <vt:lpstr>Globalizace a výroba</vt:lpstr>
      <vt:lpstr>Spolupráce výroby s obchodem – případová studie</vt:lpstr>
      <vt:lpstr>Maloobchodní vývojové trendy</vt:lpstr>
      <vt:lpstr>Maloobchodní vývojové trendy</vt:lpstr>
      <vt:lpstr>Maloobchodní vývojové trendy</vt:lpstr>
      <vt:lpstr>5 globálních trendů v maloobchodě (koncepty prodejen, životní styl, pohodlnost nákupu, hyperlokální maloobchod, AI)</vt:lpstr>
      <vt:lpstr>5 globálních trendů v maloobchodě</vt:lpstr>
      <vt:lpstr>5 globálních trendů v maloobchodě</vt:lpstr>
      <vt:lpstr>Využití umělé inteligence v retailu – případová studie, firma KVADOS</vt:lpstr>
      <vt:lpstr>Využití umělé inteligence v retailu – případová studie</vt:lpstr>
      <vt:lpstr>Velkoobchodní vývojové trendy</vt:lpstr>
      <vt:lpstr>Velkoobchodní vývojové trendy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252</cp:revision>
  <cp:lastPrinted>2023-02-01T15:43:14Z</cp:lastPrinted>
  <dcterms:created xsi:type="dcterms:W3CDTF">2016-11-25T20:36:16Z</dcterms:created>
  <dcterms:modified xsi:type="dcterms:W3CDTF">2024-02-26T19:37:23Z</dcterms:modified>
</cp:coreProperties>
</file>