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22"/>
  </p:handoutMasterIdLst>
  <p:sldIdLst>
    <p:sldId id="262" r:id="rId5"/>
    <p:sldId id="263" r:id="rId6"/>
    <p:sldId id="295" r:id="rId7"/>
    <p:sldId id="296" r:id="rId8"/>
    <p:sldId id="297" r:id="rId9"/>
    <p:sldId id="298" r:id="rId10"/>
    <p:sldId id="312" r:id="rId11"/>
    <p:sldId id="313" r:id="rId12"/>
    <p:sldId id="314" r:id="rId13"/>
    <p:sldId id="311" r:id="rId14"/>
    <p:sldId id="299" r:id="rId15"/>
    <p:sldId id="306" r:id="rId16"/>
    <p:sldId id="304" r:id="rId17"/>
    <p:sldId id="309" r:id="rId18"/>
    <p:sldId id="310" r:id="rId19"/>
    <p:sldId id="276" r:id="rId20"/>
    <p:sldId id="266" r:id="rId2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6" userDrawn="1">
          <p15:clr>
            <a:srgbClr val="A4A3A4"/>
          </p15:clr>
        </p15:guide>
        <p15:guide id="2" pos="4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55BBB1"/>
    <a:srgbClr val="ACDED9"/>
    <a:srgbClr val="1B4541"/>
    <a:srgbClr val="839ECF"/>
    <a:srgbClr val="B1C2E1"/>
    <a:srgbClr val="385890"/>
    <a:srgbClr val="6587C3"/>
    <a:srgbClr val="223558"/>
    <a:srgbClr val="F5D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1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03" y="48"/>
      </p:cViewPr>
      <p:guideLst>
        <p:guide orient="horz" pos="3026"/>
        <p:guide pos="4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 Kempný" userId="298310c0-7adf-4607-8c2f-b5a589468f33" providerId="ADAL" clId="{40B810A9-48AB-419F-9703-47D5612C0802}"/>
    <pc:docChg chg="custSel modSld">
      <pc:chgData name="Robert Kempný" userId="298310c0-7adf-4607-8c2f-b5a589468f33" providerId="ADAL" clId="{40B810A9-48AB-419F-9703-47D5612C0802}" dt="2025-01-17T22:03:09.277" v="5"/>
      <pc:docMkLst>
        <pc:docMk/>
      </pc:docMkLst>
      <pc:sldChg chg="addSp modSp mod">
        <pc:chgData name="Robert Kempný" userId="298310c0-7adf-4607-8c2f-b5a589468f33" providerId="ADAL" clId="{40B810A9-48AB-419F-9703-47D5612C0802}" dt="2025-01-17T22:03:09.277" v="5"/>
        <pc:sldMkLst>
          <pc:docMk/>
          <pc:sldMk cId="1338063626" sldId="262"/>
        </pc:sldMkLst>
        <pc:spChg chg="mod">
          <ac:chgData name="Robert Kempný" userId="298310c0-7adf-4607-8c2f-b5a589468f33" providerId="ADAL" clId="{40B810A9-48AB-419F-9703-47D5612C0802}" dt="2025-01-17T22:02:32.021" v="0" actId="14100"/>
          <ac:spMkLst>
            <pc:docMk/>
            <pc:sldMk cId="1338063626" sldId="262"/>
            <ac:spMk id="9" creationId="{687E8438-E225-4B7F-A764-FEFBC2D78C02}"/>
          </ac:spMkLst>
        </pc:spChg>
        <pc:spChg chg="mod">
          <ac:chgData name="Robert Kempný" userId="298310c0-7adf-4607-8c2f-b5a589468f33" providerId="ADAL" clId="{40B810A9-48AB-419F-9703-47D5612C0802}" dt="2025-01-17T22:03:00.662" v="4" actId="27636"/>
          <ac:spMkLst>
            <pc:docMk/>
            <pc:sldMk cId="1338063626" sldId="262"/>
            <ac:spMk id="12" creationId="{78A62DA0-465C-4E19-B567-BEF2445B33A3}"/>
          </ac:spMkLst>
        </pc:spChg>
        <pc:picChg chg="add mod">
          <ac:chgData name="Robert Kempný" userId="298310c0-7adf-4607-8c2f-b5a589468f33" providerId="ADAL" clId="{40B810A9-48AB-419F-9703-47D5612C0802}" dt="2025-01-17T22:02:46.432" v="2"/>
          <ac:picMkLst>
            <pc:docMk/>
            <pc:sldMk cId="1338063626" sldId="262"/>
            <ac:picMk id="2" creationId="{CC47A55B-25AB-08CE-7A4F-7481484FA3E9}"/>
          </ac:picMkLst>
        </pc:picChg>
        <pc:picChg chg="add mod">
          <ac:chgData name="Robert Kempný" userId="298310c0-7adf-4607-8c2f-b5a589468f33" providerId="ADAL" clId="{40B810A9-48AB-419F-9703-47D5612C0802}" dt="2025-01-17T22:03:09.277" v="5"/>
          <ac:picMkLst>
            <pc:docMk/>
            <pc:sldMk cId="1338063626" sldId="262"/>
            <ac:picMk id="5" creationId="{65B8EEE6-C7EE-B5F2-5494-CC8E96DD90BE}"/>
          </ac:picMkLst>
        </pc:picChg>
      </pc:sldChg>
    </pc:docChg>
  </pc:docChgLst>
  <pc:docChgLst>
    <pc:chgData name="Helena Marková" userId="21c4bcf0dee3945e" providerId="LiveId" clId="{B4DE22A1-2395-493A-B699-150048901986}"/>
    <pc:docChg chg="undo redo custSel addSld delSld modSld">
      <pc:chgData name="Helena Marková" userId="21c4bcf0dee3945e" providerId="LiveId" clId="{B4DE22A1-2395-493A-B699-150048901986}" dt="2025-01-10T18:56:24.306" v="434" actId="20577"/>
      <pc:docMkLst>
        <pc:docMk/>
      </pc:docMkLst>
      <pc:sldChg chg="modSp mod">
        <pc:chgData name="Helena Marková" userId="21c4bcf0dee3945e" providerId="LiveId" clId="{B4DE22A1-2395-493A-B699-150048901986}" dt="2025-01-10T18:56:24.306" v="434" actId="20577"/>
        <pc:sldMkLst>
          <pc:docMk/>
          <pc:sldMk cId="1338063626" sldId="262"/>
        </pc:sldMkLst>
        <pc:spChg chg="mod">
          <ac:chgData name="Helena Marková" userId="21c4bcf0dee3945e" providerId="LiveId" clId="{B4DE22A1-2395-493A-B699-150048901986}" dt="2025-01-10T18:56:24.306" v="434" actId="20577"/>
          <ac:spMkLst>
            <pc:docMk/>
            <pc:sldMk cId="1338063626" sldId="262"/>
            <ac:spMk id="12" creationId="{78A62DA0-465C-4E19-B567-BEF2445B33A3}"/>
          </ac:spMkLst>
        </pc:spChg>
      </pc:sldChg>
      <pc:sldChg chg="addSp modSp mod">
        <pc:chgData name="Helena Marková" userId="21c4bcf0dee3945e" providerId="LiveId" clId="{B4DE22A1-2395-493A-B699-150048901986}" dt="2025-01-10T18:06:42.912" v="65" actId="20577"/>
        <pc:sldMkLst>
          <pc:docMk/>
          <pc:sldMk cId="3381936972" sldId="263"/>
        </pc:sldMkLst>
        <pc:spChg chg="add">
          <ac:chgData name="Helena Marková" userId="21c4bcf0dee3945e" providerId="LiveId" clId="{B4DE22A1-2395-493A-B699-150048901986}" dt="2025-01-10T18:00:28.572" v="7"/>
          <ac:spMkLst>
            <pc:docMk/>
            <pc:sldMk cId="3381936972" sldId="263"/>
            <ac:spMk id="2" creationId="{0B4111D1-E799-273C-729B-004449F95A47}"/>
          </ac:spMkLst>
        </pc:spChg>
        <pc:spChg chg="mod">
          <ac:chgData name="Helena Marková" userId="21c4bcf0dee3945e" providerId="LiveId" clId="{B4DE22A1-2395-493A-B699-150048901986}" dt="2025-01-10T18:06:42.912" v="65" actId="20577"/>
          <ac:spMkLst>
            <pc:docMk/>
            <pc:sldMk cId="3381936972" sldId="263"/>
            <ac:spMk id="14" creationId="{9F32186E-5A08-4375-B0BD-0C87E62A8DFA}"/>
          </ac:spMkLst>
        </pc:spChg>
      </pc:sldChg>
      <pc:sldChg chg="modSp mod">
        <pc:chgData name="Helena Marková" userId="21c4bcf0dee3945e" providerId="LiveId" clId="{B4DE22A1-2395-493A-B699-150048901986}" dt="2025-01-10T18:07:54.082" v="75" actId="20577"/>
        <pc:sldMkLst>
          <pc:docMk/>
          <pc:sldMk cId="664431202" sldId="295"/>
        </pc:sldMkLst>
        <pc:spChg chg="mod">
          <ac:chgData name="Helena Marková" userId="21c4bcf0dee3945e" providerId="LiveId" clId="{B4DE22A1-2395-493A-B699-150048901986}" dt="2025-01-10T18:06:57.914" v="67" actId="27636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 Marková" userId="21c4bcf0dee3945e" providerId="LiveId" clId="{B4DE22A1-2395-493A-B699-150048901986}" dt="2025-01-10T18:07:54.082" v="75" actId="20577"/>
          <ac:spMkLst>
            <pc:docMk/>
            <pc:sldMk cId="664431202" sldId="295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B4DE22A1-2395-493A-B699-150048901986}" dt="2025-01-10T18:09:16.413" v="84" actId="20577"/>
        <pc:sldMkLst>
          <pc:docMk/>
          <pc:sldMk cId="1131062224" sldId="296"/>
        </pc:sldMkLst>
        <pc:spChg chg="mod">
          <ac:chgData name="Helena Marková" userId="21c4bcf0dee3945e" providerId="LiveId" clId="{B4DE22A1-2395-493A-B699-150048901986}" dt="2025-01-10T18:08:08.223" v="76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 Marková" userId="21c4bcf0dee3945e" providerId="LiveId" clId="{B4DE22A1-2395-493A-B699-150048901986}" dt="2025-01-10T18:09:16.413" v="84" actId="20577"/>
          <ac:spMkLst>
            <pc:docMk/>
            <pc:sldMk cId="1131062224" sldId="296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B4DE22A1-2395-493A-B699-150048901986}" dt="2025-01-10T18:26:28.352" v="114" actId="20577"/>
        <pc:sldMkLst>
          <pc:docMk/>
          <pc:sldMk cId="3787806026" sldId="297"/>
        </pc:sldMkLst>
        <pc:spChg chg="mod">
          <ac:chgData name="Helena Marková" userId="21c4bcf0dee3945e" providerId="LiveId" clId="{B4DE22A1-2395-493A-B699-150048901986}" dt="2025-01-10T18:25:55.273" v="106" actId="20577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 Marková" userId="21c4bcf0dee3945e" providerId="LiveId" clId="{B4DE22A1-2395-493A-B699-150048901986}" dt="2025-01-10T18:26:28.352" v="114" actId="20577"/>
          <ac:spMkLst>
            <pc:docMk/>
            <pc:sldMk cId="3787806026" sldId="297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B4DE22A1-2395-493A-B699-150048901986}" dt="2025-01-10T18:27:33.200" v="165" actId="20577"/>
        <pc:sldMkLst>
          <pc:docMk/>
          <pc:sldMk cId="69242158" sldId="298"/>
        </pc:sldMkLst>
        <pc:spChg chg="mod">
          <ac:chgData name="Helena Marková" userId="21c4bcf0dee3945e" providerId="LiveId" clId="{B4DE22A1-2395-493A-B699-150048901986}" dt="2025-01-10T18:26:50.144" v="154" actId="20577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 Marková" userId="21c4bcf0dee3945e" providerId="LiveId" clId="{B4DE22A1-2395-493A-B699-150048901986}" dt="2025-01-10T18:27:33.200" v="165" actId="20577"/>
          <ac:spMkLst>
            <pc:docMk/>
            <pc:sldMk cId="69242158" sldId="298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B4DE22A1-2395-493A-B699-150048901986}" dt="2025-01-10T18:51:12.932" v="398" actId="20577"/>
        <pc:sldMkLst>
          <pc:docMk/>
          <pc:sldMk cId="4212220342" sldId="299"/>
        </pc:sldMkLst>
        <pc:spChg chg="mod">
          <ac:chgData name="Helena Marková" userId="21c4bcf0dee3945e" providerId="LiveId" clId="{B4DE22A1-2395-493A-B699-150048901986}" dt="2025-01-10T18:50:38.103" v="390" actId="27636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 Marková" userId="21c4bcf0dee3945e" providerId="LiveId" clId="{B4DE22A1-2395-493A-B699-150048901986}" dt="2025-01-10T18:51:12.932" v="398" actId="20577"/>
          <ac:spMkLst>
            <pc:docMk/>
            <pc:sldMk cId="4212220342" sldId="299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B4DE22A1-2395-493A-B699-150048901986}" dt="2025-01-10T18:53:42.662" v="422" actId="20577"/>
        <pc:sldMkLst>
          <pc:docMk/>
          <pc:sldMk cId="3936661063" sldId="304"/>
        </pc:sldMkLst>
        <pc:spChg chg="mod">
          <ac:chgData name="Helena Marková" userId="21c4bcf0dee3945e" providerId="LiveId" clId="{B4DE22A1-2395-493A-B699-150048901986}" dt="2025-01-10T18:53:19.310" v="414"/>
          <ac:spMkLst>
            <pc:docMk/>
            <pc:sldMk cId="3936661063" sldId="304"/>
            <ac:spMk id="9" creationId="{333DD535-BEC4-44BC-A1E9-3D5CEA61D10A}"/>
          </ac:spMkLst>
        </pc:spChg>
        <pc:spChg chg="mod">
          <ac:chgData name="Helena Marková" userId="21c4bcf0dee3945e" providerId="LiveId" clId="{B4DE22A1-2395-493A-B699-150048901986}" dt="2025-01-10T18:53:42.662" v="422" actId="20577"/>
          <ac:spMkLst>
            <pc:docMk/>
            <pc:sldMk cId="3936661063" sldId="304"/>
            <ac:spMk id="11" creationId="{B3E7D415-F789-40A2-B235-E95A0A59BE3C}"/>
          </ac:spMkLst>
        </pc:spChg>
      </pc:sldChg>
      <pc:sldChg chg="del">
        <pc:chgData name="Helena Marková" userId="21c4bcf0dee3945e" providerId="LiveId" clId="{B4DE22A1-2395-493A-B699-150048901986}" dt="2025-01-10T18:55:08.223" v="431" actId="2696"/>
        <pc:sldMkLst>
          <pc:docMk/>
          <pc:sldMk cId="3947369053" sldId="305"/>
        </pc:sldMkLst>
      </pc:sldChg>
      <pc:sldChg chg="modSp mod">
        <pc:chgData name="Helena Marková" userId="21c4bcf0dee3945e" providerId="LiveId" clId="{B4DE22A1-2395-493A-B699-150048901986}" dt="2025-01-10T18:52:04.872" v="411" actId="20577"/>
        <pc:sldMkLst>
          <pc:docMk/>
          <pc:sldMk cId="540300952" sldId="306"/>
        </pc:sldMkLst>
        <pc:spChg chg="mod">
          <ac:chgData name="Helena Marková" userId="21c4bcf0dee3945e" providerId="LiveId" clId="{B4DE22A1-2395-493A-B699-150048901986}" dt="2025-01-10T18:51:30.754" v="400" actId="27636"/>
          <ac:spMkLst>
            <pc:docMk/>
            <pc:sldMk cId="540300952" sldId="306"/>
            <ac:spMk id="9" creationId="{333DD535-BEC4-44BC-A1E9-3D5CEA61D10A}"/>
          </ac:spMkLst>
        </pc:spChg>
        <pc:spChg chg="mod">
          <ac:chgData name="Helena Marková" userId="21c4bcf0dee3945e" providerId="LiveId" clId="{B4DE22A1-2395-493A-B699-150048901986}" dt="2025-01-10T18:52:04.872" v="411" actId="20577"/>
          <ac:spMkLst>
            <pc:docMk/>
            <pc:sldMk cId="540300952" sldId="306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B4DE22A1-2395-493A-B699-150048901986}" dt="2025-01-10T18:54:07.593" v="426" actId="20577"/>
        <pc:sldMkLst>
          <pc:docMk/>
          <pc:sldMk cId="1591977687" sldId="309"/>
        </pc:sldMkLst>
        <pc:spChg chg="mod">
          <ac:chgData name="Helena Marková" userId="21c4bcf0dee3945e" providerId="LiveId" clId="{B4DE22A1-2395-493A-B699-150048901986}" dt="2025-01-10T18:54:07.593" v="426" actId="20577"/>
          <ac:spMkLst>
            <pc:docMk/>
            <pc:sldMk cId="1591977687" sldId="309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B4DE22A1-2395-493A-B699-150048901986}" dt="2025-01-10T18:55:02.843" v="430"/>
        <pc:sldMkLst>
          <pc:docMk/>
          <pc:sldMk cId="1697963156" sldId="310"/>
        </pc:sldMkLst>
        <pc:spChg chg="mod">
          <ac:chgData name="Helena Marková" userId="21c4bcf0dee3945e" providerId="LiveId" clId="{B4DE22A1-2395-493A-B699-150048901986}" dt="2025-01-10T18:55:02.843" v="430"/>
          <ac:spMkLst>
            <pc:docMk/>
            <pc:sldMk cId="1697963156" sldId="310"/>
            <ac:spMk id="9" creationId="{333DD535-BEC4-44BC-A1E9-3D5CEA61D10A}"/>
          </ac:spMkLst>
        </pc:spChg>
        <pc:spChg chg="mod">
          <ac:chgData name="Helena Marková" userId="21c4bcf0dee3945e" providerId="LiveId" clId="{B4DE22A1-2395-493A-B699-150048901986}" dt="2025-01-10T18:54:32.094" v="429" actId="20577"/>
          <ac:spMkLst>
            <pc:docMk/>
            <pc:sldMk cId="1697963156" sldId="310"/>
            <ac:spMk id="11" creationId="{B3E7D415-F789-40A2-B235-E95A0A59BE3C}"/>
          </ac:spMkLst>
        </pc:spChg>
      </pc:sldChg>
      <pc:sldChg chg="modSp add del mod">
        <pc:chgData name="Helena Marková" userId="21c4bcf0dee3945e" providerId="LiveId" clId="{B4DE22A1-2395-493A-B699-150048901986}" dt="2025-01-10T18:38:07.400" v="337" actId="20577"/>
        <pc:sldMkLst>
          <pc:docMk/>
          <pc:sldMk cId="2437460554" sldId="311"/>
        </pc:sldMkLst>
        <pc:spChg chg="mod">
          <ac:chgData name="Helena Marková" userId="21c4bcf0dee3945e" providerId="LiveId" clId="{B4DE22A1-2395-493A-B699-150048901986}" dt="2025-01-10T18:38:07.400" v="337" actId="20577"/>
          <ac:spMkLst>
            <pc:docMk/>
            <pc:sldMk cId="2437460554" sldId="311"/>
            <ac:spMk id="11" creationId="{31E0040C-8DEC-49D2-164E-86C0BA69A2E2}"/>
          </ac:spMkLst>
        </pc:spChg>
      </pc:sldChg>
      <pc:sldChg chg="modSp add mod">
        <pc:chgData name="Helena Marková" userId="21c4bcf0dee3945e" providerId="LiveId" clId="{B4DE22A1-2395-493A-B699-150048901986}" dt="2025-01-10T18:30:33.621" v="212" actId="20577"/>
        <pc:sldMkLst>
          <pc:docMk/>
          <pc:sldMk cId="3129012275" sldId="312"/>
        </pc:sldMkLst>
        <pc:spChg chg="mod">
          <ac:chgData name="Helena Marková" userId="21c4bcf0dee3945e" providerId="LiveId" clId="{B4DE22A1-2395-493A-B699-150048901986}" dt="2025-01-10T18:30:33.621" v="212" actId="20577"/>
          <ac:spMkLst>
            <pc:docMk/>
            <pc:sldMk cId="3129012275" sldId="312"/>
            <ac:spMk id="11" creationId="{FA910153-103B-BF1B-4C6D-FE146B9FFB48}"/>
          </ac:spMkLst>
        </pc:spChg>
      </pc:sldChg>
      <pc:sldChg chg="addSp modSp add mod">
        <pc:chgData name="Helena Marková" userId="21c4bcf0dee3945e" providerId="LiveId" clId="{B4DE22A1-2395-493A-B699-150048901986}" dt="2025-01-10T18:33:24.055" v="262" actId="113"/>
        <pc:sldMkLst>
          <pc:docMk/>
          <pc:sldMk cId="1806950644" sldId="313"/>
        </pc:sldMkLst>
        <pc:spChg chg="add">
          <ac:chgData name="Helena Marková" userId="21c4bcf0dee3945e" providerId="LiveId" clId="{B4DE22A1-2395-493A-B699-150048901986}" dt="2025-01-10T18:32:48.643" v="254"/>
          <ac:spMkLst>
            <pc:docMk/>
            <pc:sldMk cId="1806950644" sldId="313"/>
            <ac:spMk id="2" creationId="{F70765F4-B18A-6CFD-A56E-D9900167CCFE}"/>
          </ac:spMkLst>
        </pc:spChg>
        <pc:spChg chg="mod">
          <ac:chgData name="Helena Marková" userId="21c4bcf0dee3945e" providerId="LiveId" clId="{B4DE22A1-2395-493A-B699-150048901986}" dt="2025-01-10T18:33:24.055" v="262" actId="113"/>
          <ac:spMkLst>
            <pc:docMk/>
            <pc:sldMk cId="1806950644" sldId="313"/>
            <ac:spMk id="11" creationId="{A87935F5-88CF-C162-FC13-BDDF17325B47}"/>
          </ac:spMkLst>
        </pc:spChg>
      </pc:sldChg>
      <pc:sldChg chg="modSp add mod">
        <pc:chgData name="Helena Marková" userId="21c4bcf0dee3945e" providerId="LiveId" clId="{B4DE22A1-2395-493A-B699-150048901986}" dt="2025-01-10T18:37:04.462" v="328" actId="113"/>
        <pc:sldMkLst>
          <pc:docMk/>
          <pc:sldMk cId="1685091105" sldId="314"/>
        </pc:sldMkLst>
        <pc:spChg chg="mod">
          <ac:chgData name="Helena Marková" userId="21c4bcf0dee3945e" providerId="LiveId" clId="{B4DE22A1-2395-493A-B699-150048901986}" dt="2025-01-10T18:37:04.462" v="328" actId="113"/>
          <ac:spMkLst>
            <pc:docMk/>
            <pc:sldMk cId="1685091105" sldId="314"/>
            <ac:spMk id="11" creationId="{238E929A-5DEF-CA12-AE5D-5CE202F2337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0135AE5-81D3-44E6-A59B-B021E1FCED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9066C1-7F0F-45F8-ABD0-75892C0FB0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C83FC-E443-4837-A0C8-5C903D60FF95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F468A7-4853-4CEE-8A35-F48A276FC7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32276D-BA84-4CDE-843C-3F96E2D1B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A11C6-7F78-4A59-8AEC-860400BC4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85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CF937454-C819-4C95-813A-73E6A1E76613}"/>
              </a:ext>
            </a:extLst>
          </p:cNvPr>
          <p:cNvGrpSpPr/>
          <p:nvPr/>
        </p:nvGrpSpPr>
        <p:grpSpPr>
          <a:xfrm>
            <a:off x="-163148" y="0"/>
            <a:ext cx="9307148" cy="5143500"/>
            <a:chOff x="-163148" y="0"/>
            <a:chExt cx="9307148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3DB907D3-9F92-4892-8CBE-EA7F3D683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163148" y="4515966"/>
              <a:ext cx="2480595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7058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4239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687E8438-E225-4B7F-A764-FEFBC2D78C02}"/>
              </a:ext>
            </a:extLst>
          </p:cNvPr>
          <p:cNvSpPr txBox="1">
            <a:spLocks/>
          </p:cNvSpPr>
          <p:nvPr/>
        </p:nvSpPr>
        <p:spPr>
          <a:xfrm>
            <a:off x="611560" y="1563639"/>
            <a:ext cx="5040560" cy="82324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řízení lidských zdrojů 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5C589846-0791-43CE-8FFB-8E00A7889DA2}"/>
              </a:ext>
            </a:extLst>
          </p:cNvPr>
          <p:cNvSpPr txBox="1">
            <a:spLocks/>
          </p:cNvSpPr>
          <p:nvPr/>
        </p:nvSpPr>
        <p:spPr>
          <a:xfrm>
            <a:off x="5292080" y="3867894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0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Ing. Helena Marková, Ph.D.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78A62DA0-465C-4E19-B567-BEF2445B33A3}"/>
              </a:ext>
            </a:extLst>
          </p:cNvPr>
          <p:cNvSpPr txBox="1">
            <a:spLocks/>
          </p:cNvSpPr>
          <p:nvPr/>
        </p:nvSpPr>
        <p:spPr>
          <a:xfrm>
            <a:off x="611558" y="2386885"/>
            <a:ext cx="5450097" cy="871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600" dirty="0"/>
              <a:t>Tržní oceňování práce, </a:t>
            </a:r>
            <a:r>
              <a:rPr lang="cs-CZ" sz="1600" dirty="0" err="1"/>
              <a:t>mzdotvorné</a:t>
            </a:r>
            <a:r>
              <a:rPr lang="cs-CZ" sz="1600" dirty="0"/>
              <a:t> faktory a strategie motivace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přednáška 10</a:t>
            </a: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FB0B3410-AB3B-4EDF-9D45-E78871371410}"/>
              </a:ext>
            </a:extLst>
          </p:cNvPr>
          <p:cNvCxnSpPr>
            <a:cxnSpLocks/>
          </p:cNvCxnSpPr>
          <p:nvPr/>
        </p:nvCxnSpPr>
        <p:spPr>
          <a:xfrm flipH="1">
            <a:off x="709604" y="229529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Obrázek 1" descr="Obsah obrázku text, snímek obrazovky, Písmo, Grafika&#10;&#10;Obsah vygenerovaný umělou inteligencí může být nesprávný.">
            <a:extLst>
              <a:ext uri="{FF2B5EF4-FFF2-40B4-BE49-F238E27FC236}">
                <a16:creationId xmlns:a16="http://schemas.microsoft.com/office/drawing/2014/main" id="{CC47A55B-25AB-08CE-7A4F-7481484FA3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311" y="3079621"/>
            <a:ext cx="5029825" cy="1171888"/>
          </a:xfrm>
          <a:prstGeom prst="rect">
            <a:avLst/>
          </a:prstGeom>
        </p:spPr>
      </p:pic>
      <p:pic>
        <p:nvPicPr>
          <p:cNvPr id="5" name="Obrázek 4" descr="Obsah obrázku kruh, snímek obrazovky, symbol, kulečníková koule&#10;&#10;Obsah vygenerovaný umělou inteligencí může být nesprávný.">
            <a:extLst>
              <a:ext uri="{FF2B5EF4-FFF2-40B4-BE49-F238E27FC236}">
                <a16:creationId xmlns:a16="http://schemas.microsoft.com/office/drawing/2014/main" id="{65B8EEE6-C7EE-B5F2-5494-CC8E96DD90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2385" y="4257363"/>
            <a:ext cx="1661723" cy="577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06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C2641-7C9C-0D2B-A59C-904CE270D7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F749E71-1AA0-D04E-3E1F-3D0E361CB7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2B8A1F76-6C33-8728-9948-F43FE26D5C13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Motivační teorie a jejich aplikace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31E0040C-8DEC-49D2-164E-86C0BA69A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dirty="0" err="1">
                <a:latin typeface="+mj-lt"/>
              </a:rPr>
              <a:t>Herzbergova</a:t>
            </a:r>
            <a:r>
              <a:rPr lang="cs-CZ" sz="1400" b="1" dirty="0">
                <a:latin typeface="+mj-lt"/>
              </a:rPr>
              <a:t> teorie dvou faktorů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Hygienické faktory: mzda, pracovní prostředí, vztahy.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Motivační faktory: uznání, odpovědnost, rozvoj.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Hygienické faktory nevedou k motivaci, ale jejich absence způsobuje nespokojenost.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Příklad: Zavedení individuálních rozvojových plánů pro zaměstnance.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5C6BD32-5526-E84E-4308-8B6179ECC7F9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3CD97ECB-EE2B-343C-DA80-E7B2212B8D9D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91C66F7A-7978-B4FD-3DEA-F6AA9882CEF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E5FCC3EF-5A78-2703-954E-EFC5C07D3A45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37460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b="1" cap="all" dirty="0">
                <a:solidFill>
                  <a:srgbClr val="307871"/>
                </a:solidFill>
              </a:rPr>
              <a:t>Nástroje odměňování na podporu udržitelnosti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Odměny za inovace vedoucí ke snížení uhlíkové stopy.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Benefity zaměřené na ekologické chování (např. dotace na kola, MHD).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Programy zaměřené na </a:t>
            </a:r>
            <a:r>
              <a:rPr lang="cs-CZ" sz="1400" b="1" dirty="0" err="1">
                <a:latin typeface="+mj-lt"/>
              </a:rPr>
              <a:t>wellbeing</a:t>
            </a:r>
            <a:r>
              <a:rPr lang="cs-CZ" sz="1400" b="1" dirty="0">
                <a:latin typeface="+mj-lt"/>
              </a:rPr>
              <a:t> (fitness, psychologická podpora).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Flexibilní pracovní doba pro udržení </a:t>
            </a:r>
            <a:r>
              <a:rPr lang="cs-CZ" sz="1400" b="1" dirty="0" err="1">
                <a:latin typeface="+mj-lt"/>
              </a:rPr>
              <a:t>work-life</a:t>
            </a:r>
            <a:r>
              <a:rPr lang="cs-CZ" sz="1400" b="1" dirty="0">
                <a:latin typeface="+mj-lt"/>
              </a:rPr>
              <a:t> balance.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Odměny za účast na CSR aktivitách.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Podpora dalšího vzdělávání v oblasti ESG.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Příklad: Bonus za návrhy ekologických iniciativ na pracovišti.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2220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b="1" cap="all" dirty="0">
                <a:solidFill>
                  <a:srgbClr val="307871"/>
                </a:solidFill>
              </a:rPr>
              <a:t>Revize strategií a jejich změny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Důvody revizí: změny na trhu práce, legislativa, interní problémy.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Nástroje pro analýzu efektivity stávajících strategií.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Role benchmarkingu v identifikaci nedostatků.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Příklady změn: zavedení hybridní práce, ESG odměny.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Zapojení zaměstnanců do návrhu změn.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Pravidelné revize jako prevence nespokojenosti.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Příklad: Přechod od fixních benefitů k flexibilnímu systému „</a:t>
            </a:r>
            <a:r>
              <a:rPr lang="cs-CZ" sz="1400" b="1" dirty="0" err="1">
                <a:latin typeface="+mj-lt"/>
              </a:rPr>
              <a:t>cafeteria</a:t>
            </a:r>
            <a:r>
              <a:rPr lang="cs-CZ" sz="1400" b="1" dirty="0">
                <a:latin typeface="+mj-lt"/>
              </a:rPr>
              <a:t>“.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0300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Strategie motivace zaměstnanců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Využití různorodých odměňovacích nástrojů (finanční i nefinanční).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Programy uznání a ocenění (certifikáty, pochvaly).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Význam profesního růstu a vzdělávání.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Zapojení zaměstnanců do rozhodovacích procesů.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Podpora týmové spolupráce a kultury inovací.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Flexibilita jako motivační nástroj.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Příklad: Roční „</a:t>
            </a:r>
            <a:r>
              <a:rPr lang="cs-CZ" sz="1400" b="1" dirty="0" err="1">
                <a:latin typeface="+mj-lt"/>
              </a:rPr>
              <a:t>hackathony</a:t>
            </a:r>
            <a:r>
              <a:rPr lang="cs-CZ" sz="1400" b="1" dirty="0">
                <a:latin typeface="+mj-lt"/>
              </a:rPr>
              <a:t>“ s cílem podpořit inovace.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36661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Příklady dobré a špatné praxe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Dobrá praxe: Zavedení ESG bonusů pro udržitelné chování.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Dobrá praxe: Jasná kritéria pro hodnocení výkonu.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Špatná praxe: Nedostatečná transparentnost v hodnocení.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Špatná praxe: Uniformní odměny bez zohlednění individuálních výkonů.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1977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diskuze a otázky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efektivně integrovat motivační teorie do praxe?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Jaké nástroje hodnocení jsou nejvhodnější pro podporu udržitelnosti?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benchmarking pomáhá optimalizovat politiku odměňování?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79631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347614"/>
            <a:ext cx="7380973" cy="2973773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ARMSTRONG, M., 2020.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Armstrong's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Handbook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of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Practice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London: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Kogan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Page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Ltd. ISBN 9780749498276.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ARMSTRONG M. a S. TAYLOR, 2015.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Řízení lidských zdrojů. 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Praha:  Grada. ISBN 978-80-247-5258-7.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CRAWSHAW, J., BUDHWAR, P. a DAVIS, A., 2020.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3rd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SAGE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Publications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Ltd., London. ISBN 978-1-5264 9900-4.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DESSLER, G.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Management. 2024. London: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Pearson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Education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Limited. 17th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ISBN-978-1-292-44987-6.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DICKMANN, M., BREWSTER, C. a SPARROW, P., 2016.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International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Contemporary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 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Issues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in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Europe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2016. New York: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Routledge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3rd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ISBN 978-1-138-77603-6.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HORVÁTH, P., BLÁHA, J. a ČOPÍKOVÁ, A. 2016.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Řízení lidských zdrojů. Nové trendy.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Praha: Management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Press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, ISBN 978-807261-430-1.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URBANCOVÁ, H. a VRABCOVÁ, P. 2023.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Strategický management lidských zdrojů: moderní trendy v HR.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Praha: Grada. ISBN 978-80-271-683-9.</a:t>
            </a:r>
          </a:p>
          <a:p>
            <a:pPr algn="just"/>
            <a:r>
              <a:rPr lang="cs-CZ" sz="1100" dirty="0">
                <a:latin typeface="+mj-lt"/>
                <a:ea typeface="Times New Roman" panose="02020603050405020304" pitchFamily="18" charset="0"/>
              </a:rPr>
              <a:t>Distanční studijní opora Řízení lidských zdrojů.</a:t>
            </a:r>
            <a:endParaRPr lang="cs-CZ" sz="11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100" b="1" dirty="0">
                <a:latin typeface="+mj-lt"/>
                <a:cs typeface="Times New Roman" panose="02020603050405020304" pitchFamily="18" charset="0"/>
              </a:rPr>
              <a:t>Internetové zdroje – specializované weby zaměřené na personální práci, odborná diskuzní fóra, vzhledem ke značnému množství změn i zprávy z denního tisku. 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419127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Doporučená literatura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02733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B610EB80-C87B-4447-9825-BAC98404569D}"/>
              </a:ext>
            </a:extLst>
          </p:cNvPr>
          <p:cNvGrpSpPr/>
          <p:nvPr/>
        </p:nvGrpSpPr>
        <p:grpSpPr>
          <a:xfrm>
            <a:off x="-396552" y="-20538"/>
            <a:ext cx="9540552" cy="5143500"/>
            <a:chOff x="-396552" y="0"/>
            <a:chExt cx="9540552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9B2297F0-AFBE-478F-99F6-7560D3C6CC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396552" y="4515966"/>
              <a:ext cx="2749938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6816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9970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C51D9093-0704-4F4C-A1A1-D0B3B97BA909}"/>
              </a:ext>
            </a:extLst>
          </p:cNvPr>
          <p:cNvSpPr txBox="1">
            <a:spLocks/>
          </p:cNvSpPr>
          <p:nvPr/>
        </p:nvSpPr>
        <p:spPr>
          <a:xfrm>
            <a:off x="6012160" y="4083918"/>
            <a:ext cx="2538172" cy="86409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200" b="1" cap="all" dirty="0">
                <a:solidFill>
                  <a:srgbClr val="307871"/>
                </a:solidFill>
              </a:rPr>
              <a:t>Děkujeme</a:t>
            </a:r>
            <a:br>
              <a:rPr lang="cs-CZ" sz="3200" b="1" cap="all" dirty="0">
                <a:solidFill>
                  <a:srgbClr val="307871"/>
                </a:solidFill>
              </a:rPr>
            </a:br>
            <a:r>
              <a:rPr lang="cs-CZ" sz="3200" b="1" cap="all" dirty="0">
                <a:solidFill>
                  <a:srgbClr val="307871"/>
                </a:solidFill>
              </a:rPr>
              <a:t>za pozornost</a:t>
            </a:r>
          </a:p>
        </p:txBody>
      </p:sp>
    </p:spTree>
    <p:extLst>
      <p:ext uri="{BB962C8B-B14F-4D97-AF65-F5344CB8AC3E}">
        <p14:creationId xmlns:p14="http://schemas.microsoft.com/office/powerpoint/2010/main" val="547617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067944" y="1174069"/>
            <a:ext cx="4608512" cy="31978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1400" b="1" dirty="0"/>
              <a:t>Tržní oceňování práce a benchmarking</a:t>
            </a:r>
          </a:p>
          <a:p>
            <a:pPr>
              <a:buBlip>
                <a:blip r:embed="rId3"/>
              </a:buBlip>
            </a:pPr>
            <a:r>
              <a:rPr lang="cs-CZ" sz="1400" b="1" dirty="0" err="1"/>
              <a:t>Mzdotvorné</a:t>
            </a:r>
            <a:r>
              <a:rPr lang="cs-CZ" sz="1400" b="1" dirty="0"/>
              <a:t> faktory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Základní motivační teorie (</a:t>
            </a:r>
            <a:r>
              <a:rPr lang="cs-CZ" sz="1400" b="1" dirty="0" err="1"/>
              <a:t>Maslow</a:t>
            </a:r>
            <a:r>
              <a:rPr lang="cs-CZ" sz="1400" b="1" dirty="0"/>
              <a:t>, </a:t>
            </a:r>
            <a:r>
              <a:rPr lang="cs-CZ" sz="1400" b="1" dirty="0" err="1"/>
              <a:t>McGregor</a:t>
            </a:r>
            <a:r>
              <a:rPr lang="cs-CZ" sz="1400" b="1" dirty="0"/>
              <a:t>, </a:t>
            </a:r>
            <a:r>
              <a:rPr lang="cs-CZ" sz="1400" b="1" dirty="0" err="1"/>
              <a:t>Vroom</a:t>
            </a:r>
            <a:r>
              <a:rPr lang="cs-CZ" sz="1400" b="1" dirty="0"/>
              <a:t>, </a:t>
            </a:r>
            <a:r>
              <a:rPr lang="cs-CZ" sz="1400" b="1" dirty="0" err="1"/>
              <a:t>Herzberg</a:t>
            </a:r>
            <a:r>
              <a:rPr lang="cs-CZ" sz="1400" b="1" dirty="0"/>
              <a:t>)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Nástroje hodnocení a odměňování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Strategie motivace zaměstnanců a angažovanost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Nástroje odměňování na podporu udržitelnosti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Revize strategií hodnocení a odměňování</a:t>
            </a:r>
          </a:p>
          <a:p>
            <a:pPr>
              <a:buBlip>
                <a:blip r:embed="rId3"/>
              </a:buBlip>
            </a:pPr>
            <a:endParaRPr lang="cs-CZ" altLang="cs-CZ" sz="1400" b="1" dirty="0">
              <a:cs typeface="Times New Roman" panose="02020603050405020304" pitchFamily="18" charset="0"/>
            </a:endParaRPr>
          </a:p>
          <a:p>
            <a:pPr>
              <a:buBlip>
                <a:blip r:embed="rId3"/>
              </a:buBlip>
            </a:pPr>
            <a:r>
              <a:rPr lang="cs-CZ" altLang="cs-CZ" sz="1400" b="1" dirty="0">
                <a:cs typeface="Times New Roman" panose="02020603050405020304" pitchFamily="18" charset="0"/>
              </a:rPr>
              <a:t>cíl přednášky: jak navrhnout motivační strategie, co by měly obsahovat, možnosti zaměření na podporu udržitelnosti, návrhy změn.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C67B9D38-D88C-43B4-9B9F-29AB14747A49}"/>
              </a:ext>
            </a:extLst>
          </p:cNvPr>
          <p:cNvSpPr txBox="1">
            <a:spLocks/>
          </p:cNvSpPr>
          <p:nvPr/>
        </p:nvSpPr>
        <p:spPr>
          <a:xfrm>
            <a:off x="611560" y="1635647"/>
            <a:ext cx="3024336" cy="230425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obsah přednášky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3" name="Obrázek 2">
            <a:extLst>
              <a:ext uri="{FF2B5EF4-FFF2-40B4-BE49-F238E27FC236}">
                <a16:creationId xmlns:a16="http://schemas.microsoft.com/office/drawing/2014/main" id="{DAF9C679-C01C-43D9-8502-AA6778E4D4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27" y="1347894"/>
            <a:ext cx="3467946" cy="255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936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cap="all" dirty="0" err="1">
                <a:solidFill>
                  <a:srgbClr val="307871"/>
                </a:solidFill>
              </a:rPr>
              <a:t>Tržní</a:t>
            </a:r>
            <a:r>
              <a:rPr lang="en-US" sz="3200" b="1" cap="all" dirty="0">
                <a:solidFill>
                  <a:srgbClr val="307871"/>
                </a:solidFill>
              </a:rPr>
              <a:t> </a:t>
            </a:r>
            <a:r>
              <a:rPr lang="en-US" sz="3200" b="1" cap="all" dirty="0" err="1">
                <a:solidFill>
                  <a:srgbClr val="307871"/>
                </a:solidFill>
              </a:rPr>
              <a:t>oceňování</a:t>
            </a:r>
            <a:r>
              <a:rPr lang="en-US" sz="3200" b="1" cap="all" dirty="0">
                <a:solidFill>
                  <a:srgbClr val="307871"/>
                </a:solidFill>
              </a:rPr>
              <a:t> </a:t>
            </a:r>
            <a:r>
              <a:rPr lang="en-US" sz="3200" b="1" cap="all" dirty="0" err="1">
                <a:solidFill>
                  <a:srgbClr val="307871"/>
                </a:solidFill>
              </a:rPr>
              <a:t>práce</a:t>
            </a:r>
            <a:r>
              <a:rPr lang="en-US" sz="3200" b="1" cap="all" dirty="0">
                <a:solidFill>
                  <a:srgbClr val="307871"/>
                </a:solidFill>
              </a:rPr>
              <a:t> a benchmarking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Co je tržní oceňování práce: srovnání mezd s trhem.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Význam pro konkurenceschopnost a retenční strategie.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Propojení s firemními cíli a strategickým plánováním.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benchmarking pomáhá optimalizovat náklady na pracovní sílu.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Role HR v benchmarkingu: sběr a analýza dat.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Příklady oblastí s vysokým dopadem benchmarkingu (IT, manažerské pozice).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Rizika špatného benchmarkingu (neadekvátní mzdy, fluktuace).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4431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Benchmarking: Jak probíhá v praxi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Identifikace pozic a dovedností k benchmarkingu.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Sběr dat z tržních studií (např. </a:t>
            </a:r>
            <a:r>
              <a:rPr lang="cs-CZ" sz="1400" b="1" dirty="0" err="1">
                <a:latin typeface="+mj-lt"/>
              </a:rPr>
              <a:t>Willis</a:t>
            </a:r>
            <a:r>
              <a:rPr lang="cs-CZ" sz="1400" b="1" dirty="0">
                <a:latin typeface="+mj-lt"/>
              </a:rPr>
              <a:t> </a:t>
            </a:r>
            <a:r>
              <a:rPr lang="cs-CZ" sz="1400" b="1" dirty="0" err="1">
                <a:latin typeface="+mj-lt"/>
              </a:rPr>
              <a:t>Towers</a:t>
            </a:r>
            <a:r>
              <a:rPr lang="cs-CZ" sz="1400" b="1" dirty="0">
                <a:latin typeface="+mj-lt"/>
              </a:rPr>
              <a:t> Watson).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Porovnání mezd podle regionu, odvětví, velikosti firmy.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Vyhodnocení odchylek mezi interními a externími mzdami.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Úprava odměňovacích systémů na základě zjištění.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Spojení benchmarkingu s interními mzdovými faktory (seniorita, výkon).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Případová studie: zlepšení retence díky tržní analýze mezd.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1062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8206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7574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 err="1">
                <a:solidFill>
                  <a:srgbClr val="307871"/>
                </a:solidFill>
              </a:rPr>
              <a:t>Mzdotvorné</a:t>
            </a:r>
            <a:r>
              <a:rPr lang="cs-CZ" sz="3200" b="1" cap="all" dirty="0">
                <a:solidFill>
                  <a:srgbClr val="307871"/>
                </a:solidFill>
              </a:rPr>
              <a:t> faktory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Vnitřní faktory: pracovní náplň, seniorita, odpovědnosti.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Vnější faktory: regionální rozdíly, trh práce, inflace.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Zákonné faktory: minimální mzda, pracovněprávní normy.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Ekonomické faktory: finanční stabilita firmy, rozpočet na mzdy.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Psychologické faktory: vnímání spravedlnosti mezi zaměstnanci.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Vliv benefitů a odměn na celkový mzdový balíček.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Příklad: Zohlednění regionálních rozdílů při mzdovém plánování.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7806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Motivační teorie a jejich aplikace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dirty="0" err="1">
                <a:latin typeface="+mj-lt"/>
              </a:rPr>
              <a:t>Maslowova</a:t>
            </a:r>
            <a:r>
              <a:rPr lang="cs-CZ" sz="1400" b="1" dirty="0">
                <a:latin typeface="+mj-lt"/>
              </a:rPr>
              <a:t> pyramida potřeb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Základní princip: uspokojování potřeb od nejnižších po nejvyšší.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Fyzické potřeby: mzda, pracovní prostředí.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Bezpečnostní potřeby: stabilita práce, zdravotní benefity.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Sociální potřeby: týmová spolupráce, přátelské prostředí.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Potřeba uznání: pochvaly, bonusy, kariérní růst.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Seberealizace: kreativní úkoly, osobní rozvoj.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Příklad: Zavedení programu „</a:t>
            </a:r>
            <a:r>
              <a:rPr lang="cs-CZ" sz="1400" b="1" dirty="0" err="1">
                <a:latin typeface="+mj-lt"/>
              </a:rPr>
              <a:t>Employee</a:t>
            </a:r>
            <a:r>
              <a:rPr lang="cs-CZ" sz="1400" b="1" dirty="0">
                <a:latin typeface="+mj-lt"/>
              </a:rPr>
              <a:t> </a:t>
            </a:r>
            <a:r>
              <a:rPr lang="cs-CZ" sz="1400" b="1" dirty="0" err="1">
                <a:latin typeface="+mj-lt"/>
              </a:rPr>
              <a:t>of</a:t>
            </a:r>
            <a:r>
              <a:rPr lang="cs-CZ" sz="1400" b="1" dirty="0">
                <a:latin typeface="+mj-lt"/>
              </a:rPr>
              <a:t> </a:t>
            </a:r>
            <a:r>
              <a:rPr lang="cs-CZ" sz="1400" b="1" dirty="0" err="1">
                <a:latin typeface="+mj-lt"/>
              </a:rPr>
              <a:t>the</a:t>
            </a:r>
            <a:r>
              <a:rPr lang="cs-CZ" sz="1400" b="1" dirty="0">
                <a:latin typeface="+mj-lt"/>
              </a:rPr>
              <a:t> </a:t>
            </a:r>
            <a:r>
              <a:rPr lang="cs-CZ" sz="1400" b="1" dirty="0" err="1">
                <a:latin typeface="+mj-lt"/>
              </a:rPr>
              <a:t>Month</a:t>
            </a:r>
            <a:r>
              <a:rPr lang="cs-CZ" sz="1400" b="1" dirty="0">
                <a:latin typeface="+mj-lt"/>
              </a:rPr>
              <a:t>“ pro uznání práce.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242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D4B1C4-F316-A444-91C2-3E391C4F9C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6E6F0E80-9638-24A5-5735-65210D7410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5680740E-399E-F3C1-8E96-AA5041E63B01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Motivační teorie a jejich aplikace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FA910153-103B-BF1B-4C6D-FE146B9FF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dirty="0" err="1">
                <a:latin typeface="+mj-lt"/>
              </a:rPr>
              <a:t>McGregorova</a:t>
            </a:r>
            <a:r>
              <a:rPr lang="cs-CZ" sz="1400" b="1" dirty="0">
                <a:latin typeface="+mj-lt"/>
              </a:rPr>
              <a:t> teorie X a 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Teorie X: zaměstnanci jsou líní, potřebují dohled a kontrolu.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Teorie Y: zaměstnanci jsou motivováni, hledají odpovědnost.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Aplikace teorie X: kontrolní mechanismy, pravidelné reporty.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Aplikace teorie Y: autonomie v práci, flexibilita.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Příklad: Týmové vedení zaměřené na autonomii a participaci zaměstnanců.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DD36AEFF-4449-0E2E-BB06-B19484508FBD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D3D0515A-C681-A109-51C0-6449D23BFBAF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40FD9808-8C58-76E4-81AC-B4A38FB9A2B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FB5AD9B0-E691-933B-06F5-9EC060FB8564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9012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C724AB-E747-0A29-1E08-7FE0A17959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C52752C2-ED8E-C259-1CE2-5D742CC960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E54CADD9-C4FB-E515-CFE3-9D05EF9BB66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Motivační teorie a jejich aplikace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A87935F5-88CF-C162-FC13-BDDF17325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dirty="0" err="1">
                <a:latin typeface="+mj-lt"/>
              </a:rPr>
              <a:t>Vroomova</a:t>
            </a:r>
            <a:r>
              <a:rPr lang="cs-CZ" sz="1400" b="1" dirty="0">
                <a:latin typeface="+mj-lt"/>
              </a:rPr>
              <a:t> teorie očekávání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Princip: motivace závisí na očekávání výsledků a jejich hodnotě.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E → P: Víra, že úsilí povede k výkonu.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 → R: Víra, že výkon přinese odměnu.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Hodnota odměny (valence): atraktivita odměny.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Příklad: Nastavení jasných KPI spojených s výplatou bonusů.</a:t>
            </a:r>
          </a:p>
          <a:p>
            <a:pPr>
              <a:buBlip>
                <a:blip r:embed="rId3"/>
              </a:buBlip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latin typeface="+mj-lt"/>
                <a:cs typeface="Times New Roman" panose="02020603050405020304" pitchFamily="18" charset="0"/>
              </a:rPr>
              <a:t>E (</a:t>
            </a:r>
            <a:r>
              <a:rPr lang="cs-CZ" altLang="cs-CZ" sz="1400" b="1" dirty="0" err="1">
                <a:latin typeface="+mj-lt"/>
                <a:cs typeface="Times New Roman" panose="02020603050405020304" pitchFamily="18" charset="0"/>
              </a:rPr>
              <a:t>Effort</a:t>
            </a:r>
            <a:r>
              <a:rPr lang="cs-CZ" altLang="cs-CZ" sz="1400" b="1" dirty="0">
                <a:latin typeface="+mj-lt"/>
                <a:cs typeface="Times New Roman" panose="02020603050405020304" pitchFamily="18" charset="0"/>
              </a:rPr>
              <a:t>): </a:t>
            </a:r>
            <a:r>
              <a:rPr lang="cs-CZ" altLang="cs-CZ" sz="1400" dirty="0">
                <a:latin typeface="+mj-lt"/>
                <a:cs typeface="Times New Roman" panose="02020603050405020304" pitchFamily="18" charset="0"/>
              </a:rPr>
              <a:t>Úsilí, které zaměstnanec vynaloží na splnění daného úkolu nebo cíle.</a:t>
            </a:r>
          </a:p>
          <a:p>
            <a:pPr marL="0" indent="0">
              <a:buNone/>
            </a:pPr>
            <a:r>
              <a:rPr lang="cs-CZ" altLang="cs-CZ" sz="1400" b="1" dirty="0">
                <a:latin typeface="+mj-lt"/>
                <a:cs typeface="Times New Roman" panose="02020603050405020304" pitchFamily="18" charset="0"/>
              </a:rPr>
              <a:t>P (Performance): </a:t>
            </a:r>
            <a:r>
              <a:rPr lang="cs-CZ" altLang="cs-CZ" sz="1400" dirty="0">
                <a:latin typeface="+mj-lt"/>
                <a:cs typeface="Times New Roman" panose="02020603050405020304" pitchFamily="18" charset="0"/>
              </a:rPr>
              <a:t>Výkon, kterého zaměstnanec dosáhne na základě svého úsilí</a:t>
            </a:r>
            <a:r>
              <a:rPr lang="cs-CZ" altLang="cs-CZ" sz="1400" b="1" dirty="0">
                <a:latin typeface="+mj-lt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altLang="cs-CZ" sz="1400" b="1" dirty="0">
                <a:latin typeface="+mj-lt"/>
                <a:cs typeface="Times New Roman" panose="02020603050405020304" pitchFamily="18" charset="0"/>
              </a:rPr>
              <a:t>R (</a:t>
            </a:r>
            <a:r>
              <a:rPr lang="cs-CZ" altLang="cs-CZ" sz="1400" b="1" dirty="0" err="1">
                <a:latin typeface="+mj-lt"/>
                <a:cs typeface="Times New Roman" panose="02020603050405020304" pitchFamily="18" charset="0"/>
              </a:rPr>
              <a:t>Reward</a:t>
            </a:r>
            <a:r>
              <a:rPr lang="cs-CZ" altLang="cs-CZ" sz="1400" b="1" dirty="0">
                <a:latin typeface="+mj-lt"/>
                <a:cs typeface="Times New Roman" panose="02020603050405020304" pitchFamily="18" charset="0"/>
              </a:rPr>
              <a:t>): </a:t>
            </a:r>
            <a:r>
              <a:rPr lang="cs-CZ" altLang="cs-CZ" sz="1400" dirty="0">
                <a:latin typeface="+mj-lt"/>
                <a:cs typeface="Times New Roman" panose="02020603050405020304" pitchFamily="18" charset="0"/>
              </a:rPr>
              <a:t>Odměna, kterou zaměstnanec získá za svůj výkon.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AAA4224-34DF-A0AF-DBF7-3D090E74BBDA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647D0E6B-473C-33CA-2794-60110A9568F0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DDC1CF0-5AA4-E17A-C898-458C4A0888A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209AC39-77AD-806E-277C-DB45ECF1B93E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6950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50099D-7495-FA1C-6D12-B91CFE807D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BDA870B1-8F73-0278-D203-CC31706FC1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E1D55A6D-D173-EE95-001C-3C137C55B6E6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Motivační teorie a jejich aplikace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238E929A-5DEF-CA12-AE5D-5CE202F23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17638"/>
            <a:ext cx="8280920" cy="33408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dirty="0">
                <a:latin typeface="+mj-lt"/>
              </a:rPr>
              <a:t>Jak to funguje </a:t>
            </a:r>
            <a:r>
              <a:rPr lang="cs-CZ" sz="1400" b="1" dirty="0" err="1">
                <a:latin typeface="+mj-lt"/>
              </a:rPr>
              <a:t>Vroomova</a:t>
            </a:r>
            <a:r>
              <a:rPr lang="cs-CZ" sz="1400" b="1" dirty="0">
                <a:latin typeface="+mj-lt"/>
              </a:rPr>
              <a:t> teorie v praxi</a:t>
            </a:r>
          </a:p>
          <a:p>
            <a:pPr marL="0" indent="0">
              <a:buNone/>
            </a:pPr>
            <a:r>
              <a:rPr lang="cs-CZ" sz="1400" b="1" dirty="0">
                <a:latin typeface="+mj-lt"/>
              </a:rPr>
              <a:t>E → P (</a:t>
            </a:r>
            <a:r>
              <a:rPr lang="cs-CZ" sz="1400" b="1" dirty="0" err="1">
                <a:latin typeface="+mj-lt"/>
              </a:rPr>
              <a:t>Effort</a:t>
            </a:r>
            <a:r>
              <a:rPr lang="cs-CZ" sz="1400" b="1" dirty="0">
                <a:latin typeface="+mj-lt"/>
              </a:rPr>
              <a:t> to Performance): Víra zaměstnance, že jeho úsilí povede k dosažení požadovaného výkonu.</a:t>
            </a:r>
          </a:p>
          <a:p>
            <a:pPr marL="0" indent="0">
              <a:buNone/>
            </a:pPr>
            <a:r>
              <a:rPr lang="cs-CZ" sz="1400" dirty="0">
                <a:latin typeface="+mj-lt"/>
              </a:rPr>
              <a:t>Například: Zaměstnanec věří, že pokud se bude snažit a splní zadané úkoly, bude jeho výkon odpovídat očekávání.</a:t>
            </a:r>
          </a:p>
          <a:p>
            <a:pPr marL="0" indent="0">
              <a:buNone/>
            </a:pPr>
            <a:r>
              <a:rPr lang="cs-CZ" sz="1400" b="1" dirty="0">
                <a:latin typeface="+mj-lt"/>
              </a:rPr>
              <a:t>P → R (Performance to </a:t>
            </a:r>
            <a:r>
              <a:rPr lang="cs-CZ" sz="1400" b="1" dirty="0" err="1">
                <a:latin typeface="+mj-lt"/>
              </a:rPr>
              <a:t>Reward</a:t>
            </a:r>
            <a:r>
              <a:rPr lang="cs-CZ" sz="1400" b="1" dirty="0">
                <a:latin typeface="+mj-lt"/>
              </a:rPr>
              <a:t>): Víra zaměstnance, že dosažený výkon povede k odměně.</a:t>
            </a:r>
          </a:p>
          <a:p>
            <a:pPr marL="0" indent="0">
              <a:buNone/>
            </a:pPr>
            <a:r>
              <a:rPr lang="cs-CZ" sz="1400" dirty="0">
                <a:latin typeface="+mj-lt"/>
              </a:rPr>
              <a:t>Například: Pokud zaměstnanec splní nebo překoná stanovené cíle (KPI), obdrží slíbený bonus nebo jinou odměnu.</a:t>
            </a:r>
          </a:p>
          <a:p>
            <a:pPr marL="0" indent="0">
              <a:buNone/>
            </a:pPr>
            <a:r>
              <a:rPr lang="cs-CZ" sz="1400" b="1" dirty="0">
                <a:latin typeface="+mj-lt"/>
              </a:rPr>
              <a:t>Valence (Hodnota odměny): Subjektivní hodnota nebo atraktivita odměny pro zaměstnance.</a:t>
            </a:r>
          </a:p>
          <a:p>
            <a:pPr marL="0" indent="0">
              <a:buNone/>
            </a:pPr>
            <a:r>
              <a:rPr lang="cs-CZ" sz="1400" dirty="0">
                <a:latin typeface="+mj-lt"/>
              </a:rPr>
              <a:t>Například: Pokud je slíbenou odměnou finanční bonus, zaměstnanec zhodnotí, zda je tento bonus pro něj dostatečně atraktivní, aby ho motivoval k vynaložení úsilí.</a:t>
            </a:r>
          </a:p>
          <a:p>
            <a:pPr marL="0" indent="0">
              <a:buNone/>
            </a:pPr>
            <a:r>
              <a:rPr lang="cs-CZ" sz="1400" b="1" dirty="0">
                <a:latin typeface="+mj-lt"/>
              </a:rPr>
              <a:t>Praktický příklad: </a:t>
            </a:r>
          </a:p>
          <a:p>
            <a:pPr marL="0" indent="0">
              <a:buNone/>
            </a:pPr>
            <a:r>
              <a:rPr lang="cs-CZ" sz="1400" dirty="0">
                <a:latin typeface="+mj-lt"/>
              </a:rPr>
              <a:t>Firma stanoví KPI (například zvýšení prodejů o 10 %). Zaměstnanec věří, že pokud bude více telefonovat zákazníkům (E → P), zvýší počet prodejů (P). Firma slíbí bonus za dosažení KPI (P → R). Pokud je slíbený bonus (např. 10 000 Kč) pro zaměstnance dostatečně atraktivní (valence), bude motivován úkol splnit.</a:t>
            </a:r>
            <a:endParaRPr lang="cs-CZ" altLang="cs-CZ" sz="1400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D1DBDE25-5BA7-6877-E0F2-7127132B57F2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037DFF1E-4F04-D7AB-5AAD-0FF465D7B55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E311D6B4-7CF0-9852-3802-21C60248A89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8053F533-6F19-BAE7-5583-DBCED23ED217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850911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9A9D91184F124BBC056FE70CE4DFA9" ma:contentTypeVersion="8" ma:contentTypeDescription="Vytvoří nový dokument" ma:contentTypeScope="" ma:versionID="6cd6180065da8935f5ffffdb05084a6d">
  <xsd:schema xmlns:xsd="http://www.w3.org/2001/XMLSchema" xmlns:xs="http://www.w3.org/2001/XMLSchema" xmlns:p="http://schemas.microsoft.com/office/2006/metadata/properties" xmlns:ns2="9ca12918-d314-4413-b5b7-584a54177208" targetNamespace="http://schemas.microsoft.com/office/2006/metadata/properties" ma:root="true" ma:fieldsID="7f3d64f9162e9ee842a9a8e6ae9c2335" ns2:_="">
    <xsd:import namespace="9ca12918-d314-4413-b5b7-584a541772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12918-d314-4413-b5b7-584a541772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3937F9-AC47-4E01-87E2-698E64500E49}">
  <ds:schemaRefs>
    <ds:schemaRef ds:uri="http://schemas.microsoft.com/office/2006/metadata/properties"/>
    <ds:schemaRef ds:uri="http://schemas.microsoft.com/office/infopath/2007/PartnerControls"/>
    <ds:schemaRef ds:uri="869f6d21-e2a1-4499-937e-7cd117887e17"/>
    <ds:schemaRef ds:uri="648d1b4a-c446-40a4-8600-633a74140010"/>
  </ds:schemaRefs>
</ds:datastoreItem>
</file>

<file path=customXml/itemProps2.xml><?xml version="1.0" encoding="utf-8"?>
<ds:datastoreItem xmlns:ds="http://schemas.openxmlformats.org/officeDocument/2006/customXml" ds:itemID="{D4BF132D-32F7-4CCA-B33B-6E360CFDB6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E6CE12-EB11-49D7-BFEB-79EB5A1FBA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12918-d314-4413-b5b7-584a541772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2351</TotalTime>
  <Words>1326</Words>
  <Application>Microsoft Office PowerPoint</Application>
  <PresentationFormat>Předvádění na obrazovce (16:9)</PresentationFormat>
  <Paragraphs>142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Alexandr Ochonský</dc:creator>
  <cp:lastModifiedBy>Robert Kempný</cp:lastModifiedBy>
  <cp:revision>117</cp:revision>
  <dcterms:created xsi:type="dcterms:W3CDTF">2016-07-06T15:42:34Z</dcterms:created>
  <dcterms:modified xsi:type="dcterms:W3CDTF">2025-01-17T22:03:13Z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0x0101007C9A9D91184F124BBC056FE70CE4DFA9</vt:lpwstr>
  </property>
</Properties>
</file>