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73" r:id="rId4"/>
    <p:sldId id="266" r:id="rId5"/>
    <p:sldId id="258" r:id="rId6"/>
    <p:sldId id="260" r:id="rId7"/>
    <p:sldId id="276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48D053-B8EE-429F-BF64-7066B30056F1}" type="datetimeFigureOut">
              <a:rPr lang="cs-CZ" smtClean="0"/>
              <a:pPr/>
              <a:t>22. 9. 2019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BEC81F-0886-45C1-8B5F-0B426AB0DB40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583464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BEC81F-0886-45C1-8B5F-0B426AB0DB40}" type="slidenum">
              <a:rPr lang="cs-CZ" smtClean="0"/>
              <a:pPr/>
              <a:t>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731558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BEC81F-0886-45C1-8B5F-0B426AB0DB40}" type="slidenum">
              <a:rPr lang="cs-CZ" smtClean="0"/>
              <a:pPr/>
              <a:t>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074386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E68F9-428E-4D24-BA12-59CAEB7E509E}" type="datetime1">
              <a:rPr lang="cs-CZ" smtClean="0"/>
              <a:pPr/>
              <a:t>22. 9. 2019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Úvod do studia práva, JUDr. Michal Márton, Ph.D.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62CD6-8DA3-433E-92C7-909EE34F92E2}" type="datetime1">
              <a:rPr lang="cs-CZ" smtClean="0"/>
              <a:pPr/>
              <a:t>22. 9. 2019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Úvod do studia práva, JUDr. Michal Márton, Ph.D.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EC93A-3FDE-4DD0-A4F1-74C3D202BA81}" type="datetime1">
              <a:rPr lang="cs-CZ" smtClean="0"/>
              <a:pPr/>
              <a:t>22. 9. 2019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Úvod do studia práva, JUDr. Michal Márton, Ph.D.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BCE0D-8C60-47D8-9C20-AB2C1803A188}" type="datetime1">
              <a:rPr lang="cs-CZ" smtClean="0"/>
              <a:pPr/>
              <a:t>22. 9. 2019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Úvod do studia práva, JUDr. Michal Márton, Ph.D.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9E03D-B5FF-4769-B779-78B798FB7B59}" type="datetime1">
              <a:rPr lang="cs-CZ" smtClean="0"/>
              <a:pPr/>
              <a:t>22. 9. 2019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Úvod do studia práva, JUDr. Michal Márton, Ph.D.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7BCEC-DE1A-495B-89C7-015A41C21332}" type="datetime1">
              <a:rPr lang="cs-CZ" smtClean="0"/>
              <a:pPr/>
              <a:t>22. 9. 2019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Úvod do studia práva, JUDr. Michal Márton, Ph.D.</a:t>
            </a: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4E7D8-C955-49DC-B939-EA31503C865C}" type="datetime1">
              <a:rPr lang="cs-CZ" smtClean="0"/>
              <a:pPr/>
              <a:t>22. 9. 2019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Úvod do studia práva, JUDr. Michal Márton, Ph.D.</a:t>
            </a:r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87B37-ECA7-408D-A271-83EDE67D0247}" type="datetime1">
              <a:rPr lang="cs-CZ" smtClean="0"/>
              <a:pPr/>
              <a:t>22. 9. 2019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Úvod do studia práva, JUDr. Michal Márton, Ph.D.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13DB2-382C-4EE9-A12D-22EF2BA58A3A}" type="datetime1">
              <a:rPr lang="cs-CZ" smtClean="0"/>
              <a:pPr/>
              <a:t>22. 9. 2019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Úvod do studia práva, JUDr. Michal Márton, Ph.D.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D2126-1761-4598-93DC-893D03BA255D}" type="datetime1">
              <a:rPr lang="cs-CZ" smtClean="0"/>
              <a:pPr/>
              <a:t>22. 9. 2019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Úvod do studia práva, JUDr. Michal Márton, Ph.D.</a:t>
            </a: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0F580-2F8C-4266-887A-E7EB744031C0}" type="datetime1">
              <a:rPr lang="cs-CZ" smtClean="0"/>
              <a:pPr/>
              <a:t>22. 9. 2019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Úvod do studia práva, JUDr. Michal Márton, Ph.D.</a:t>
            </a: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137E6E-A3C2-4937-A625-463199215242}" type="datetime1">
              <a:rPr lang="cs-CZ" smtClean="0"/>
              <a:pPr/>
              <a:t>22. 9. 2019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 smtClean="0"/>
              <a:t>Úvod do studia práva, JUDr. Michal Márton, Ph.D.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mailto:marton@opf.slu.cz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/>
              <a:t>Právo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tx1"/>
                </a:solidFill>
              </a:rPr>
              <a:t>JUDr. Michal </a:t>
            </a:r>
            <a:r>
              <a:rPr lang="cs-CZ" b="1" dirty="0" err="1" smtClean="0">
                <a:solidFill>
                  <a:schemeClr val="tx1"/>
                </a:solidFill>
              </a:rPr>
              <a:t>Márton</a:t>
            </a:r>
            <a:r>
              <a:rPr lang="cs-CZ" b="1" dirty="0" smtClean="0">
                <a:solidFill>
                  <a:schemeClr val="tx1"/>
                </a:solidFill>
              </a:rPr>
              <a:t>, Ph.D.</a:t>
            </a:r>
          </a:p>
          <a:p>
            <a:r>
              <a:rPr lang="cs-CZ" b="1" dirty="0" smtClean="0">
                <a:solidFill>
                  <a:schemeClr val="tx1"/>
                </a:solidFill>
              </a:rPr>
              <a:t>JUDr. Jaromír Richter</a:t>
            </a:r>
          </a:p>
          <a:p>
            <a:r>
              <a:rPr lang="cs-CZ" b="1" dirty="0" smtClean="0">
                <a:solidFill>
                  <a:schemeClr val="tx1"/>
                </a:solidFill>
              </a:rPr>
              <a:t>Mgr. </a:t>
            </a:r>
            <a:r>
              <a:rPr lang="cs-CZ" b="1" dirty="0" err="1" smtClean="0">
                <a:solidFill>
                  <a:schemeClr val="tx1"/>
                </a:solidFill>
              </a:rPr>
              <a:t>Danuta</a:t>
            </a:r>
            <a:r>
              <a:rPr lang="cs-CZ" b="1" dirty="0" smtClean="0">
                <a:solidFill>
                  <a:schemeClr val="tx1"/>
                </a:solidFill>
              </a:rPr>
              <a:t> Duda, Ph.D.</a:t>
            </a:r>
            <a:endParaRPr lang="cs-CZ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6521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Úvod do studia práva,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2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539552" y="692696"/>
            <a:ext cx="8136904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u="sng" dirty="0"/>
              <a:t>Obsah a struktura </a:t>
            </a:r>
            <a:r>
              <a:rPr lang="cs-CZ" sz="2400" b="1" u="sng" dirty="0" smtClean="0"/>
              <a:t>přednášek:</a:t>
            </a:r>
            <a:endParaRPr lang="cs-CZ" sz="2400" b="1" u="sng" dirty="0"/>
          </a:p>
          <a:p>
            <a:pPr algn="just"/>
            <a:endParaRPr lang="cs-CZ" sz="2400" b="1" dirty="0"/>
          </a:p>
          <a:p>
            <a:pPr algn="just"/>
            <a:r>
              <a:rPr lang="cs-CZ" sz="2400" b="1" dirty="0"/>
              <a:t>Přednáška č. 1 </a:t>
            </a:r>
            <a:r>
              <a:rPr lang="cs-CZ" sz="2400" b="1" dirty="0" smtClean="0"/>
              <a:t>(24. 09. 2019)</a:t>
            </a:r>
            <a:endParaRPr lang="cs-CZ" sz="2400" dirty="0"/>
          </a:p>
          <a:p>
            <a:pPr algn="just"/>
            <a:r>
              <a:rPr lang="cs-CZ" sz="2400" dirty="0"/>
              <a:t>Úvod, </a:t>
            </a:r>
            <a:r>
              <a:rPr lang="cs-CZ" sz="2400" dirty="0" smtClean="0"/>
              <a:t>požadavky</a:t>
            </a:r>
            <a:r>
              <a:rPr lang="cs-CZ" sz="2400" dirty="0"/>
              <a:t>, </a:t>
            </a:r>
            <a:r>
              <a:rPr lang="cs-CZ" sz="2400" dirty="0" smtClean="0"/>
              <a:t>právní </a:t>
            </a:r>
            <a:r>
              <a:rPr lang="cs-CZ" sz="2400" dirty="0"/>
              <a:t>norma a prameny práva v České </a:t>
            </a:r>
            <a:r>
              <a:rPr lang="cs-CZ" sz="2400" dirty="0" smtClean="0"/>
              <a:t>republice</a:t>
            </a:r>
            <a:endParaRPr lang="cs-CZ" sz="2400" dirty="0"/>
          </a:p>
          <a:p>
            <a:pPr algn="just"/>
            <a:r>
              <a:rPr lang="cs-CZ" sz="2400" b="1" dirty="0"/>
              <a:t>Přednáška č. 2 (</a:t>
            </a:r>
            <a:r>
              <a:rPr lang="cs-CZ" sz="2400" b="1" dirty="0" smtClean="0"/>
              <a:t>01. </a:t>
            </a:r>
            <a:r>
              <a:rPr lang="cs-CZ" sz="2400" b="1" dirty="0"/>
              <a:t>10. </a:t>
            </a:r>
            <a:r>
              <a:rPr lang="cs-CZ" sz="2400" b="1" dirty="0" smtClean="0"/>
              <a:t>2019)</a:t>
            </a:r>
            <a:endParaRPr lang="cs-CZ" sz="2400" dirty="0"/>
          </a:p>
          <a:p>
            <a:pPr algn="just"/>
            <a:r>
              <a:rPr lang="cs-CZ" sz="2400" dirty="0"/>
              <a:t>Stát a jeho ústavní základy, Moc zákonodárná, výkonná a soudní, NKÚ, ČNB</a:t>
            </a:r>
          </a:p>
          <a:p>
            <a:pPr algn="just"/>
            <a:r>
              <a:rPr lang="cs-CZ" sz="2400" b="1" dirty="0" smtClean="0"/>
              <a:t>Přednáška </a:t>
            </a:r>
            <a:r>
              <a:rPr lang="cs-CZ" sz="2400" b="1" dirty="0"/>
              <a:t>č. 3 (</a:t>
            </a:r>
            <a:r>
              <a:rPr lang="cs-CZ" sz="2400" b="1" dirty="0" smtClean="0"/>
              <a:t>08. </a:t>
            </a:r>
            <a:r>
              <a:rPr lang="cs-CZ" sz="2400" b="1" dirty="0"/>
              <a:t>10. </a:t>
            </a:r>
            <a:r>
              <a:rPr lang="cs-CZ" sz="2400" b="1" dirty="0" smtClean="0"/>
              <a:t>2019)</a:t>
            </a:r>
          </a:p>
          <a:p>
            <a:pPr algn="just"/>
            <a:r>
              <a:rPr lang="cs-CZ" sz="2400" dirty="0"/>
              <a:t>Základní lidská práva a </a:t>
            </a:r>
            <a:r>
              <a:rPr lang="cs-CZ" sz="2400" dirty="0" smtClean="0"/>
              <a:t>svobody</a:t>
            </a:r>
            <a:endParaRPr lang="cs-CZ" sz="2400" dirty="0"/>
          </a:p>
          <a:p>
            <a:pPr algn="just"/>
            <a:r>
              <a:rPr lang="cs-CZ" sz="2400" b="1" dirty="0" smtClean="0"/>
              <a:t>Přednáška </a:t>
            </a:r>
            <a:r>
              <a:rPr lang="cs-CZ" sz="2400" b="1" dirty="0"/>
              <a:t>č. 4 (</a:t>
            </a:r>
            <a:r>
              <a:rPr lang="cs-CZ" sz="2400" b="1" dirty="0" smtClean="0"/>
              <a:t>15. </a:t>
            </a:r>
            <a:r>
              <a:rPr lang="cs-CZ" sz="2400" b="1" dirty="0"/>
              <a:t>10. </a:t>
            </a:r>
            <a:r>
              <a:rPr lang="cs-CZ" sz="2400" b="1" dirty="0" smtClean="0"/>
              <a:t>2019)</a:t>
            </a:r>
            <a:endParaRPr lang="cs-CZ" sz="2400" dirty="0"/>
          </a:p>
          <a:p>
            <a:pPr algn="just"/>
            <a:r>
              <a:rPr lang="cs-CZ" sz="2400" dirty="0"/>
              <a:t>Trestní odpovědnost</a:t>
            </a:r>
          </a:p>
          <a:p>
            <a:pPr algn="just"/>
            <a:r>
              <a:rPr lang="cs-CZ" sz="2400" b="1" dirty="0" smtClean="0"/>
              <a:t>Přednáška </a:t>
            </a:r>
            <a:r>
              <a:rPr lang="cs-CZ" sz="2400" b="1" dirty="0"/>
              <a:t>č. 5 (</a:t>
            </a:r>
            <a:r>
              <a:rPr lang="cs-CZ" sz="2400" b="1" dirty="0" smtClean="0"/>
              <a:t>22. </a:t>
            </a:r>
            <a:r>
              <a:rPr lang="cs-CZ" sz="2400" b="1" dirty="0"/>
              <a:t>10. </a:t>
            </a:r>
            <a:r>
              <a:rPr lang="cs-CZ" sz="2400" b="1" dirty="0" smtClean="0"/>
              <a:t>2019)</a:t>
            </a:r>
          </a:p>
          <a:p>
            <a:pPr algn="just"/>
            <a:r>
              <a:rPr lang="cs-CZ" sz="2400" dirty="0"/>
              <a:t>Trestní </a:t>
            </a:r>
            <a:r>
              <a:rPr lang="cs-CZ" sz="2400" dirty="0" smtClean="0"/>
              <a:t>odpovědnost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123678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Úvod do studia práva,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3</a:t>
            </a:fld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251520" y="188640"/>
            <a:ext cx="8568952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u="sng" dirty="0"/>
              <a:t>Obsah a struktura </a:t>
            </a:r>
            <a:r>
              <a:rPr lang="cs-CZ" sz="2400" b="1" u="sng" dirty="0" smtClean="0"/>
              <a:t>přednášek:</a:t>
            </a:r>
            <a:endParaRPr lang="cs-CZ" sz="2400" b="1" u="sng" dirty="0"/>
          </a:p>
          <a:p>
            <a:endParaRPr lang="cs-CZ" sz="2400" b="1" dirty="0" smtClean="0"/>
          </a:p>
          <a:p>
            <a:r>
              <a:rPr lang="cs-CZ" sz="2200" b="1" dirty="0" smtClean="0"/>
              <a:t>Přednáška </a:t>
            </a:r>
            <a:r>
              <a:rPr lang="cs-CZ" sz="2200" b="1" dirty="0"/>
              <a:t>č. 6 </a:t>
            </a:r>
            <a:r>
              <a:rPr lang="cs-CZ" sz="2200" b="1" dirty="0" smtClean="0"/>
              <a:t>(</a:t>
            </a:r>
            <a:r>
              <a:rPr lang="cs-CZ" sz="2200" b="1" dirty="0" smtClean="0"/>
              <a:t>29</a:t>
            </a:r>
            <a:r>
              <a:rPr lang="cs-CZ" sz="2200" b="1" dirty="0" smtClean="0"/>
              <a:t>. </a:t>
            </a:r>
            <a:r>
              <a:rPr lang="cs-CZ" sz="2200" b="1" dirty="0"/>
              <a:t>10. </a:t>
            </a:r>
            <a:r>
              <a:rPr lang="cs-CZ" sz="2200" b="1" dirty="0" smtClean="0"/>
              <a:t>2019)</a:t>
            </a:r>
            <a:endParaRPr lang="cs-CZ" sz="2200" dirty="0"/>
          </a:p>
          <a:p>
            <a:r>
              <a:rPr lang="cs-CZ" sz="2200" dirty="0"/>
              <a:t>Základní charakteristika občanského práva</a:t>
            </a:r>
          </a:p>
          <a:p>
            <a:r>
              <a:rPr lang="cs-CZ" sz="2200" b="1" dirty="0" smtClean="0"/>
              <a:t>Přednáška </a:t>
            </a:r>
            <a:r>
              <a:rPr lang="cs-CZ" sz="2200" b="1" dirty="0"/>
              <a:t>č. 7 (</a:t>
            </a:r>
            <a:r>
              <a:rPr lang="cs-CZ" sz="2200" b="1" dirty="0" smtClean="0"/>
              <a:t>05. </a:t>
            </a:r>
            <a:r>
              <a:rPr lang="cs-CZ" sz="2200" b="1" dirty="0"/>
              <a:t>11. </a:t>
            </a:r>
            <a:r>
              <a:rPr lang="cs-CZ" sz="2200" b="1" dirty="0" smtClean="0"/>
              <a:t>2019)</a:t>
            </a:r>
          </a:p>
          <a:p>
            <a:r>
              <a:rPr lang="cs-CZ" sz="2200" dirty="0"/>
              <a:t>Věcná </a:t>
            </a:r>
            <a:r>
              <a:rPr lang="cs-CZ" sz="2200" dirty="0" smtClean="0"/>
              <a:t>práva</a:t>
            </a:r>
            <a:endParaRPr lang="cs-CZ" sz="2200" dirty="0"/>
          </a:p>
          <a:p>
            <a:r>
              <a:rPr lang="cs-CZ" sz="2200" b="1" dirty="0" smtClean="0"/>
              <a:t>Přednáška </a:t>
            </a:r>
            <a:r>
              <a:rPr lang="cs-CZ" sz="2200" b="1" dirty="0"/>
              <a:t>č. 8 (</a:t>
            </a:r>
            <a:r>
              <a:rPr lang="cs-CZ" sz="2200" b="1" dirty="0" smtClean="0"/>
              <a:t>12. </a:t>
            </a:r>
            <a:r>
              <a:rPr lang="cs-CZ" sz="2200" b="1" dirty="0"/>
              <a:t>11. </a:t>
            </a:r>
            <a:r>
              <a:rPr lang="cs-CZ" sz="2200" b="1" dirty="0" smtClean="0"/>
              <a:t>2019)</a:t>
            </a:r>
          </a:p>
          <a:p>
            <a:r>
              <a:rPr lang="cs-CZ" sz="2200" dirty="0"/>
              <a:t>Závazková </a:t>
            </a:r>
            <a:r>
              <a:rPr lang="cs-CZ" sz="2200" dirty="0" smtClean="0"/>
              <a:t>práva</a:t>
            </a:r>
            <a:endParaRPr lang="cs-CZ" sz="2200" dirty="0"/>
          </a:p>
          <a:p>
            <a:r>
              <a:rPr lang="cs-CZ" sz="2200" b="1" dirty="0" smtClean="0"/>
              <a:t>Přednáška </a:t>
            </a:r>
            <a:r>
              <a:rPr lang="cs-CZ" sz="2200" b="1" dirty="0"/>
              <a:t>č. 9 </a:t>
            </a:r>
            <a:r>
              <a:rPr lang="cs-CZ" sz="2200" b="1" dirty="0" smtClean="0"/>
              <a:t>(</a:t>
            </a:r>
            <a:r>
              <a:rPr lang="cs-CZ" sz="2200" b="1" dirty="0" smtClean="0"/>
              <a:t>19</a:t>
            </a:r>
            <a:r>
              <a:rPr lang="cs-CZ" sz="2200" b="1" dirty="0" smtClean="0"/>
              <a:t>. </a:t>
            </a:r>
            <a:r>
              <a:rPr lang="cs-CZ" sz="2200" b="1" dirty="0"/>
              <a:t>11. </a:t>
            </a:r>
            <a:r>
              <a:rPr lang="cs-CZ" sz="2200" b="1" dirty="0" smtClean="0"/>
              <a:t>2019)</a:t>
            </a:r>
          </a:p>
          <a:p>
            <a:r>
              <a:rPr lang="cs-CZ" sz="2200" dirty="0" smtClean="0"/>
              <a:t>Závazková práva II.</a:t>
            </a:r>
            <a:endParaRPr lang="cs-CZ" sz="2200" dirty="0"/>
          </a:p>
          <a:p>
            <a:r>
              <a:rPr lang="cs-CZ" sz="2200" b="1" dirty="0" smtClean="0"/>
              <a:t>Přednáška </a:t>
            </a:r>
            <a:r>
              <a:rPr lang="cs-CZ" sz="2200" b="1" dirty="0"/>
              <a:t>č. 10 (</a:t>
            </a:r>
            <a:r>
              <a:rPr lang="cs-CZ" sz="2200" b="1" dirty="0" smtClean="0"/>
              <a:t>26. </a:t>
            </a:r>
            <a:r>
              <a:rPr lang="cs-CZ" sz="2200" b="1" dirty="0"/>
              <a:t>11. </a:t>
            </a:r>
            <a:r>
              <a:rPr lang="cs-CZ" sz="2200" b="1" dirty="0" smtClean="0"/>
              <a:t>2019)</a:t>
            </a:r>
            <a:endParaRPr lang="cs-CZ" sz="2200" dirty="0"/>
          </a:p>
          <a:p>
            <a:r>
              <a:rPr lang="cs-CZ" sz="2200" dirty="0"/>
              <a:t>Právo dědické</a:t>
            </a:r>
          </a:p>
          <a:p>
            <a:r>
              <a:rPr lang="cs-CZ" sz="2200" b="1" dirty="0"/>
              <a:t>Přednáška č. 11 (</a:t>
            </a:r>
            <a:r>
              <a:rPr lang="cs-CZ" sz="2200" b="1" dirty="0" smtClean="0"/>
              <a:t>03. </a:t>
            </a:r>
            <a:r>
              <a:rPr lang="cs-CZ" sz="2200" b="1" dirty="0"/>
              <a:t>12. </a:t>
            </a:r>
            <a:r>
              <a:rPr lang="cs-CZ" sz="2200" b="1" dirty="0" smtClean="0"/>
              <a:t>2019)</a:t>
            </a:r>
            <a:endParaRPr lang="cs-CZ" sz="2200" dirty="0"/>
          </a:p>
          <a:p>
            <a:r>
              <a:rPr lang="cs-CZ" sz="2200" dirty="0"/>
              <a:t>Občanskoprávní odpovědnost</a:t>
            </a:r>
          </a:p>
          <a:p>
            <a:r>
              <a:rPr lang="cs-CZ" sz="2200" b="1" dirty="0"/>
              <a:t>Přednáška č. 12 (</a:t>
            </a:r>
            <a:r>
              <a:rPr lang="cs-CZ" sz="2200" b="1" dirty="0" smtClean="0"/>
              <a:t>10. </a:t>
            </a:r>
            <a:r>
              <a:rPr lang="cs-CZ" sz="2200" b="1" dirty="0"/>
              <a:t>12. </a:t>
            </a:r>
            <a:r>
              <a:rPr lang="cs-CZ" sz="2200" b="1" dirty="0" smtClean="0"/>
              <a:t>2019)</a:t>
            </a:r>
            <a:endParaRPr lang="cs-CZ" sz="2200" dirty="0"/>
          </a:p>
          <a:p>
            <a:r>
              <a:rPr lang="cs-CZ" sz="2200" dirty="0"/>
              <a:t>Základy práva EU	</a:t>
            </a:r>
          </a:p>
          <a:p>
            <a:r>
              <a:rPr lang="cs-CZ" sz="2200" b="1" dirty="0"/>
              <a:t>Přednáška č. 13 (</a:t>
            </a:r>
            <a:r>
              <a:rPr lang="cs-CZ" sz="2200" b="1" dirty="0" smtClean="0"/>
              <a:t>17. </a:t>
            </a:r>
            <a:r>
              <a:rPr lang="cs-CZ" sz="2200" b="1" dirty="0"/>
              <a:t>12. </a:t>
            </a:r>
            <a:r>
              <a:rPr lang="cs-CZ" sz="2200" b="1" dirty="0" smtClean="0"/>
              <a:t>2019)</a:t>
            </a:r>
            <a:endParaRPr lang="cs-CZ" sz="2200" dirty="0"/>
          </a:p>
          <a:p>
            <a:r>
              <a:rPr lang="cs-CZ" sz="2200" dirty="0" smtClean="0"/>
              <a:t>Shrnutí, rezerva</a:t>
            </a:r>
            <a:endParaRPr lang="cs-CZ" sz="2200" dirty="0"/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252753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Úvod do studia práva,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4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23528" y="692696"/>
            <a:ext cx="8424936" cy="66171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sz="2400" b="1" u="sng" dirty="0" smtClean="0"/>
          </a:p>
          <a:p>
            <a:r>
              <a:rPr lang="cs-CZ" sz="2400" b="1" u="sng" dirty="0" smtClean="0"/>
              <a:t>Semináře</a:t>
            </a:r>
          </a:p>
          <a:p>
            <a:endParaRPr lang="cs-CZ" sz="2400" dirty="0"/>
          </a:p>
          <a:p>
            <a:r>
              <a:rPr lang="cs-CZ" sz="2400" dirty="0"/>
              <a:t>p</a:t>
            </a:r>
            <a:r>
              <a:rPr lang="cs-CZ" sz="2400" dirty="0" smtClean="0"/>
              <a:t>rocvičování a prohlubování znalostí </a:t>
            </a:r>
          </a:p>
          <a:p>
            <a:endParaRPr lang="cs-CZ" sz="2400" dirty="0"/>
          </a:p>
          <a:p>
            <a:r>
              <a:rPr lang="cs-CZ" sz="2400" dirty="0"/>
              <a:t>d</a:t>
            </a:r>
            <a:r>
              <a:rPr lang="cs-CZ" sz="2400" dirty="0" smtClean="0"/>
              <a:t>le aktuálního rozvrhu vyjma úvodního týdne </a:t>
            </a:r>
            <a:br>
              <a:rPr lang="cs-CZ" sz="2400" dirty="0" smtClean="0"/>
            </a:br>
            <a:endParaRPr lang="cs-CZ" sz="2400" dirty="0" smtClean="0"/>
          </a:p>
          <a:p>
            <a:r>
              <a:rPr lang="cs-CZ" sz="2400" dirty="0" smtClean="0"/>
              <a:t>povinná účast 60% (7 seminářů z </a:t>
            </a:r>
            <a:r>
              <a:rPr lang="cs-CZ" sz="2400" dirty="0" smtClean="0"/>
              <a:t>12)</a:t>
            </a:r>
            <a:endParaRPr lang="cs-CZ" sz="2400" dirty="0" smtClean="0"/>
          </a:p>
          <a:p>
            <a:endParaRPr lang="cs-CZ" sz="2400" b="1" dirty="0"/>
          </a:p>
          <a:p>
            <a:r>
              <a:rPr lang="cs-CZ" sz="2400" b="1" dirty="0" smtClean="0"/>
              <a:t>Vedoucí seminářů:</a:t>
            </a:r>
          </a:p>
          <a:p>
            <a:endParaRPr lang="cs-CZ" sz="2400" b="1" dirty="0"/>
          </a:p>
          <a:p>
            <a:r>
              <a:rPr lang="cs-CZ" sz="2400" dirty="0" smtClean="0"/>
              <a:t>JUDr</a:t>
            </a:r>
            <a:r>
              <a:rPr lang="cs-CZ" sz="2400" dirty="0"/>
              <a:t>. Jaromír Richter</a:t>
            </a:r>
          </a:p>
          <a:p>
            <a:r>
              <a:rPr lang="cs-CZ" sz="2400" dirty="0" smtClean="0"/>
              <a:t>Mgr. </a:t>
            </a:r>
            <a:r>
              <a:rPr lang="cs-CZ" sz="2400" dirty="0" err="1"/>
              <a:t>Danuta</a:t>
            </a:r>
            <a:r>
              <a:rPr lang="cs-CZ" sz="2400" dirty="0"/>
              <a:t> Duda, Ph.D.</a:t>
            </a:r>
          </a:p>
          <a:p>
            <a:endParaRPr lang="cs-CZ" sz="2400" dirty="0" smtClean="0"/>
          </a:p>
          <a:p>
            <a:endParaRPr lang="cs-CZ" sz="2400" dirty="0"/>
          </a:p>
          <a:p>
            <a:endParaRPr lang="cs-CZ" sz="2400" dirty="0"/>
          </a:p>
          <a:p>
            <a:r>
              <a:rPr lang="cs-CZ" altLang="cs-CZ" sz="2000" b="1" u="sng" dirty="0" smtClean="0"/>
              <a:t/>
            </a:r>
            <a:br>
              <a:rPr lang="cs-CZ" altLang="cs-CZ" sz="2000" b="1" u="sng" dirty="0" smtClean="0"/>
            </a:b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366240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Úvod do studia práva,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5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611560" y="836712"/>
            <a:ext cx="7920880" cy="81868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cs-CZ" sz="2400" b="1" u="sng" dirty="0" smtClean="0"/>
              <a:t>Studijní materiály</a:t>
            </a:r>
          </a:p>
          <a:p>
            <a:pPr>
              <a:buNone/>
            </a:pPr>
            <a:endParaRPr lang="cs-CZ" b="1" dirty="0"/>
          </a:p>
          <a:p>
            <a:pPr>
              <a:buFont typeface="Arial" pitchFamily="34" charset="0"/>
              <a:buChar char="•"/>
            </a:pPr>
            <a:r>
              <a:rPr lang="cs-CZ" sz="2000" b="1" dirty="0" smtClean="0"/>
              <a:t>Obsah přednášek</a:t>
            </a:r>
          </a:p>
          <a:p>
            <a:pPr>
              <a:buFont typeface="Arial" pitchFamily="34" charset="0"/>
              <a:buChar char="•"/>
            </a:pPr>
            <a:r>
              <a:rPr lang="cs-CZ" sz="2000" b="1" dirty="0" smtClean="0"/>
              <a:t>Povinná literatura:</a:t>
            </a:r>
          </a:p>
          <a:p>
            <a:r>
              <a:rPr lang="cs-CZ" sz="2000" dirty="0" smtClean="0"/>
              <a:t>RICHTER, J., DUDA, D., GONGOL, T., MÜNSTER, M. Právo vybrané kapitoly. Karviná: Slezská univerzita v Opavě, obchodně podnikatelská fakulta, 2017. ISBN </a:t>
            </a:r>
            <a:r>
              <a:rPr lang="cs-CZ" sz="2000" dirty="0" smtClean="0"/>
              <a:t>978-80-7510-284-3</a:t>
            </a:r>
            <a:endParaRPr lang="cs-CZ" sz="2000" b="1" dirty="0"/>
          </a:p>
          <a:p>
            <a:pPr>
              <a:buNone/>
            </a:pPr>
            <a:r>
              <a:rPr lang="cs-CZ" sz="2000" dirty="0" smtClean="0"/>
              <a:t>Doporučená literatura:</a:t>
            </a:r>
          </a:p>
          <a:p>
            <a:pPr>
              <a:buNone/>
            </a:pPr>
            <a:r>
              <a:rPr lang="cs-CZ" sz="2000" dirty="0" smtClean="0"/>
              <a:t>JANKŮ</a:t>
            </a:r>
            <a:r>
              <a:rPr lang="cs-CZ" sz="2000" dirty="0"/>
              <a:t>, M. a kol. Základy práva pro posluchače neprávnických fakult. 6. vydání. Praha: C.H. Beck, 2016. </a:t>
            </a:r>
            <a:endParaRPr lang="cs-CZ" sz="2400" dirty="0"/>
          </a:p>
          <a:p>
            <a:pPr>
              <a:buNone/>
            </a:pPr>
            <a:r>
              <a:rPr lang="cs-CZ" sz="2000" dirty="0" smtClean="0"/>
              <a:t>Právní předpisy:</a:t>
            </a:r>
          </a:p>
          <a:p>
            <a:r>
              <a:rPr lang="cs-CZ" sz="2000" dirty="0"/>
              <a:t>1. ústavní zákon č. 1/1993 Sb., Ústava České republiky.</a:t>
            </a:r>
          </a:p>
          <a:p>
            <a:r>
              <a:rPr lang="cs-CZ" sz="2000" dirty="0"/>
              <a:t>2. ústavní zákon č. 2/1993 Sb., Listina základních práv a svobod</a:t>
            </a:r>
          </a:p>
          <a:p>
            <a:r>
              <a:rPr lang="cs-CZ" sz="2000" dirty="0"/>
              <a:t>3. sdělení MZV č. 209/1992 Sb., o Úmluvě o ochraně lidských práv a základních svobod</a:t>
            </a:r>
          </a:p>
          <a:p>
            <a:r>
              <a:rPr lang="cs-CZ" sz="2000" dirty="0"/>
              <a:t>3. zákon č. 40/2009 Sb., trestní zákoník, ve znění pozdějších předpisů </a:t>
            </a:r>
          </a:p>
          <a:p>
            <a:r>
              <a:rPr lang="cs-CZ" sz="2000" dirty="0"/>
              <a:t>4. zákon č. 141/1961 Sb., trestní řád, ve znění pozdějších předpisů</a:t>
            </a:r>
          </a:p>
          <a:p>
            <a:r>
              <a:rPr lang="cs-CZ" sz="2000" dirty="0"/>
              <a:t>5. zákon č. 89/2012 Sb., občanský zákoník, ve znění pozdějších </a:t>
            </a:r>
            <a:r>
              <a:rPr lang="cs-CZ" sz="2000" dirty="0" smtClean="0"/>
              <a:t>předpisů</a:t>
            </a:r>
            <a:endParaRPr lang="cs-CZ" b="1" dirty="0"/>
          </a:p>
          <a:p>
            <a:pPr>
              <a:buNone/>
            </a:pPr>
            <a:endParaRPr lang="cs-CZ" b="1" dirty="0" smtClean="0"/>
          </a:p>
          <a:p>
            <a:pPr>
              <a:buNone/>
            </a:pPr>
            <a:endParaRPr lang="cs-CZ" b="1" dirty="0"/>
          </a:p>
          <a:p>
            <a:pPr>
              <a:buNone/>
            </a:pPr>
            <a:endParaRPr lang="cs-CZ" dirty="0"/>
          </a:p>
          <a:p>
            <a:pPr algn="just"/>
            <a:endParaRPr lang="cs-CZ" b="1" dirty="0"/>
          </a:p>
          <a:p>
            <a:pPr algn="just"/>
            <a:endParaRPr lang="cs-CZ" b="1" dirty="0"/>
          </a:p>
          <a:p>
            <a:pPr marL="285750" indent="-285750" algn="just">
              <a:buFontTx/>
              <a:buChar char="-"/>
            </a:pPr>
            <a:endParaRPr lang="cs-CZ" dirty="0" smtClean="0"/>
          </a:p>
          <a:p>
            <a:pPr marL="285750" indent="-285750" algn="just">
              <a:buFontTx/>
              <a:buChar char="-"/>
            </a:pP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97358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Úvod do studia práva,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6</a:t>
            </a:fld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467544" y="764704"/>
            <a:ext cx="8136904" cy="58477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2000" b="1" dirty="0"/>
              <a:t>Podmínky úspěšného absolvování předmětu:</a:t>
            </a:r>
          </a:p>
          <a:p>
            <a:pPr algn="just"/>
            <a:endParaRPr lang="cs-CZ" sz="2000" b="1" dirty="0" smtClean="0"/>
          </a:p>
          <a:p>
            <a:pPr algn="just"/>
            <a:r>
              <a:rPr lang="cs-CZ" sz="2000" b="1" dirty="0" smtClean="0"/>
              <a:t>Zápočtový/zkouškový test</a:t>
            </a:r>
          </a:p>
          <a:p>
            <a:pPr algn="just"/>
            <a:endParaRPr lang="cs-CZ" sz="2000" b="1" dirty="0"/>
          </a:p>
          <a:p>
            <a:pPr algn="just"/>
            <a:r>
              <a:rPr lang="cs-CZ" sz="2000" dirty="0" smtClean="0"/>
              <a:t>Studenti </a:t>
            </a:r>
            <a:r>
              <a:rPr lang="cs-CZ" sz="2000" dirty="0"/>
              <a:t>mohou získat </a:t>
            </a:r>
            <a:r>
              <a:rPr lang="cs-CZ" sz="2000" dirty="0" smtClean="0"/>
              <a:t>celkem </a:t>
            </a:r>
            <a:r>
              <a:rPr lang="cs-CZ" sz="2000" b="1" dirty="0" smtClean="0"/>
              <a:t>20</a:t>
            </a:r>
            <a:r>
              <a:rPr lang="cs-CZ" sz="2000" dirty="0" smtClean="0"/>
              <a:t> bodů (20 otázek za 1 bod – uzavřené, 1 správná odpověď</a:t>
            </a:r>
            <a:endParaRPr lang="cs-CZ" sz="2000" dirty="0"/>
          </a:p>
          <a:p>
            <a:pPr algn="just"/>
            <a:r>
              <a:rPr lang="cs-CZ" sz="2000" dirty="0" smtClean="0"/>
              <a:t>Škála </a:t>
            </a:r>
            <a:r>
              <a:rPr lang="cs-CZ" sz="2000" dirty="0"/>
              <a:t>známkování dle celkového počtu získaných bodů</a:t>
            </a:r>
            <a:r>
              <a:rPr lang="cs-CZ" sz="2000" dirty="0" smtClean="0"/>
              <a:t>:</a:t>
            </a:r>
          </a:p>
          <a:p>
            <a:pPr algn="just"/>
            <a:r>
              <a:rPr lang="cs-CZ" sz="2000" b="1" dirty="0" smtClean="0"/>
              <a:t>Ti, mají předmět ukončen zkouškou</a:t>
            </a:r>
            <a:endParaRPr lang="cs-CZ" sz="2000" b="1" dirty="0"/>
          </a:p>
          <a:p>
            <a:pPr algn="just"/>
            <a:r>
              <a:rPr lang="cs-CZ" sz="2000" dirty="0" smtClean="0"/>
              <a:t>20 - 19…………………</a:t>
            </a:r>
            <a:r>
              <a:rPr lang="cs-CZ" sz="2000" b="1" dirty="0" smtClean="0"/>
              <a:t>A</a:t>
            </a:r>
            <a:endParaRPr lang="cs-CZ" sz="2000" b="1" dirty="0"/>
          </a:p>
          <a:p>
            <a:pPr algn="just"/>
            <a:r>
              <a:rPr lang="cs-CZ" sz="2000" dirty="0" smtClean="0"/>
              <a:t>18 – 17..………………</a:t>
            </a:r>
            <a:r>
              <a:rPr lang="cs-CZ" sz="2000" b="1" dirty="0" smtClean="0"/>
              <a:t>B</a:t>
            </a:r>
            <a:endParaRPr lang="cs-CZ" sz="2000" b="1" dirty="0"/>
          </a:p>
          <a:p>
            <a:pPr algn="just"/>
            <a:r>
              <a:rPr lang="cs-CZ" sz="2000" dirty="0" smtClean="0"/>
              <a:t>16 </a:t>
            </a:r>
            <a:r>
              <a:rPr lang="cs-CZ" sz="2000" dirty="0"/>
              <a:t>– </a:t>
            </a:r>
            <a:r>
              <a:rPr lang="cs-CZ" sz="2000" dirty="0" smtClean="0"/>
              <a:t>15………………..</a:t>
            </a:r>
            <a:r>
              <a:rPr lang="cs-CZ" sz="2000" b="1" dirty="0" smtClean="0"/>
              <a:t>C</a:t>
            </a:r>
            <a:endParaRPr lang="cs-CZ" sz="2000" b="1" dirty="0"/>
          </a:p>
          <a:p>
            <a:pPr algn="just"/>
            <a:r>
              <a:rPr lang="cs-CZ" sz="2000" dirty="0" smtClean="0"/>
              <a:t>14 </a:t>
            </a:r>
            <a:r>
              <a:rPr lang="cs-CZ" sz="2000" dirty="0"/>
              <a:t>– </a:t>
            </a:r>
            <a:r>
              <a:rPr lang="cs-CZ" sz="2000" dirty="0" smtClean="0"/>
              <a:t>13………………..</a:t>
            </a:r>
            <a:r>
              <a:rPr lang="cs-CZ" sz="2000" b="1" dirty="0" smtClean="0"/>
              <a:t>D</a:t>
            </a:r>
            <a:endParaRPr lang="cs-CZ" sz="2000" b="1" dirty="0"/>
          </a:p>
          <a:p>
            <a:pPr algn="just"/>
            <a:r>
              <a:rPr lang="cs-CZ" sz="2000" dirty="0" smtClean="0"/>
              <a:t>12 </a:t>
            </a:r>
            <a:r>
              <a:rPr lang="cs-CZ" sz="2000" dirty="0"/>
              <a:t>– </a:t>
            </a:r>
            <a:r>
              <a:rPr lang="cs-CZ" sz="2000" dirty="0" smtClean="0"/>
              <a:t>11 </a:t>
            </a:r>
            <a:r>
              <a:rPr lang="cs-CZ" sz="2000" dirty="0" smtClean="0"/>
              <a:t>………………..</a:t>
            </a:r>
            <a:r>
              <a:rPr lang="cs-CZ" sz="2000" b="1" dirty="0" smtClean="0"/>
              <a:t>E</a:t>
            </a:r>
            <a:endParaRPr lang="cs-CZ" sz="2000" b="1" dirty="0"/>
          </a:p>
          <a:p>
            <a:pPr algn="just"/>
            <a:r>
              <a:rPr lang="cs-CZ" sz="2000" dirty="0" smtClean="0"/>
              <a:t>10 </a:t>
            </a:r>
            <a:r>
              <a:rPr lang="cs-CZ" sz="2000" dirty="0"/>
              <a:t>– </a:t>
            </a:r>
            <a:r>
              <a:rPr lang="cs-CZ" sz="2000" dirty="0" smtClean="0"/>
              <a:t>0…………………..</a:t>
            </a:r>
            <a:r>
              <a:rPr lang="cs-CZ" sz="2000" b="1" dirty="0" smtClean="0"/>
              <a:t>F</a:t>
            </a:r>
          </a:p>
          <a:p>
            <a:pPr algn="just"/>
            <a:r>
              <a:rPr lang="cs-CZ" sz="2000" b="1" dirty="0" smtClean="0"/>
              <a:t>Ti, co mají předmět ukončen zápočtem</a:t>
            </a:r>
          </a:p>
          <a:p>
            <a:pPr algn="just"/>
            <a:r>
              <a:rPr lang="cs-CZ" sz="2000" dirty="0" smtClean="0"/>
              <a:t>(20-11–započteno</a:t>
            </a:r>
            <a:r>
              <a:rPr lang="cs-CZ" sz="2000" dirty="0" smtClean="0"/>
              <a:t>, </a:t>
            </a:r>
            <a:r>
              <a:rPr lang="cs-CZ" sz="2000" dirty="0" smtClean="0"/>
              <a:t>10-0 </a:t>
            </a:r>
            <a:r>
              <a:rPr lang="cs-CZ" sz="2000" dirty="0" smtClean="0"/>
              <a:t>– nevyhověl)</a:t>
            </a:r>
            <a:endParaRPr lang="cs-CZ" sz="2000" dirty="0"/>
          </a:p>
          <a:p>
            <a:pPr algn="just"/>
            <a:endParaRPr lang="cs-CZ" b="1" dirty="0" smtClean="0"/>
          </a:p>
          <a:p>
            <a:pPr algn="just"/>
            <a:endParaRPr lang="cs-CZ" b="1" dirty="0"/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9744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Úvod do studia práva,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7</a:t>
            </a:fld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467544" y="764704"/>
            <a:ext cx="8136904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2000" b="1" dirty="0" smtClean="0"/>
              <a:t>Kontakty na vyučujícího:</a:t>
            </a:r>
          </a:p>
          <a:p>
            <a:pPr algn="just"/>
            <a:endParaRPr lang="cs-CZ" sz="2000" b="1" dirty="0" smtClean="0"/>
          </a:p>
          <a:p>
            <a:pPr algn="just"/>
            <a:r>
              <a:rPr lang="cs-CZ" sz="2000" b="1" dirty="0" smtClean="0"/>
              <a:t>Email: </a:t>
            </a:r>
            <a:r>
              <a:rPr lang="cs-CZ" sz="2000" b="1" dirty="0" err="1" smtClean="0">
                <a:hlinkClick r:id="rId2"/>
              </a:rPr>
              <a:t>marton</a:t>
            </a:r>
            <a:r>
              <a:rPr lang="cs-CZ" sz="2000" b="1" dirty="0" smtClean="0">
                <a:hlinkClick r:id="rId2"/>
              </a:rPr>
              <a:t>@</a:t>
            </a:r>
            <a:r>
              <a:rPr lang="cs-CZ" sz="2000" b="1" dirty="0" err="1" smtClean="0">
                <a:hlinkClick r:id="rId2"/>
              </a:rPr>
              <a:t>opf.slu.cz</a:t>
            </a:r>
            <a:endParaRPr lang="cs-CZ" sz="2000" b="1" dirty="0" smtClean="0"/>
          </a:p>
          <a:p>
            <a:pPr algn="just"/>
            <a:endParaRPr lang="cs-CZ" sz="2000" b="1" dirty="0" smtClean="0"/>
          </a:p>
          <a:p>
            <a:pPr algn="just"/>
            <a:r>
              <a:rPr lang="cs-CZ" sz="2000" b="1" dirty="0" smtClean="0"/>
              <a:t>Konzultační hodiny: úterý </a:t>
            </a:r>
            <a:r>
              <a:rPr lang="cs-CZ" sz="2000" b="1" dirty="0" smtClean="0"/>
              <a:t>16:30-17:15</a:t>
            </a:r>
            <a:endParaRPr lang="cs-CZ" sz="2000" dirty="0" smtClean="0"/>
          </a:p>
          <a:p>
            <a:pPr algn="just"/>
            <a:endParaRPr lang="cs-CZ" b="1" dirty="0" smtClean="0"/>
          </a:p>
          <a:p>
            <a:pPr algn="just"/>
            <a:endParaRPr lang="cs-CZ" b="1" dirty="0"/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9744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1577</TotalTime>
  <Words>496</Words>
  <Application>Microsoft Office PowerPoint</Application>
  <PresentationFormat>Předvádění na obrazovce (4:3)</PresentationFormat>
  <Paragraphs>106</Paragraphs>
  <Slides>7</Slides>
  <Notes>2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Motiv sady Office</vt:lpstr>
      <vt:lpstr>Právo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VEŘEJNÁ SPRÁVA</dc:title>
  <dc:creator>Pospíšil Petr</dc:creator>
  <cp:lastModifiedBy>Michal Márton</cp:lastModifiedBy>
  <cp:revision>121</cp:revision>
  <dcterms:created xsi:type="dcterms:W3CDTF">2015-09-08T17:35:18Z</dcterms:created>
  <dcterms:modified xsi:type="dcterms:W3CDTF">2019-09-22T09:14:04Z</dcterms:modified>
</cp:coreProperties>
</file>