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83" r:id="rId5"/>
    <p:sldId id="289" r:id="rId6"/>
    <p:sldId id="258" r:id="rId7"/>
    <p:sldId id="284" r:id="rId8"/>
    <p:sldId id="285" r:id="rId9"/>
    <p:sldId id="266" r:id="rId10"/>
    <p:sldId id="268" r:id="rId11"/>
    <p:sldId id="269" r:id="rId12"/>
    <p:sldId id="286" r:id="rId13"/>
    <p:sldId id="270" r:id="rId14"/>
    <p:sldId id="271" r:id="rId15"/>
    <p:sldId id="287" r:id="rId16"/>
    <p:sldId id="28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0" r:id="rId26"/>
    <p:sldId id="282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vrdon@opf.slu.cz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BASIC TERMS AND CONTEXT OF ECONOMICS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LESSON 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Dr.</a:t>
            </a:r>
            <a:r>
              <a:rPr lang="en-GB" altLang="cs-CZ" sz="1800" dirty="0" smtClean="0">
                <a:latin typeface="Arial" panose="020B0604020202020204" pitchFamily="34" charset="0"/>
              </a:rPr>
              <a:t> </a:t>
            </a:r>
            <a:r>
              <a:rPr lang="cs-CZ" altLang="cs-CZ" sz="1800" dirty="0" smtClean="0">
                <a:latin typeface="Arial" panose="020B0604020202020204" pitchFamily="34" charset="0"/>
              </a:rPr>
              <a:t>Ingrid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 smtClean="0">
                <a:latin typeface="Arial" panose="020B0604020202020204" pitchFamily="34" charset="0"/>
              </a:rPr>
              <a:t>Microeconomics</a:t>
            </a:r>
            <a:r>
              <a:rPr lang="cs-CZ" altLang="cs-CZ" sz="1800" dirty="0" smtClean="0">
                <a:latin typeface="Arial" panose="020B0604020202020204" pitchFamily="34" charset="0"/>
              </a:rPr>
              <a:t>/EVS/NAMIB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MICROECONOMICS AND MACROECONOMICS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TWO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E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conomics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is </a:t>
            </a:r>
            <a:r>
              <a:rPr lang="en-US" altLang="cs-CZ" sz="2200" dirty="0">
                <a:latin typeface="Arial" panose="020B0604020202020204" pitchFamily="34" charset="0"/>
              </a:rPr>
              <a:t>divided </a:t>
            </a:r>
            <a:r>
              <a:rPr lang="en-US" altLang="cs-CZ" sz="2200" dirty="0" smtClean="0">
                <a:latin typeface="Arial" panose="020B0604020202020204" pitchFamily="34" charset="0"/>
              </a:rPr>
              <a:t>into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Microeconomics</a:t>
            </a:r>
            <a:r>
              <a:rPr lang="en-US" altLang="cs-CZ" sz="2000" dirty="0">
                <a:latin typeface="Arial" panose="020B0604020202020204" pitchFamily="34" charset="0"/>
              </a:rPr>
              <a:t> - examines the behavior of individual economic entities </a:t>
            </a:r>
            <a:r>
              <a:rPr lang="en-US" altLang="cs-CZ" sz="2000" dirty="0" smtClean="0">
                <a:latin typeface="Arial" panose="020B0604020202020204" pitchFamily="34" charset="0"/>
              </a:rPr>
              <a:t>(households</a:t>
            </a:r>
            <a:r>
              <a:rPr lang="en-US" altLang="cs-CZ" sz="2000" dirty="0">
                <a:latin typeface="Arial" panose="020B0604020202020204" pitchFamily="34" charset="0"/>
              </a:rPr>
              <a:t>, </a:t>
            </a:r>
            <a:r>
              <a:rPr lang="en-US" altLang="cs-CZ" sz="2000" dirty="0" smtClean="0">
                <a:latin typeface="Arial" panose="020B0604020202020204" pitchFamily="34" charset="0"/>
              </a:rPr>
              <a:t>firms</a:t>
            </a:r>
            <a:r>
              <a:rPr lang="cs-CZ" altLang="cs-CZ" sz="2000" dirty="0" smtClean="0">
                <a:latin typeface="Arial" panose="020B0604020202020204" pitchFamily="34" charset="0"/>
              </a:rPr>
              <a:t> and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state</a:t>
            </a:r>
            <a:r>
              <a:rPr lang="en-US" altLang="cs-CZ" sz="2000" dirty="0" smtClean="0">
                <a:latin typeface="Arial" panose="020B0604020202020204" pitchFamily="34" charset="0"/>
              </a:rPr>
              <a:t>)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and </a:t>
            </a:r>
            <a:r>
              <a:rPr lang="en-US" altLang="cs-CZ" sz="2000" dirty="0">
                <a:latin typeface="Arial" panose="020B0604020202020204" pitchFamily="34" charset="0"/>
              </a:rPr>
              <a:t>development of individual markets</a:t>
            </a:r>
          </a:p>
          <a:p>
            <a:pPr lvl="1" indent="0" eaLnBrk="1" hangingPunct="1">
              <a:spcBef>
                <a:spcPct val="0"/>
              </a:spcBef>
              <a:buNone/>
              <a:defRPr/>
            </a:pPr>
            <a:endParaRPr lang="cs-CZ" altLang="cs-CZ" sz="2000" dirty="0" smtClean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PRICES </a:t>
            </a:r>
            <a:r>
              <a:rPr lang="cs-CZ" altLang="cs-CZ" sz="2000" dirty="0" smtClean="0">
                <a:latin typeface="Arial" panose="020B0604020202020204" pitchFamily="34" charset="0"/>
              </a:rPr>
              <a:t>ON MOBILE PHONE MARKET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Macroeconomics - </a:t>
            </a:r>
            <a:r>
              <a:rPr lang="en-US" altLang="cs-CZ" sz="2000" dirty="0">
                <a:latin typeface="Arial" panose="020B0604020202020204" pitchFamily="34" charset="0"/>
              </a:rPr>
              <a:t>deals with the economy as a </a:t>
            </a:r>
            <a:r>
              <a:rPr lang="en-US" altLang="cs-CZ" sz="2000" dirty="0" smtClean="0">
                <a:latin typeface="Arial" panose="020B0604020202020204" pitchFamily="34" charset="0"/>
              </a:rPr>
              <a:t>whole</a:t>
            </a:r>
            <a:r>
              <a:rPr lang="cs-CZ" altLang="cs-CZ" sz="2000" dirty="0" smtClean="0">
                <a:latin typeface="Arial" panose="020B0604020202020204" pitchFamily="34" charset="0"/>
              </a:rPr>
              <a:t> (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aggregate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level</a:t>
            </a:r>
            <a:r>
              <a:rPr lang="cs-CZ" altLang="cs-CZ" sz="2000" dirty="0" smtClean="0">
                <a:latin typeface="Arial" panose="020B0604020202020204" pitchFamily="34" charset="0"/>
              </a:rPr>
              <a:t>)</a:t>
            </a:r>
          </a:p>
          <a:p>
            <a:pPr lvl="1" indent="0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cs-CZ" altLang="cs-CZ" sz="2000" dirty="0" smtClean="0">
                <a:latin typeface="Arial" panose="020B0604020202020204" pitchFamily="34" charset="0"/>
              </a:rPr>
              <a:t>CHANGES OF AGGREGATE PRICE LEVEL (INFLATION)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	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4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146" y="460612"/>
            <a:ext cx="7660257" cy="596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96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INPUTS AND OUTPUTS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Inputs</a:t>
            </a:r>
            <a:r>
              <a:rPr lang="en-US" altLang="cs-CZ" sz="2200" dirty="0">
                <a:latin typeface="Arial" panose="020B0604020202020204" pitchFamily="34" charset="0"/>
              </a:rPr>
              <a:t> - goods or services which are used by companies in manufacturing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FLOUR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Outputs</a:t>
            </a:r>
            <a:r>
              <a:rPr lang="en-US" altLang="cs-CZ" sz="2200" dirty="0">
                <a:latin typeface="Arial" panose="020B0604020202020204" pitchFamily="34" charset="0"/>
              </a:rPr>
              <a:t> - goods or services that are either consumed or used for further production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635" y="5259617"/>
            <a:ext cx="2032958" cy="127059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95" y="4223085"/>
            <a:ext cx="1694918" cy="112994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841" y="4084991"/>
            <a:ext cx="3046084" cy="171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ECONOMIC RARENESS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66700" indent="-26670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Economic goods - </a:t>
            </a:r>
            <a:r>
              <a:rPr lang="en-US" altLang="cs-CZ" sz="2200" dirty="0">
                <a:latin typeface="Arial" panose="020B0604020202020204" pitchFamily="34" charset="0"/>
              </a:rPr>
              <a:t>items that man needs or </a:t>
            </a:r>
            <a:r>
              <a:rPr lang="en-US" altLang="cs-CZ" sz="2200" dirty="0" smtClean="0">
                <a:latin typeface="Arial" panose="020B0604020202020204" pitchFamily="34" charset="0"/>
              </a:rPr>
              <a:t>desires</a:t>
            </a:r>
            <a:r>
              <a:rPr lang="cs-CZ" altLang="cs-CZ" sz="2200" dirty="0" smtClean="0">
                <a:latin typeface="Arial" panose="020B0604020202020204" pitchFamily="34" charset="0"/>
              </a:rPr>
              <a:t>; </a:t>
            </a:r>
            <a:r>
              <a:rPr lang="en-US" altLang="cs-CZ" sz="2200" dirty="0">
                <a:latin typeface="Arial" panose="020B0604020202020204" pitchFamily="34" charset="0"/>
              </a:rPr>
              <a:t>goods are materials that satisfy human </a:t>
            </a:r>
            <a:r>
              <a:rPr lang="en-US" altLang="cs-CZ" sz="2200" dirty="0" smtClean="0">
                <a:latin typeface="Arial" panose="020B0604020202020204" pitchFamily="34" charset="0"/>
              </a:rPr>
              <a:t>wants </a:t>
            </a:r>
            <a:r>
              <a:rPr lang="en-US" altLang="cs-CZ" sz="2200" dirty="0">
                <a:latin typeface="Arial" panose="020B0604020202020204" pitchFamily="34" charset="0"/>
              </a:rPr>
              <a:t>and provide </a:t>
            </a:r>
            <a:r>
              <a:rPr lang="en-US" altLang="cs-CZ" sz="2200" dirty="0" smtClean="0">
                <a:latin typeface="Arial" panose="020B0604020202020204" pitchFamily="34" charset="0"/>
              </a:rPr>
              <a:t>utility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66700" indent="-26670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common distinction is made between </a:t>
            </a:r>
            <a:r>
              <a:rPr lang="en-US" altLang="cs-CZ" sz="2200" b="1" dirty="0">
                <a:latin typeface="Arial" panose="020B0604020202020204" pitchFamily="34" charset="0"/>
              </a:rPr>
              <a:t>goods</a:t>
            </a:r>
            <a:r>
              <a:rPr lang="en-US" altLang="cs-CZ" sz="2200" dirty="0">
                <a:latin typeface="Arial" panose="020B0604020202020204" pitchFamily="34" charset="0"/>
              </a:rPr>
              <a:t> that are </a:t>
            </a:r>
            <a:r>
              <a:rPr lang="en-US" altLang="cs-CZ" sz="2200" b="1" dirty="0">
                <a:latin typeface="Arial" panose="020B0604020202020204" pitchFamily="34" charset="0"/>
              </a:rPr>
              <a:t>tangible property</a:t>
            </a:r>
            <a:r>
              <a:rPr lang="en-US" altLang="cs-CZ" sz="2200" dirty="0">
                <a:latin typeface="Arial" panose="020B0604020202020204" pitchFamily="34" charset="0"/>
              </a:rPr>
              <a:t>, and </a:t>
            </a:r>
            <a:r>
              <a:rPr lang="en-US" altLang="cs-CZ" sz="2200" b="1" dirty="0">
                <a:latin typeface="Arial" panose="020B0604020202020204" pitchFamily="34" charset="0"/>
              </a:rPr>
              <a:t>services</a:t>
            </a:r>
            <a:r>
              <a:rPr lang="en-US" altLang="cs-CZ" sz="2200" dirty="0">
                <a:latin typeface="Arial" panose="020B0604020202020204" pitchFamily="34" charset="0"/>
              </a:rPr>
              <a:t>, which are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non-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physica</a:t>
            </a:r>
            <a:r>
              <a:rPr lang="cs-CZ" altLang="cs-CZ" sz="2200" b="1" dirty="0" smtClean="0">
                <a:latin typeface="Arial" panose="020B0604020202020204" pitchFamily="34" charset="0"/>
              </a:rPr>
              <a:t>l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- </a:t>
            </a:r>
            <a:r>
              <a:rPr lang="en-US" altLang="cs-CZ" sz="2000" dirty="0" smtClean="0">
                <a:latin typeface="Arial" panose="020B0604020202020204" pitchFamily="34" charset="0"/>
              </a:rPr>
              <a:t>Economic </a:t>
            </a:r>
            <a:r>
              <a:rPr lang="en-US" altLang="cs-CZ" sz="2000" dirty="0">
                <a:latin typeface="Arial" panose="020B0604020202020204" pitchFamily="34" charset="0"/>
              </a:rPr>
              <a:t>goods are characterized by their </a:t>
            </a:r>
            <a:r>
              <a:rPr lang="en-US" altLang="cs-CZ" sz="2000" dirty="0" smtClean="0">
                <a:latin typeface="Arial" panose="020B0604020202020204" pitchFamily="34" charset="0"/>
              </a:rPr>
              <a:t>rarity</a:t>
            </a:r>
            <a:endParaRPr lang="en-US" altLang="cs-CZ" sz="20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All goods are characterized by two properties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usefulness (satisfies the needs)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availability (scarcity)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Rare good </a:t>
            </a:r>
            <a:r>
              <a:rPr lang="en-US" altLang="cs-CZ" sz="2200" dirty="0">
                <a:latin typeface="Arial" panose="020B0604020202020204" pitchFamily="34" charset="0"/>
              </a:rPr>
              <a:t>- a subject that is useful, </a:t>
            </a:r>
            <a:r>
              <a:rPr lang="en-US" altLang="cs-CZ" sz="2200" dirty="0">
                <a:latin typeface="Arial" panose="020B0604020202020204" pitchFamily="34" charset="0"/>
              </a:rPr>
              <a:t>goods are limited, consumers are willing to pay for </a:t>
            </a:r>
            <a:r>
              <a:rPr lang="en-US" altLang="cs-CZ" sz="2200" dirty="0" smtClean="0">
                <a:latin typeface="Arial" panose="020B0604020202020204" pitchFamily="34" charset="0"/>
              </a:rPr>
              <a:t>them</a:t>
            </a:r>
            <a:r>
              <a:rPr lang="cs-CZ" altLang="cs-CZ" sz="2200" dirty="0" smtClean="0">
                <a:latin typeface="Arial" panose="020B0604020202020204" pitchFamily="34" charset="0"/>
              </a:rPr>
              <a:t>, most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rare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Free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good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a subject that is useful and also freely </a:t>
            </a:r>
            <a:r>
              <a:rPr lang="en-US" altLang="cs-CZ" sz="2200" dirty="0" smtClean="0">
                <a:latin typeface="Arial" panose="020B0604020202020204" pitchFamily="34" charset="0"/>
              </a:rPr>
              <a:t>available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e.g</a:t>
            </a:r>
            <a:r>
              <a:rPr lang="cs-CZ" altLang="cs-CZ" sz="2200" dirty="0" smtClean="0">
                <a:latin typeface="Arial" panose="020B0604020202020204" pitchFamily="34" charset="0"/>
              </a:rPr>
              <a:t>. </a:t>
            </a:r>
            <a:r>
              <a:rPr lang="cs-CZ" altLang="cs-CZ" sz="2200" dirty="0" err="1">
                <a:latin typeface="Arial" panose="020B0604020202020204" pitchFamily="34" charset="0"/>
              </a:rPr>
              <a:t>w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ater</a:t>
            </a:r>
            <a:r>
              <a:rPr lang="cs-CZ" altLang="cs-CZ" sz="2200" dirty="0" smtClean="0">
                <a:latin typeface="Arial" panose="020B0604020202020204" pitchFamily="34" charset="0"/>
              </a:rPr>
              <a:t>, air) 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	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6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92302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TYPES OF GOOD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40" y="1147312"/>
            <a:ext cx="7395621" cy="504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92302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lassification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of goods according to their exclusivity and competitiveness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10"/>
          <p:cNvSpPr txBox="1">
            <a:spLocks noChangeArrowheads="1"/>
          </p:cNvSpPr>
          <p:nvPr/>
        </p:nvSpPr>
        <p:spPr bwMode="auto">
          <a:xfrm>
            <a:off x="333375" y="1164134"/>
            <a:ext cx="84772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66700" indent="-266700" eaLnBrk="1" hangingPunct="1">
              <a:spcBef>
                <a:spcPct val="0"/>
              </a:spcBef>
              <a:defRPr/>
            </a:pPr>
            <a:r>
              <a:rPr lang="en-US" altLang="cs-CZ" sz="2200" b="1" dirty="0" err="1" smtClean="0">
                <a:latin typeface="Arial" panose="020B0604020202020204" pitchFamily="34" charset="0"/>
              </a:rPr>
              <a:t>rivalrous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or rival if its consumption </a:t>
            </a:r>
            <a:r>
              <a:rPr lang="en-US" altLang="cs-CZ" sz="2200" dirty="0">
                <a:latin typeface="Arial" panose="020B0604020202020204" pitchFamily="34" charset="0"/>
              </a:rPr>
              <a:t>by one consumer prevents simultaneous consumption by other consumers</a:t>
            </a:r>
            <a:r>
              <a:rPr lang="en-US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>
                <a:latin typeface="Arial" panose="020B0604020202020204" pitchFamily="34" charset="0"/>
              </a:rPr>
              <a:t>or if consumption by one party reduces the ability of another party to consume </a:t>
            </a:r>
            <a:r>
              <a:rPr lang="en-US" altLang="cs-CZ" sz="2200" dirty="0" smtClean="0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(TV)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sp>
        <p:nvSpPr>
          <p:cNvPr id="6" name="TextovéPole 10"/>
          <p:cNvSpPr txBox="1">
            <a:spLocks noChangeArrowheads="1"/>
          </p:cNvSpPr>
          <p:nvPr/>
        </p:nvSpPr>
        <p:spPr bwMode="auto">
          <a:xfrm>
            <a:off x="333375" y="357665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66700" indent="-26670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good is considered </a:t>
            </a:r>
            <a:r>
              <a:rPr lang="en-US" altLang="cs-CZ" sz="2200" b="1" dirty="0">
                <a:latin typeface="Arial" panose="020B0604020202020204" pitchFamily="34" charset="0"/>
              </a:rPr>
              <a:t>non-</a:t>
            </a:r>
            <a:r>
              <a:rPr lang="en-US" altLang="cs-CZ" sz="2200" b="1" dirty="0" err="1">
                <a:latin typeface="Arial" panose="020B0604020202020204" pitchFamily="34" charset="0"/>
              </a:rPr>
              <a:t>rivalrous</a:t>
            </a:r>
            <a:r>
              <a:rPr lang="en-US" altLang="cs-CZ" sz="2200" dirty="0">
                <a:latin typeface="Arial" panose="020B0604020202020204" pitchFamily="34" charset="0"/>
              </a:rPr>
              <a:t> or </a:t>
            </a:r>
            <a:r>
              <a:rPr lang="en-US" altLang="cs-CZ" sz="2200" b="1" dirty="0">
                <a:latin typeface="Arial" panose="020B0604020202020204" pitchFamily="34" charset="0"/>
              </a:rPr>
              <a:t>non-rival</a:t>
            </a:r>
            <a:r>
              <a:rPr lang="en-US" altLang="cs-CZ" sz="2200" dirty="0">
                <a:latin typeface="Arial" panose="020B0604020202020204" pitchFamily="34" charset="0"/>
              </a:rPr>
              <a:t> if, for any level of production, the cost of providing it to a marginal (additional) individual is </a:t>
            </a:r>
            <a:r>
              <a:rPr lang="en-US" altLang="cs-CZ" sz="2200" dirty="0" smtClean="0">
                <a:latin typeface="Arial" panose="020B0604020202020204" pitchFamily="34" charset="0"/>
              </a:rPr>
              <a:t>zero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other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words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may be consumed by one consumer without preventing simultaneous consumption by </a:t>
            </a:r>
            <a:r>
              <a:rPr lang="en-US" altLang="cs-CZ" sz="2200" dirty="0" smtClean="0">
                <a:latin typeface="Arial" panose="020B0604020202020204" pitchFamily="34" charset="0"/>
              </a:rPr>
              <a:t>others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e.g</a:t>
            </a:r>
            <a:r>
              <a:rPr lang="cs-CZ" altLang="cs-CZ" sz="2200" dirty="0" smtClean="0">
                <a:latin typeface="Arial" panose="020B0604020202020204" pitchFamily="34" charset="0"/>
              </a:rPr>
              <a:t>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Broadcast</a:t>
            </a:r>
            <a:r>
              <a:rPr lang="cs-CZ" altLang="cs-CZ" sz="2200" dirty="0" smtClean="0">
                <a:latin typeface="Arial" panose="020B0604020202020204" pitchFamily="34" charset="0"/>
              </a:rPr>
              <a:t> TV)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302" y="2750769"/>
            <a:ext cx="8048625" cy="6858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731" y="5577965"/>
            <a:ext cx="84201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8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PRODUCTION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Production </a:t>
            </a:r>
            <a:r>
              <a:rPr lang="en-US" altLang="cs-CZ" sz="2200" b="1" dirty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the process of transformation of natural resources </a:t>
            </a:r>
            <a:r>
              <a:rPr lang="cs-CZ" altLang="cs-CZ" sz="2200" dirty="0" smtClean="0">
                <a:latin typeface="Arial" panose="020B0604020202020204" pitchFamily="34" charset="0"/>
              </a:rPr>
              <a:t>(</a:t>
            </a:r>
            <a:r>
              <a:rPr lang="en-US" altLang="cs-CZ" sz="2200" dirty="0" smtClean="0">
                <a:latin typeface="Arial" panose="020B0604020202020204" pitchFamily="34" charset="0"/>
              </a:rPr>
              <a:t>through factors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</a:t>
            </a:r>
            <a:r>
              <a:rPr lang="cs-CZ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to economic goods that satisfy </a:t>
            </a:r>
            <a:r>
              <a:rPr lang="en-US" altLang="cs-CZ" sz="2200" dirty="0" smtClean="0">
                <a:latin typeface="Arial" panose="020B0604020202020204" pitchFamily="34" charset="0"/>
              </a:rPr>
              <a:t>needs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 man must produce most of the goods from natural </a:t>
            </a:r>
            <a:r>
              <a:rPr lang="en-US" altLang="cs-CZ" sz="2200" dirty="0" smtClean="0">
                <a:latin typeface="Arial" panose="020B0604020202020204" pitchFamily="34" charset="0"/>
              </a:rPr>
              <a:t>sources, </a:t>
            </a:r>
            <a:r>
              <a:rPr lang="en-US" altLang="cs-CZ" sz="2200" dirty="0">
                <a:latin typeface="Arial" panose="020B0604020202020204" pitchFamily="34" charset="0"/>
              </a:rPr>
              <a:t>which can be found in nature in limited or unlimited </a:t>
            </a:r>
            <a:r>
              <a:rPr lang="en-US" altLang="cs-CZ" sz="2200" dirty="0" smtClean="0">
                <a:latin typeface="Arial" panose="020B0604020202020204" pitchFamily="34" charset="0"/>
              </a:rPr>
              <a:t>amount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</a:rPr>
              <a:t>b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ut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these resources by themselves are </a:t>
            </a:r>
            <a:r>
              <a:rPr lang="en-US" altLang="cs-CZ" sz="2000" dirty="0" smtClean="0">
                <a:latin typeface="Arial" panose="020B0604020202020204" pitchFamily="34" charset="0"/>
              </a:rPr>
              <a:t>useless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978" y="429310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5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FACTORS OF PRODUCTION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 the production of economic </a:t>
            </a:r>
            <a:r>
              <a:rPr lang="en-US" altLang="cs-CZ" sz="2200" dirty="0" smtClean="0">
                <a:latin typeface="Arial" panose="020B0604020202020204" pitchFamily="34" charset="0"/>
              </a:rPr>
              <a:t>goods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hum</a:t>
            </a:r>
            <a:r>
              <a:rPr lang="en-US" altLang="cs-CZ" sz="2200" dirty="0" smtClean="0">
                <a:latin typeface="Arial" panose="020B0604020202020204" pitchFamily="34" charset="0"/>
              </a:rPr>
              <a:t>an </a:t>
            </a:r>
            <a:r>
              <a:rPr lang="en-US" altLang="cs-CZ" sz="2200" dirty="0">
                <a:latin typeface="Arial" panose="020B0604020202020204" pitchFamily="34" charset="0"/>
              </a:rPr>
              <a:t>uses rare goods - </a:t>
            </a:r>
            <a:r>
              <a:rPr lang="en-US" altLang="cs-CZ" sz="2200" b="1" dirty="0">
                <a:latin typeface="Arial" panose="020B0604020202020204" pitchFamily="34" charset="0"/>
              </a:rPr>
              <a:t>Factors of Production - F</a:t>
            </a:r>
            <a:r>
              <a:rPr lang="en-US" altLang="cs-CZ" sz="2200" dirty="0">
                <a:latin typeface="Arial" panose="020B0604020202020204" pitchFamily="34" charset="0"/>
              </a:rPr>
              <a:t>: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Land - A </a:t>
            </a:r>
            <a:r>
              <a:rPr lang="en-US" altLang="cs-CZ" sz="2200" dirty="0">
                <a:latin typeface="Arial" panose="020B0604020202020204" pitchFamily="34" charset="0"/>
              </a:rPr>
              <a:t>- is a product of nature, but it is not a free good. Land </a:t>
            </a:r>
            <a:r>
              <a:rPr lang="en-US" altLang="cs-CZ" sz="2200" dirty="0" smtClean="0">
                <a:latin typeface="Arial" panose="020B0604020202020204" pitchFamily="34" charset="0"/>
              </a:rPr>
              <a:t>rent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a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revenue from the land. </a:t>
            </a:r>
            <a:r>
              <a:rPr lang="cs-CZ" altLang="cs-CZ" sz="2200" dirty="0" smtClean="0">
                <a:latin typeface="Arial" panose="020B0604020202020204" pitchFamily="34" charset="0"/>
              </a:rPr>
              <a:t>Land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a part of natural resources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PRIMARY </a:t>
            </a:r>
            <a:r>
              <a:rPr lang="en-US" altLang="cs-CZ" sz="2200" dirty="0">
                <a:latin typeface="Arial" panose="020B0604020202020204" pitchFamily="34" charset="0"/>
              </a:rPr>
              <a:t>PRODUCTION FACTOR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Labor - L </a:t>
            </a:r>
            <a:r>
              <a:rPr lang="en-US" altLang="cs-CZ" sz="2200" dirty="0">
                <a:latin typeface="Arial" panose="020B0604020202020204" pitchFamily="34" charset="0"/>
              </a:rPr>
              <a:t>- is a human activity,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holder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human. The result of the use of labor is </a:t>
            </a:r>
            <a:r>
              <a:rPr lang="en-US" altLang="cs-CZ" sz="2200" dirty="0" smtClean="0">
                <a:latin typeface="Arial" panose="020B0604020202020204" pitchFamily="34" charset="0"/>
              </a:rPr>
              <a:t>wage.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PRIMARY PRODUCTION FACTOR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Capital - K </a:t>
            </a:r>
            <a:r>
              <a:rPr lang="en-US" altLang="cs-CZ" sz="2200" dirty="0">
                <a:latin typeface="Arial" panose="020B0604020202020204" pitchFamily="34" charset="0"/>
              </a:rPr>
              <a:t>- goods that were made to participate in the production of other goods.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3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FACTORS OF PRODUCTION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Capital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is not made for immediate consumption, but to become a production factor. Capital can also be called capital goods. The result of using capital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profit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or interest.</a:t>
            </a: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SECONDARY PRODUCTION FACTOR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Technology</a:t>
            </a:r>
            <a:r>
              <a:rPr lang="en-US" altLang="cs-CZ" sz="2200" dirty="0">
                <a:latin typeface="Arial" panose="020B0604020202020204" pitchFamily="34" charset="0"/>
              </a:rPr>
              <a:t> - a special form of capital, which has no material form (thoughts, ideas, original approach). Can significantly multiply the effects of labor and capital.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Income from the production factors have motivational character 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                         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driving </a:t>
            </a:r>
            <a:r>
              <a:rPr lang="en-US" altLang="cs-CZ" sz="2200" b="1" dirty="0">
                <a:latin typeface="Arial" panose="020B0604020202020204" pitchFamily="34" charset="0"/>
              </a:rPr>
              <a:t>force of the economic system.</a:t>
            </a:r>
            <a:endParaRPr lang="en-GB" altLang="cs-CZ" sz="2000" b="1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694" y="5233404"/>
            <a:ext cx="597460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RETURNS OF SCALE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High </a:t>
            </a:r>
            <a:r>
              <a:rPr lang="en-US" altLang="cs-CZ" sz="2200" dirty="0">
                <a:latin typeface="Arial" panose="020B0604020202020204" pitchFamily="34" charset="0"/>
              </a:rPr>
              <a:t>production efficiency is conditioned by high </a:t>
            </a:r>
            <a:r>
              <a:rPr lang="en-US" altLang="cs-CZ" sz="2200" dirty="0" smtClean="0">
                <a:latin typeface="Arial" panose="020B0604020202020204" pitchFamily="34" charset="0"/>
              </a:rPr>
              <a:t>returns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 factors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Law </a:t>
            </a:r>
            <a:r>
              <a:rPr lang="en-US" altLang="cs-CZ" sz="2200" b="1" dirty="0">
                <a:latin typeface="Arial" panose="020B0604020202020204" pitchFamily="34" charset="0"/>
              </a:rPr>
              <a:t>of Diminishing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Returns </a:t>
            </a:r>
            <a:r>
              <a:rPr lang="en-US" altLang="cs-CZ" sz="2200" dirty="0">
                <a:latin typeface="Arial" panose="020B0604020202020204" pitchFamily="34" charset="0"/>
              </a:rPr>
              <a:t>- return of one </a:t>
            </a:r>
            <a:r>
              <a:rPr lang="en-US" altLang="cs-CZ" sz="2200" dirty="0" smtClean="0">
                <a:latin typeface="Arial" panose="020B0604020202020204" pitchFamily="34" charset="0"/>
              </a:rPr>
              <a:t>factor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whose </a:t>
            </a:r>
            <a:r>
              <a:rPr lang="en-US" altLang="cs-CZ" sz="2200" dirty="0">
                <a:latin typeface="Arial" panose="020B0604020202020204" pitchFamily="34" charset="0"/>
              </a:rPr>
              <a:t>volume increases, will decrease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Valid only assuming that output is increasing due to the growth of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factor of production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volume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other factors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unchanged.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GB" altLang="cs-CZ" sz="2000" dirty="0" smtClean="0">
              <a:latin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61" y="2379565"/>
            <a:ext cx="8382727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FIRST…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400" b="1" cap="all" dirty="0" smtClean="0">
                <a:latin typeface="Arial" panose="020B0604020202020204" pitchFamily="34" charset="0"/>
              </a:rPr>
              <a:t>Basic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informations</a:t>
            </a:r>
            <a:r>
              <a:rPr lang="en-GB" altLang="cs-CZ" sz="2400" b="1" cap="all" dirty="0" smtClean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441450"/>
            <a:ext cx="8477250" cy="78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Name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Michal Tvrdoň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Office: A 403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E-mail: </a:t>
            </a:r>
            <a:r>
              <a:rPr lang="cs-CZ" altLang="cs-CZ" sz="2200" dirty="0" smtClean="0">
                <a:latin typeface="Arial" panose="020B0604020202020204" pitchFamily="34" charset="0"/>
                <a:hlinkClick r:id="rId2"/>
              </a:rPr>
              <a:t>tvrdon@opf.slu.cz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Consulting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hours</a:t>
            </a:r>
            <a:r>
              <a:rPr lang="cs-CZ" altLang="cs-CZ" sz="2200" dirty="0" smtClean="0">
                <a:latin typeface="Arial" panose="020B0604020202020204" pitchFamily="34" charset="0"/>
              </a:rPr>
              <a:t>: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Info</a:t>
            </a:r>
            <a:r>
              <a:rPr lang="cs-CZ" altLang="cs-CZ" sz="2200" dirty="0" smtClean="0">
                <a:latin typeface="Arial" panose="020B0604020202020204" pitchFamily="34" charset="0"/>
              </a:rPr>
              <a:t>: my public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Moodle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THREE TYPES OF RETURNS OF SCALE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Increasing </a:t>
            </a:r>
            <a:r>
              <a:rPr lang="en-US" altLang="cs-CZ" sz="2200" b="1" dirty="0">
                <a:latin typeface="Arial" panose="020B0604020202020204" pitchFamily="34" charset="0"/>
              </a:rPr>
              <a:t>Returns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Scale </a:t>
            </a:r>
            <a:r>
              <a:rPr lang="en-US" altLang="cs-CZ" sz="2200" dirty="0">
                <a:latin typeface="Arial" panose="020B0604020202020204" pitchFamily="34" charset="0"/>
              </a:rPr>
              <a:t>- growth in the volume of </a:t>
            </a:r>
            <a:r>
              <a:rPr lang="en-US" altLang="cs-CZ" sz="2200" dirty="0" smtClean="0">
                <a:latin typeface="Arial" panose="020B0604020202020204" pitchFamily="34" charset="0"/>
              </a:rPr>
              <a:t>used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 </a:t>
            </a:r>
            <a:r>
              <a:rPr lang="en-US" altLang="cs-CZ" sz="2200" dirty="0" smtClean="0">
                <a:latin typeface="Arial" panose="020B0604020202020204" pitchFamily="34" charset="0"/>
              </a:rPr>
              <a:t>factors </a:t>
            </a:r>
            <a:r>
              <a:rPr lang="en-US" altLang="cs-CZ" sz="2200" dirty="0">
                <a:latin typeface="Arial" panose="020B0604020202020204" pitchFamily="34" charset="0"/>
              </a:rPr>
              <a:t>leads to more rapid growth of revenues from them.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Constant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R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eturns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of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S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cale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income from production factors increases proportionally with the growth of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scale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their involvement in the production.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Diminishing </a:t>
            </a:r>
            <a:r>
              <a:rPr lang="en-US" altLang="cs-CZ" sz="2200" b="1" dirty="0">
                <a:latin typeface="Arial" panose="020B0604020202020204" pitchFamily="34" charset="0"/>
              </a:rPr>
              <a:t>Returns of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Scale </a:t>
            </a:r>
            <a:r>
              <a:rPr lang="en-US" altLang="cs-CZ" sz="2200" dirty="0">
                <a:latin typeface="Arial" panose="020B0604020202020204" pitchFamily="34" charset="0"/>
              </a:rPr>
              <a:t>- revenue growth in factors of production is lower than the growth of these factors.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87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MODELS IN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economic relations are displayed by the models</a:t>
            </a: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economic model </a:t>
            </a:r>
            <a:r>
              <a:rPr lang="en-US" altLang="cs-CZ" sz="2200" dirty="0">
                <a:latin typeface="Arial" panose="020B0604020202020204" pitchFamily="34" charset="0"/>
              </a:rPr>
              <a:t>is a </a:t>
            </a:r>
            <a:r>
              <a:rPr lang="en-US" altLang="cs-CZ" sz="2200" dirty="0" smtClean="0">
                <a:latin typeface="Arial" panose="020B0604020202020204" pitchFamily="34" charset="0"/>
              </a:rPr>
              <a:t>(no</a:t>
            </a:r>
            <a:r>
              <a:rPr lang="cs-CZ" altLang="cs-CZ" sz="2200" dirty="0" smtClean="0">
                <a:latin typeface="Arial" panose="020B0604020202020204" pitchFamily="34" charset="0"/>
              </a:rPr>
              <a:t>n</a:t>
            </a:r>
            <a:r>
              <a:rPr lang="en-US" altLang="cs-CZ" sz="2200" dirty="0" smtClean="0">
                <a:latin typeface="Arial" panose="020B0604020202020204" pitchFamily="34" charset="0"/>
              </a:rPr>
              <a:t>)formalized </a:t>
            </a:r>
            <a:r>
              <a:rPr lang="en-US" altLang="cs-CZ" sz="2200" dirty="0">
                <a:latin typeface="Arial" panose="020B0604020202020204" pitchFamily="34" charset="0"/>
              </a:rPr>
              <a:t>displaying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real </a:t>
            </a:r>
            <a:r>
              <a:rPr lang="en-US" altLang="cs-CZ" sz="2200" dirty="0">
                <a:latin typeface="Arial" panose="020B0604020202020204" pitchFamily="34" charset="0"/>
              </a:rPr>
              <a:t>functioning economy, whose main aim is to </a:t>
            </a:r>
            <a:r>
              <a:rPr lang="en-US" altLang="cs-CZ" sz="2200" dirty="0" smtClean="0">
                <a:latin typeface="Arial" panose="020B0604020202020204" pitchFamily="34" charset="0"/>
              </a:rPr>
              <a:t>simplify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described </a:t>
            </a:r>
            <a:r>
              <a:rPr lang="en-US" altLang="cs-CZ" sz="2200" dirty="0" smtClean="0">
                <a:latin typeface="Arial" panose="020B0604020202020204" pitchFamily="34" charset="0"/>
              </a:rPr>
              <a:t>economic </a:t>
            </a:r>
            <a:r>
              <a:rPr lang="en-US" altLang="cs-CZ" sz="2200" dirty="0">
                <a:latin typeface="Arial" panose="020B0604020202020204" pitchFamily="34" charset="0"/>
              </a:rPr>
              <a:t>system,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keeping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its </a:t>
            </a:r>
            <a:r>
              <a:rPr lang="en-US" altLang="cs-CZ" sz="2200" dirty="0">
                <a:latin typeface="Arial" panose="020B0604020202020204" pitchFamily="34" charset="0"/>
              </a:rPr>
              <a:t>essential characteristics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</a:t>
            </a:r>
            <a:r>
              <a:rPr lang="en-US" altLang="cs-CZ" sz="2200" dirty="0" smtClean="0">
                <a:latin typeface="Arial" panose="020B0604020202020204" pitchFamily="34" charset="0"/>
              </a:rPr>
              <a:t>      </a:t>
            </a:r>
            <a:r>
              <a:rPr lang="en-US" altLang="cs-CZ" sz="2200" dirty="0">
                <a:latin typeface="Arial" panose="020B0604020202020204" pitchFamily="34" charset="0"/>
              </a:rPr>
              <a:t>It can be formulated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buNone/>
              <a:defRPr/>
            </a:pP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verbally,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g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raphic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ally</a:t>
            </a:r>
            <a:r>
              <a:rPr lang="cs-CZ" altLang="cs-CZ" sz="2000" dirty="0" smtClean="0">
                <a:latin typeface="Arial" panose="020B0604020202020204" pitchFamily="34" charset="0"/>
              </a:rPr>
              <a:t>,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mathematically.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081" y="3916668"/>
            <a:ext cx="530398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7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ECONOMIC ANALYSIS</a:t>
            </a:r>
            <a:endParaRPr lang="en-GB" altLang="cs-CZ" sz="1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3477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eaLnBrk="1" hangingPunct="1">
                  <a:spcBef>
                    <a:spcPct val="0"/>
                  </a:spcBef>
                  <a:defRPr/>
                </a:pPr>
                <a:r>
                  <a:rPr lang="cs-CZ" altLang="cs-CZ" sz="2200" b="1" dirty="0" smtClean="0">
                    <a:latin typeface="Arial" panose="020B0604020202020204" pitchFamily="34" charset="0"/>
                  </a:rPr>
                  <a:t>FUNCTION</a:t>
                </a:r>
                <a:endParaRPr lang="en-US" altLang="cs-CZ" sz="2200" b="1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Mathematical formulation of the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relationship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,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in which the values of a number of independent variables determine the value of one dependent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variable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.</a:t>
                </a:r>
              </a:p>
              <a:p>
                <a:pPr marL="285750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b="1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b="1" dirty="0" smtClean="0">
                    <a:latin typeface="Arial" panose="020B0604020202020204" pitchFamily="34" charset="0"/>
                  </a:rPr>
                  <a:t>         </a:t>
                </a:r>
                <a:r>
                  <a:rPr lang="cs-CZ" altLang="cs-CZ" sz="2200" b="1" dirty="0" err="1" smtClean="0">
                    <a:latin typeface="Arial" panose="020B0604020202020204" pitchFamily="34" charset="0"/>
                  </a:rPr>
                  <a:t>linear</a:t>
                </a:r>
                <a:r>
                  <a:rPr lang="cs-CZ" altLang="cs-CZ" sz="2200" b="1" dirty="0" smtClean="0">
                    <a:latin typeface="Arial" panose="020B0604020202020204" pitchFamily="34" charset="0"/>
                  </a:rPr>
                  <a:t>                          and                   </a:t>
                </a:r>
                <a:r>
                  <a:rPr lang="cs-CZ" altLang="cs-CZ" sz="2200" b="1" dirty="0" err="1" smtClean="0">
                    <a:latin typeface="Arial" panose="020B0604020202020204" pitchFamily="34" charset="0"/>
                  </a:rPr>
                  <a:t>nonlinear</a:t>
                </a:r>
                <a:endParaRPr lang="cs-CZ" altLang="cs-CZ" sz="2200" b="1" dirty="0" smtClean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b="0" dirty="0" smtClean="0"/>
                  <a:t>	</a:t>
                </a:r>
                <a14:m>
                  <m:oMath xmlns:m="http://schemas.openxmlformats.org/officeDocument/2006/math"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altLang="cs-CZ" sz="2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r>
                  <a:rPr lang="cs-CZ" altLang="cs-CZ" sz="2200" dirty="0" smtClean="0">
                    <a:latin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altLang="cs-CZ" sz="2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altLang="cs-CZ" sz="22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altLang="cs-CZ" sz="2200" dirty="0" smtClean="0">
                    <a:latin typeface="Arial" panose="020B0604020202020204" pitchFamily="34" charset="0"/>
                  </a:rPr>
                  <a:t>		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eaLnBrk="1" hangingPunct="1">
                  <a:spcBef>
                    <a:spcPct val="0"/>
                  </a:spcBef>
                  <a:buNone/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3477875"/>
              </a:xfrm>
              <a:prstGeom prst="rect">
                <a:avLst/>
              </a:prstGeom>
              <a:blipFill>
                <a:blip r:embed="rId2"/>
                <a:stretch>
                  <a:fillRect t="-10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17" y="3605772"/>
            <a:ext cx="530398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ECONOMIC ANALYSIS</a:t>
            </a: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GRAPH</a:t>
            </a: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graphical </a:t>
            </a:r>
            <a:r>
              <a:rPr lang="en-US" altLang="cs-CZ" sz="2200" dirty="0">
                <a:latin typeface="Arial" panose="020B0604020202020204" pitchFamily="34" charset="0"/>
              </a:rPr>
              <a:t>representation of the </a:t>
            </a:r>
            <a:r>
              <a:rPr lang="en-US" altLang="cs-CZ" sz="2200" dirty="0" smtClean="0">
                <a:latin typeface="Arial" panose="020B0604020202020204" pitchFamily="34" charset="0"/>
              </a:rPr>
              <a:t>function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lteration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function is expressed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en-US" altLang="cs-CZ" sz="2200" dirty="0" smtClean="0">
                <a:latin typeface="Arial" panose="020B0604020202020204" pitchFamily="34" charset="0"/>
              </a:rPr>
              <a:t> slope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slope 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linear </a:t>
            </a:r>
            <a:r>
              <a:rPr lang="en-US" altLang="cs-CZ" sz="2200" dirty="0" smtClean="0">
                <a:latin typeface="Arial" panose="020B0604020202020204" pitchFamily="34" charset="0"/>
              </a:rPr>
              <a:t>function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graph </a:t>
            </a:r>
            <a:r>
              <a:rPr lang="en-US" altLang="cs-CZ" sz="2200" dirty="0">
                <a:latin typeface="Arial" panose="020B0604020202020204" pitchFamily="34" charset="0"/>
              </a:rPr>
              <a:t>is expressed mathematically </a:t>
            </a:r>
            <a:r>
              <a:rPr lang="cs-CZ" altLang="cs-CZ" sz="2200" dirty="0" smtClean="0">
                <a:latin typeface="Arial" panose="020B0604020202020204" pitchFamily="34" charset="0"/>
              </a:rPr>
              <a:t>by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derivative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	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17" y="3605772"/>
            <a:ext cx="530398" cy="26824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998" y="2780728"/>
            <a:ext cx="6154114" cy="308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4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SOME IMPORTANT TERMS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ECONOMIC ANALYSIS</a:t>
            </a: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derivative</a:t>
            </a:r>
            <a:r>
              <a:rPr lang="en-US" altLang="cs-CZ" sz="2200" dirty="0">
                <a:latin typeface="Arial" panose="020B0604020202020204" pitchFamily="34" charset="0"/>
              </a:rPr>
              <a:t> is changing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dependent variable related to infinitely small change in the independent variable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Economics interprets the </a:t>
            </a:r>
            <a:r>
              <a:rPr lang="en-US" altLang="cs-CZ" sz="2200" b="1" dirty="0">
                <a:latin typeface="Arial" panose="020B0604020202020204" pitchFamily="34" charset="0"/>
              </a:rPr>
              <a:t>first derivative </a:t>
            </a:r>
            <a:r>
              <a:rPr lang="en-US" altLang="cs-CZ" sz="2200" dirty="0">
                <a:latin typeface="Arial" panose="020B0604020202020204" pitchFamily="34" charset="0"/>
              </a:rPr>
              <a:t>of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total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variable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function </a:t>
            </a:r>
            <a:r>
              <a:rPr lang="en-US" altLang="cs-CZ" sz="2200" dirty="0">
                <a:latin typeface="Arial" panose="020B0604020202020204" pitchFamily="34" charset="0"/>
              </a:rPr>
              <a:t>as </a:t>
            </a:r>
            <a:r>
              <a:rPr lang="en-US" altLang="cs-CZ" sz="2200" dirty="0" smtClean="0">
                <a:latin typeface="Arial" panose="020B0604020202020204" pitchFamily="34" charset="0"/>
              </a:rPr>
              <a:t>its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total</a:t>
            </a:r>
            <a:r>
              <a:rPr lang="cs-CZ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marginal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variable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Marginal value </a:t>
            </a:r>
            <a:r>
              <a:rPr lang="en-US" altLang="cs-CZ" sz="2200" dirty="0">
                <a:latin typeface="Arial" panose="020B0604020202020204" pitchFamily="34" charset="0"/>
              </a:rPr>
              <a:t>expresses increase in the dependent variable due to changes in the independent variable by one unit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a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lso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determine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average value </a:t>
            </a:r>
            <a:r>
              <a:rPr lang="en-US" altLang="cs-CZ" sz="2200" dirty="0" smtClean="0">
                <a:latin typeface="Arial" panose="020B0604020202020204" pitchFamily="34" charset="0"/>
              </a:rPr>
              <a:t>(the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share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dependent variable per unit of the independent variable)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40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3969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THE END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618298" y="3096053"/>
            <a:ext cx="8477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THANK YOU FOR YOUR ATTENTION . . </a:t>
            </a:r>
            <a:r>
              <a:rPr lang="cs-CZ" altLang="cs-CZ" sz="2200" smtClean="0">
                <a:latin typeface="Arial" panose="020B0604020202020204" pitchFamily="34" charset="0"/>
              </a:rPr>
              <a:t>. 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12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SYLLABUS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260290" y="507925"/>
            <a:ext cx="8477250" cy="784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en-US" altLang="cs-CZ" sz="2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Introduction into Economics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Market, Demand and Supply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Consumer´s Behavior Theory – the Introduction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Consumer´s Equilibrium, Demand Analysis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Firm’s Production Function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The Costs Analysis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Firm´s Revenues, Profit Maximization Rule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Perfect Competition Firm Equilibrium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Imperfect Competition, Monopoly´s Equilibrium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Oligopoly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Monopolistic Competition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The Input Market and its Characteristics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The Labor Market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cs-CZ" sz="2200" dirty="0">
                <a:solidFill>
                  <a:prstClr val="black"/>
                </a:solidFill>
                <a:latin typeface="Arial" panose="020B0604020202020204" pitchFamily="34" charset="0"/>
              </a:rPr>
              <a:t>    The Capital Market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Calibri" panose="020F0502020204030204" pitchFamily="34" charset="0"/>
              <a:buAutoNum type="arabicPeriod"/>
              <a:tabLst/>
              <a:defRPr/>
            </a:pPr>
            <a:endParaRPr kumimoji="0" lang="en-GB" altLang="cs-CZ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05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MARKET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cs-CZ" sz="2400" b="1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altLang="cs-CZ" sz="22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What</a:t>
            </a:r>
            <a:r>
              <a:rPr lang="cs-CZ" altLang="cs-CZ" sz="22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Economics</a:t>
            </a:r>
            <a:r>
              <a:rPr lang="cs-CZ" altLang="cs-CZ" sz="2200" dirty="0" smtClean="0">
                <a:solidFill>
                  <a:prstClr val="black"/>
                </a:solidFill>
                <a:latin typeface="Arial" panose="020B0604020202020204" pitchFamily="34" charset="0"/>
              </a:rPr>
              <a:t>?</a:t>
            </a:r>
            <a:r>
              <a:rPr kumimoji="0" lang="en-GB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Two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Branches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Kinds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Economics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</a:t>
            </a: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Factors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Production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</a:t>
            </a: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Returns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S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cale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….</a:t>
            </a: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cs-CZ" altLang="cs-CZ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Models</a:t>
            </a: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</a:t>
            </a:r>
            <a:r>
              <a:rPr kumimoji="0" lang="cs-CZ" altLang="cs-CZ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E</a:t>
            </a:r>
            <a:r>
              <a:rPr kumimoji="0" lang="cs-CZ" altLang="cs-CZ" sz="2200" b="0" i="0" u="none" strike="noStrike" kern="120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conomics</a:t>
            </a:r>
            <a:r>
              <a:rPr kumimoji="0" lang="cs-CZ" altLang="cs-CZ" sz="2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…</a:t>
            </a: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altLang="cs-CZ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AutoNum type="arabicPeriod"/>
              <a:tabLst/>
              <a:defRPr/>
            </a:pPr>
            <a:endParaRPr kumimoji="0" lang="en-GB" altLang="cs-CZ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GENERAL ECONOMIC THEORY</a:t>
            </a:r>
            <a:endParaRPr lang="en-GB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WHAT IS ECONOMICS 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2023617"/>
            <a:ext cx="847725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Introduction to the study of economic disciplines is a general economic </a:t>
            </a:r>
            <a:r>
              <a:rPr lang="en-US" altLang="cs-CZ" sz="2200" dirty="0" smtClean="0">
                <a:latin typeface="Arial" panose="020B0604020202020204" pitchFamily="34" charset="0"/>
              </a:rPr>
              <a:t>theory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deals with the regularities of </a:t>
            </a:r>
            <a:r>
              <a:rPr lang="en-US" altLang="cs-CZ" sz="2000" dirty="0" smtClean="0">
                <a:latin typeface="Arial" panose="020B0604020202020204" pitchFamily="34" charset="0"/>
              </a:rPr>
              <a:t>society</a:t>
            </a:r>
            <a:r>
              <a:rPr lang="cs-CZ" altLang="cs-CZ" sz="2000" dirty="0" smtClean="0">
                <a:latin typeface="Arial" panose="020B0604020202020204" pitchFamily="34" charset="0"/>
              </a:rPr>
              <a:t>´</a:t>
            </a:r>
            <a:r>
              <a:rPr lang="en-US" altLang="cs-CZ" sz="2000" dirty="0" smtClean="0">
                <a:latin typeface="Arial" panose="020B0604020202020204" pitchFamily="34" charset="0"/>
              </a:rPr>
              <a:t>s </a:t>
            </a:r>
            <a:r>
              <a:rPr lang="en-US" altLang="cs-CZ" sz="2000" dirty="0">
                <a:latin typeface="Arial" panose="020B0604020202020204" pitchFamily="34" charset="0"/>
              </a:rPr>
              <a:t>economic life,</a:t>
            </a: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r>
              <a:rPr lang="en-US" altLang="cs-CZ" sz="2000" dirty="0" smtClean="0">
                <a:latin typeface="Arial" panose="020B0604020202020204" pitchFamily="34" charset="0"/>
              </a:rPr>
              <a:t>describes </a:t>
            </a:r>
            <a:r>
              <a:rPr lang="en-US" altLang="cs-CZ" sz="2000" dirty="0">
                <a:latin typeface="Arial" panose="020B0604020202020204" pitchFamily="34" charset="0"/>
              </a:rPr>
              <a:t>abstract mechanisms of their </a:t>
            </a:r>
            <a:r>
              <a:rPr lang="en-US" altLang="cs-CZ" sz="2000" dirty="0" smtClean="0">
                <a:latin typeface="Arial" panose="020B0604020202020204" pitchFamily="34" charset="0"/>
              </a:rPr>
              <a:t>functioning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that </a:t>
            </a:r>
            <a:r>
              <a:rPr lang="en-US" altLang="cs-CZ" sz="2000" dirty="0">
                <a:latin typeface="Arial" panose="020B0604020202020204" pitchFamily="34" charset="0"/>
              </a:rPr>
              <a:t>help to understand the logic of real economic processes</a:t>
            </a:r>
            <a:r>
              <a:rPr lang="en-US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err="1" smtClean="0">
                <a:latin typeface="Arial" panose="020B0604020202020204" pitchFamily="34" charset="0"/>
              </a:rPr>
              <a:t>Econom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ics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therefore examines how scarce resources are used to produce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commodities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ECONOMICS IS SCIENCE,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ECONOMY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IS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REALITY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MICROECONOMICS</a:t>
            </a:r>
            <a:endParaRPr lang="en-GB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269126" y="1109217"/>
            <a:ext cx="8477250" cy="593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Arial" panose="020B0604020202020204" pitchFamily="34" charset="0"/>
              </a:rPr>
              <a:t>Microeconomics deals </a:t>
            </a:r>
            <a:r>
              <a:rPr lang="en-US" altLang="cs-CZ" sz="2400" b="1" dirty="0" smtClean="0">
                <a:latin typeface="Arial" panose="020B0604020202020204" pitchFamily="34" charset="0"/>
              </a:rPr>
              <a:t>with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behavior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individual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units</a:t>
            </a:r>
            <a:r>
              <a:rPr lang="en-US" altLang="cs-CZ" sz="2400" b="1" dirty="0" smtClean="0">
                <a:latin typeface="Arial" panose="020B0604020202020204" pitchFamily="34" charset="0"/>
              </a:rPr>
              <a:t>: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 A)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consuming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B)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producing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Microeconomics and </a:t>
            </a:r>
            <a:r>
              <a:rPr lang="en-US" altLang="cs-CZ" sz="2400" b="1" i="1" dirty="0">
                <a:latin typeface="Arial" panose="020B0604020202020204" pitchFamily="34" charset="0"/>
              </a:rPr>
              <a:t>Optimal Trade-offs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cs-CZ" sz="2000" dirty="0">
                <a:latin typeface="Arial" panose="020B0604020202020204" pitchFamily="34" charset="0"/>
              </a:rPr>
              <a:t>1. </a:t>
            </a:r>
            <a:r>
              <a:rPr lang="en-US" altLang="cs-CZ" sz="2200" dirty="0">
                <a:latin typeface="Arial" panose="020B0604020202020204" pitchFamily="34" charset="0"/>
              </a:rPr>
              <a:t>Consumer Theory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200" dirty="0">
                <a:latin typeface="Arial" panose="020B0604020202020204" pitchFamily="34" charset="0"/>
              </a:rPr>
              <a:t>2. Workers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200" dirty="0">
                <a:latin typeface="Arial" panose="020B0604020202020204" pitchFamily="34" charset="0"/>
              </a:rPr>
              <a:t>3. Theory of the Firm</a:t>
            </a:r>
          </a:p>
          <a:p>
            <a:pPr>
              <a:lnSpc>
                <a:spcPct val="90000"/>
              </a:lnSpc>
              <a:buNone/>
            </a:pPr>
            <a:endParaRPr lang="cs-CZ" altLang="cs-CZ" sz="2400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Microeconomics </a:t>
            </a:r>
            <a:r>
              <a:rPr lang="en-US" altLang="cs-CZ" sz="2400" b="1" dirty="0">
                <a:latin typeface="Arial" panose="020B0604020202020204" pitchFamily="34" charset="0"/>
              </a:rPr>
              <a:t>and </a:t>
            </a:r>
            <a:r>
              <a:rPr lang="en-US" altLang="cs-CZ" sz="2400" b="1" i="1" dirty="0">
                <a:latin typeface="Arial" panose="020B0604020202020204" pitchFamily="34" charset="0"/>
              </a:rPr>
              <a:t>Prices</a:t>
            </a:r>
          </a:p>
          <a:p>
            <a:pPr lvl="1">
              <a:lnSpc>
                <a:spcPct val="90000"/>
              </a:lnSpc>
            </a:pPr>
            <a:r>
              <a:rPr lang="en-US" altLang="cs-CZ" sz="2200" dirty="0">
                <a:latin typeface="Arial" panose="020B0604020202020204" pitchFamily="34" charset="0"/>
              </a:rPr>
              <a:t>The role of </a:t>
            </a:r>
            <a:r>
              <a:rPr lang="en-US" altLang="cs-CZ" sz="2200" i="1" dirty="0">
                <a:latin typeface="Arial" panose="020B0604020202020204" pitchFamily="34" charset="0"/>
              </a:rPr>
              <a:t>prices</a:t>
            </a:r>
            <a:r>
              <a:rPr lang="en-US" altLang="cs-CZ" sz="2200" dirty="0">
                <a:latin typeface="Arial" panose="020B0604020202020204" pitchFamily="34" charset="0"/>
              </a:rPr>
              <a:t> in a market economy</a:t>
            </a:r>
          </a:p>
          <a:p>
            <a:pPr lvl="1">
              <a:lnSpc>
                <a:spcPct val="90000"/>
              </a:lnSpc>
            </a:pPr>
            <a:r>
              <a:rPr lang="en-US" altLang="cs-CZ" sz="2200" dirty="0">
                <a:latin typeface="Arial" panose="020B0604020202020204" pitchFamily="34" charset="0"/>
              </a:rPr>
              <a:t>How </a:t>
            </a:r>
            <a:r>
              <a:rPr lang="en-US" altLang="cs-CZ" sz="2200" i="1" dirty="0">
                <a:latin typeface="Arial" panose="020B0604020202020204" pitchFamily="34" charset="0"/>
              </a:rPr>
              <a:t>prices </a:t>
            </a:r>
            <a:r>
              <a:rPr lang="en-US" altLang="cs-CZ" sz="2200" dirty="0">
                <a:latin typeface="Arial" panose="020B0604020202020204" pitchFamily="34" charset="0"/>
              </a:rPr>
              <a:t>are determined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47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MICROECONOMIC ANALYSIS</a:t>
            </a:r>
            <a:endParaRPr lang="en-GB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269126" y="1109217"/>
            <a:ext cx="8477250" cy="593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Arial" panose="020B0604020202020204" pitchFamily="34" charset="0"/>
              </a:rPr>
              <a:t>Microeconomics deals </a:t>
            </a:r>
            <a:r>
              <a:rPr lang="en-US" altLang="cs-CZ" sz="2400" b="1" dirty="0" smtClean="0">
                <a:latin typeface="Arial" panose="020B0604020202020204" pitchFamily="34" charset="0"/>
              </a:rPr>
              <a:t>with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behavior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individual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units</a:t>
            </a:r>
            <a:r>
              <a:rPr lang="en-US" altLang="cs-CZ" sz="2400" b="1" dirty="0" smtClean="0">
                <a:latin typeface="Arial" panose="020B0604020202020204" pitchFamily="34" charset="0"/>
              </a:rPr>
              <a:t>:</a:t>
            </a:r>
            <a:endParaRPr lang="cs-CZ" altLang="cs-CZ" sz="24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 A)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consuming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B)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producing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buNone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Microeconomics and </a:t>
            </a:r>
            <a:r>
              <a:rPr lang="en-US" altLang="cs-CZ" sz="2400" b="1" i="1" dirty="0">
                <a:latin typeface="Arial" panose="020B0604020202020204" pitchFamily="34" charset="0"/>
              </a:rPr>
              <a:t>Optimal Trade-offs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cs-CZ" sz="2000" dirty="0">
                <a:latin typeface="Arial" panose="020B0604020202020204" pitchFamily="34" charset="0"/>
              </a:rPr>
              <a:t>1. </a:t>
            </a:r>
            <a:r>
              <a:rPr lang="en-US" altLang="cs-CZ" sz="2200" dirty="0">
                <a:latin typeface="Arial" panose="020B0604020202020204" pitchFamily="34" charset="0"/>
              </a:rPr>
              <a:t>Consumer Theory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200" dirty="0">
                <a:latin typeface="Arial" panose="020B0604020202020204" pitchFamily="34" charset="0"/>
              </a:rPr>
              <a:t>2. Workers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sz="2200" dirty="0">
                <a:latin typeface="Arial" panose="020B0604020202020204" pitchFamily="34" charset="0"/>
              </a:rPr>
              <a:t>3. Theory of the Firm</a:t>
            </a:r>
          </a:p>
          <a:p>
            <a:pPr>
              <a:lnSpc>
                <a:spcPct val="90000"/>
              </a:lnSpc>
              <a:buNone/>
            </a:pPr>
            <a:endParaRPr lang="cs-CZ" altLang="cs-CZ" sz="2400" b="1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Microeconomics </a:t>
            </a:r>
            <a:r>
              <a:rPr lang="en-US" altLang="cs-CZ" sz="2400" b="1" dirty="0">
                <a:latin typeface="Arial" panose="020B0604020202020204" pitchFamily="34" charset="0"/>
              </a:rPr>
              <a:t>and </a:t>
            </a:r>
            <a:r>
              <a:rPr lang="en-US" altLang="cs-CZ" sz="2400" b="1" i="1" dirty="0">
                <a:latin typeface="Arial" panose="020B0604020202020204" pitchFamily="34" charset="0"/>
              </a:rPr>
              <a:t>Prices</a:t>
            </a:r>
          </a:p>
          <a:p>
            <a:pPr lvl="1">
              <a:lnSpc>
                <a:spcPct val="90000"/>
              </a:lnSpc>
            </a:pPr>
            <a:r>
              <a:rPr lang="en-US" altLang="cs-CZ" sz="2200" dirty="0">
                <a:latin typeface="Arial" panose="020B0604020202020204" pitchFamily="34" charset="0"/>
              </a:rPr>
              <a:t>The role of </a:t>
            </a:r>
            <a:r>
              <a:rPr lang="en-US" altLang="cs-CZ" sz="2200" i="1" dirty="0">
                <a:latin typeface="Arial" panose="020B0604020202020204" pitchFamily="34" charset="0"/>
              </a:rPr>
              <a:t>prices</a:t>
            </a:r>
            <a:r>
              <a:rPr lang="en-US" altLang="cs-CZ" sz="2200" dirty="0">
                <a:latin typeface="Arial" panose="020B0604020202020204" pitchFamily="34" charset="0"/>
              </a:rPr>
              <a:t> in a market economy</a:t>
            </a:r>
          </a:p>
          <a:p>
            <a:pPr lvl="1">
              <a:lnSpc>
                <a:spcPct val="90000"/>
              </a:lnSpc>
            </a:pPr>
            <a:r>
              <a:rPr lang="en-US" altLang="cs-CZ" sz="2200" dirty="0">
                <a:latin typeface="Arial" panose="020B0604020202020204" pitchFamily="34" charset="0"/>
              </a:rPr>
              <a:t>How </a:t>
            </a:r>
            <a:r>
              <a:rPr lang="en-US" altLang="cs-CZ" sz="2200" i="1" dirty="0">
                <a:latin typeface="Arial" panose="020B0604020202020204" pitchFamily="34" charset="0"/>
              </a:rPr>
              <a:t>prices </a:t>
            </a:r>
            <a:r>
              <a:rPr lang="en-US" altLang="cs-CZ" sz="2200" dirty="0">
                <a:latin typeface="Arial" panose="020B0604020202020204" pitchFamily="34" charset="0"/>
              </a:rPr>
              <a:t>are determined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20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GENERAL ECONOMIC THEORY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TWO BRANCHES OF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Mathematical branch </a:t>
            </a:r>
            <a:r>
              <a:rPr lang="en-US" altLang="cs-CZ" sz="2200" dirty="0">
                <a:latin typeface="Arial" panose="020B0604020202020204" pitchFamily="34" charset="0"/>
              </a:rPr>
              <a:t>- asserts that the criterion of truthfulness is the possibility of mathematical </a:t>
            </a:r>
            <a:r>
              <a:rPr lang="en-US" altLang="cs-CZ" sz="2200" dirty="0" smtClean="0">
                <a:latin typeface="Arial" panose="020B0604020202020204" pitchFamily="34" charset="0"/>
              </a:rPr>
              <a:t>proof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PROFIT = ...</a:t>
            </a:r>
          </a:p>
          <a:p>
            <a:pPr marL="1200150" lvl="1" indent="-457200" eaLnBrk="1" hangingPunct="1">
              <a:spcBef>
                <a:spcPct val="0"/>
              </a:spcBef>
              <a:buFont typeface="Arial" panose="020B0604020202020204" pitchFamily="34" charset="0"/>
              <a:buChar char="−"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Social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branch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- </a:t>
            </a:r>
            <a:r>
              <a:rPr lang="en-US" altLang="cs-CZ" sz="2200" dirty="0">
                <a:latin typeface="Arial" panose="020B0604020202020204" pitchFamily="34" charset="0"/>
              </a:rPr>
              <a:t>rejects mathematics in economics, economics is a science of human behavior and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UNABLE TO WRITE INTO FORMULAS….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41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POSITIVE AND NORMATIVE ECONOMICS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TWO ECONOMICS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Positive </a:t>
            </a:r>
            <a:r>
              <a:rPr lang="en-US" altLang="cs-CZ" sz="2200" b="1" dirty="0">
                <a:latin typeface="Arial" panose="020B0604020202020204" pitchFamily="34" charset="0"/>
              </a:rPr>
              <a:t>economics - </a:t>
            </a:r>
            <a:r>
              <a:rPr lang="en-US" altLang="cs-CZ" sz="2200" dirty="0">
                <a:latin typeface="Arial" panose="020B0604020202020204" pitchFamily="34" charset="0"/>
              </a:rPr>
              <a:t>accepts the economic reality as it is. Its aim is to describe this reality and find in it </a:t>
            </a:r>
            <a:r>
              <a:rPr lang="en-US" altLang="cs-CZ" sz="2200" dirty="0" smtClean="0">
                <a:latin typeface="Arial" panose="020B0604020202020204" pitchFamily="34" charset="0"/>
              </a:rPr>
              <a:t>regularities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f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unctioning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cs-CZ" altLang="cs-CZ" sz="2200" dirty="0" smtClean="0">
                <a:latin typeface="Arial" panose="020B0604020202020204" pitchFamily="34" charset="0"/>
              </a:rPr>
              <a:t>AN INFLATION RATE </a:t>
            </a:r>
            <a:r>
              <a:rPr lang="cs-CZ" altLang="cs-CZ" sz="2200" dirty="0" smtClean="0">
                <a:latin typeface="Arial" panose="020B0604020202020204" pitchFamily="34" charset="0"/>
              </a:rPr>
              <a:t>IS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1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%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Normative </a:t>
            </a:r>
            <a:r>
              <a:rPr lang="en-US" altLang="cs-CZ" sz="2200" b="1" dirty="0">
                <a:latin typeface="Arial" panose="020B0604020202020204" pitchFamily="34" charset="0"/>
              </a:rPr>
              <a:t>economics - </a:t>
            </a:r>
            <a:r>
              <a:rPr lang="en-US" altLang="cs-CZ" sz="2200" dirty="0">
                <a:latin typeface="Arial" panose="020B0604020202020204" pitchFamily="34" charset="0"/>
              </a:rPr>
              <a:t>exploring of reality is just the starting point.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evaluates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established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facts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</a:t>
            </a:r>
            <a:r>
              <a:rPr lang="en-US" altLang="cs-CZ" sz="2200" dirty="0" smtClean="0">
                <a:latin typeface="Arial" panose="020B0604020202020204" pitchFamily="34" charset="0"/>
              </a:rPr>
              <a:t>evaluate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usually critically. The aim of normative economics is to construct a prototype of more perfect economic system, play an active role in the development of human society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	</a:t>
            </a:r>
            <a:r>
              <a:rPr lang="cs-CZ" altLang="cs-CZ" sz="2200" dirty="0" smtClean="0">
                <a:latin typeface="Arial" panose="020B0604020202020204" pitchFamily="34" charset="0"/>
              </a:rPr>
              <a:t>OPTIMAL GROWHT OF REAL GDP SHOUL BE 3</a:t>
            </a:r>
            <a:r>
              <a:rPr lang="en-US" altLang="cs-CZ" sz="2200" dirty="0" smtClean="0">
                <a:latin typeface="Arial" panose="020B0604020202020204" pitchFamily="34" charset="0"/>
              </a:rPr>
              <a:t>%</a:t>
            </a:r>
            <a:r>
              <a:rPr lang="cs-CZ" altLang="cs-CZ" sz="2200" dirty="0" smtClean="0">
                <a:latin typeface="Arial" panose="020B0604020202020204" pitchFamily="34" charset="0"/>
              </a:rPr>
              <a:t> 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4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423</TotalTime>
  <Words>1289</Words>
  <Application>Microsoft Office PowerPoint</Application>
  <PresentationFormat>Předvádění na obrazovce (4:3)</PresentationFormat>
  <Paragraphs>252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Wingdings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Michal Tvrdoň</cp:lastModifiedBy>
  <cp:revision>56</cp:revision>
  <dcterms:created xsi:type="dcterms:W3CDTF">2016-03-17T12:08:01Z</dcterms:created>
  <dcterms:modified xsi:type="dcterms:W3CDTF">2019-09-26T05:59:08Z</dcterms:modified>
</cp:coreProperties>
</file>