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58" r:id="rId5"/>
    <p:sldId id="265" r:id="rId6"/>
    <p:sldId id="266" r:id="rId7"/>
    <p:sldId id="267" r:id="rId8"/>
    <p:sldId id="263" r:id="rId9"/>
    <p:sldId id="268" r:id="rId10"/>
    <p:sldId id="270" r:id="rId11"/>
    <p:sldId id="269" r:id="rId12"/>
    <p:sldId id="271" r:id="rId13"/>
    <p:sldId id="262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MARKET AND ITS BASIC ELEMENTS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LESSON II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 smtClean="0">
                <a:latin typeface="Arial" panose="020B0604020202020204" pitchFamily="34" charset="0"/>
              </a:rPr>
              <a:t>Dr.Ingrid</a:t>
            </a:r>
            <a:r>
              <a:rPr lang="cs-CZ" altLang="cs-CZ" sz="1800" dirty="0" smtClean="0">
                <a:latin typeface="Arial" panose="020B0604020202020204" pitchFamily="34" charset="0"/>
              </a:rPr>
              <a:t>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 smtClean="0">
                <a:latin typeface="Arial" panose="020B0604020202020204" pitchFamily="34" charset="0"/>
              </a:rPr>
              <a:t>Microeconomics</a:t>
            </a:r>
            <a:r>
              <a:rPr lang="cs-CZ" altLang="cs-CZ" sz="1800" dirty="0" smtClean="0">
                <a:latin typeface="Arial" panose="020B0604020202020204" pitchFamily="34" charset="0"/>
              </a:rPr>
              <a:t>/</a:t>
            </a:r>
            <a:r>
              <a:rPr lang="en-GB" altLang="cs-CZ" sz="1800" dirty="0" smtClean="0">
                <a:latin typeface="Arial" panose="020B0604020202020204" pitchFamily="34" charset="0"/>
              </a:rPr>
              <a:t>EVS/NAMIB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LAW OF INCREASING SUPPLY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law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increasing supply </a:t>
            </a:r>
            <a:r>
              <a:rPr lang="en-US" altLang="cs-CZ" sz="2200" dirty="0" smtClean="0">
                <a:latin typeface="Arial" panose="020B0604020202020204" pitchFamily="34" charset="0"/>
              </a:rPr>
              <a:t>–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growth causes </a:t>
            </a:r>
            <a:r>
              <a:rPr lang="en-US" altLang="cs-CZ" sz="2200" dirty="0">
                <a:latin typeface="Arial" panose="020B0604020202020204" pitchFamily="34" charset="0"/>
              </a:rPr>
              <a:t>an increase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supply</a:t>
            </a:r>
            <a:r>
              <a:rPr lang="en-US" altLang="cs-CZ" sz="2200" dirty="0">
                <a:latin typeface="Arial" panose="020B0604020202020204" pitchFamily="34" charset="0"/>
              </a:rPr>
              <a:t>, the price drop causes a decrease in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supply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Price growth causes an increased interest in the production,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will </a:t>
            </a:r>
            <a:r>
              <a:rPr lang="en-US" altLang="cs-CZ" sz="2200" dirty="0">
                <a:latin typeface="Arial" panose="020B0604020202020204" pitchFamily="34" charset="0"/>
              </a:rPr>
              <a:t>attract other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producers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interest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for production growth in those who previously produced less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Price </a:t>
            </a:r>
            <a:r>
              <a:rPr lang="en-US" altLang="cs-CZ" sz="2200" dirty="0" smtClean="0">
                <a:latin typeface="Arial" panose="020B0604020202020204" pitchFamily="34" charset="0"/>
              </a:rPr>
              <a:t>growth</a:t>
            </a:r>
            <a:r>
              <a:rPr lang="cs-CZ" altLang="cs-CZ" sz="2200" dirty="0" smtClean="0">
                <a:latin typeface="Arial" panose="020B0604020202020204" pitchFamily="34" charset="0"/>
              </a:rPr>
              <a:t>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higher prices </a:t>
            </a:r>
            <a:r>
              <a:rPr lang="cs-CZ" altLang="cs-CZ" sz="2200" dirty="0" smtClean="0">
                <a:latin typeface="Arial" panose="020B0604020202020204" pitchFamily="34" charset="0"/>
              </a:rPr>
              <a:t>     </a:t>
            </a:r>
            <a:r>
              <a:rPr lang="en-US" altLang="cs-CZ" sz="2200" dirty="0" smtClean="0">
                <a:latin typeface="Arial" panose="020B0604020202020204" pitchFamily="34" charset="0"/>
              </a:rPr>
              <a:t>higher </a:t>
            </a:r>
            <a:r>
              <a:rPr lang="en-US" altLang="cs-CZ" sz="2200" dirty="0">
                <a:latin typeface="Arial" panose="020B0604020202020204" pitchFamily="34" charset="0"/>
              </a:rPr>
              <a:t>incomes </a:t>
            </a:r>
            <a:r>
              <a:rPr lang="cs-CZ" altLang="cs-CZ" sz="2200" dirty="0" smtClean="0">
                <a:latin typeface="Arial" panose="020B0604020202020204" pitchFamily="34" charset="0"/>
              </a:rPr>
              <a:t>    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possibility</a:t>
            </a:r>
            <a:r>
              <a:rPr lang="cs-CZ" altLang="cs-CZ" sz="2200" dirty="0" smtClean="0">
                <a:latin typeface="Arial" panose="020B0604020202020204" pitchFamily="34" charset="0"/>
              </a:rPr>
              <a:t> to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buy </a:t>
            </a:r>
            <a:r>
              <a:rPr lang="cs-CZ" altLang="cs-CZ" sz="2200" dirty="0" smtClean="0">
                <a:latin typeface="Arial" panose="020B0604020202020204" pitchFamily="34" charset="0"/>
              </a:rPr>
              <a:t>more </a:t>
            </a:r>
            <a:r>
              <a:rPr lang="en-US" altLang="cs-CZ" sz="2200" dirty="0" smtClean="0">
                <a:latin typeface="Arial" panose="020B0604020202020204" pitchFamily="34" charset="0"/>
              </a:rPr>
              <a:t>additional </a:t>
            </a:r>
            <a:r>
              <a:rPr lang="en-US" altLang="cs-CZ" sz="2200" dirty="0">
                <a:latin typeface="Arial" panose="020B0604020202020204" pitchFamily="34" charset="0"/>
              </a:rPr>
              <a:t>factors of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expansion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production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057" y="4392161"/>
            <a:ext cx="384081" cy="15851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674" y="4379968"/>
            <a:ext cx="390178" cy="1646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8766" y="4696960"/>
            <a:ext cx="390178" cy="17070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3674" y="4379968"/>
            <a:ext cx="390178" cy="1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 SUPPLIED QUANTITY AND SUPPLY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From the </a:t>
            </a:r>
            <a:r>
              <a:rPr lang="cs-CZ" altLang="cs-CZ" sz="2200" dirty="0" smtClean="0">
                <a:latin typeface="Arial" panose="020B0604020202020204" pitchFamily="34" charset="0"/>
              </a:rPr>
              <a:t>term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</a:t>
            </a:r>
            <a:r>
              <a:rPr lang="en-US" altLang="cs-CZ" sz="2200" b="1" dirty="0">
                <a:latin typeface="Arial" panose="020B0604020202020204" pitchFamily="34" charset="0"/>
              </a:rPr>
              <a:t>supply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must </a:t>
            </a:r>
            <a:r>
              <a:rPr lang="en-US" altLang="cs-CZ" sz="2200" dirty="0">
                <a:latin typeface="Arial" panose="020B0604020202020204" pitchFamily="34" charset="0"/>
              </a:rPr>
              <a:t>distinguish the term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supplied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quantity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Supply</a:t>
            </a:r>
            <a:r>
              <a:rPr lang="en-US" altLang="cs-CZ" sz="2200" dirty="0" smtClean="0">
                <a:latin typeface="Arial" panose="020B0604020202020204" pitchFamily="34" charset="0"/>
              </a:rPr>
              <a:t> –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show</a:t>
            </a:r>
            <a:r>
              <a:rPr lang="cs-CZ" altLang="cs-CZ" sz="2200" dirty="0" smtClean="0">
                <a:latin typeface="Arial" panose="020B0604020202020204" pitchFamily="34" charset="0"/>
              </a:rPr>
              <a:t>n by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whole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supply curve.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Supplied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quantity </a:t>
            </a:r>
            <a:r>
              <a:rPr lang="en-US" altLang="cs-CZ" sz="2200" dirty="0">
                <a:latin typeface="Arial" panose="020B0604020202020204" pitchFamily="34" charset="0"/>
              </a:rPr>
              <a:t>- a graphical representation of a point on the curve </a:t>
            </a:r>
            <a:r>
              <a:rPr lang="en-US" altLang="cs-CZ" sz="2200" dirty="0" smtClean="0">
                <a:latin typeface="Arial" panose="020B0604020202020204" pitchFamily="34" charset="0"/>
              </a:rPr>
              <a:t>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supply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volume at a particular price).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We have clearly distinguished the terms: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Shift along the curve </a:t>
            </a:r>
            <a:r>
              <a:rPr lang="en-US" altLang="cs-CZ" sz="2000" dirty="0">
                <a:latin typeface="Arial" panose="020B0604020202020204" pitchFamily="34" charset="0"/>
              </a:rPr>
              <a:t>(</a:t>
            </a:r>
            <a:r>
              <a:rPr lang="en-US" altLang="cs-CZ" sz="2000" dirty="0" smtClean="0">
                <a:latin typeface="Arial" panose="020B0604020202020204" pitchFamily="34" charset="0"/>
              </a:rPr>
              <a:t>change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supplied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quantity due to price changes).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b="1" dirty="0" smtClean="0">
                <a:latin typeface="Arial" panose="020B0604020202020204" pitchFamily="34" charset="0"/>
              </a:rPr>
              <a:t>S</a:t>
            </a:r>
            <a:r>
              <a:rPr lang="en-US" altLang="cs-CZ" sz="2000" b="1" dirty="0" err="1" smtClean="0">
                <a:latin typeface="Arial" panose="020B0604020202020204" pitchFamily="34" charset="0"/>
              </a:rPr>
              <a:t>hift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</a:t>
            </a:r>
            <a:r>
              <a:rPr lang="cs-CZ" altLang="cs-CZ" sz="2000" b="1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</a:t>
            </a:r>
            <a:r>
              <a:rPr lang="cs-CZ" altLang="cs-CZ" sz="2000" b="1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000" b="1" dirty="0" smtClean="0">
                <a:latin typeface="Arial" panose="020B0604020202020204" pitchFamily="34" charset="0"/>
              </a:rPr>
              <a:t> </a:t>
            </a:r>
            <a:r>
              <a:rPr lang="en-US" altLang="cs-CZ" sz="2000" b="1" dirty="0">
                <a:latin typeface="Arial" panose="020B0604020202020204" pitchFamily="34" charset="0"/>
              </a:rPr>
              <a:t>curve </a:t>
            </a:r>
            <a:r>
              <a:rPr lang="en-US" altLang="cs-CZ" sz="2000" dirty="0">
                <a:latin typeface="Arial" panose="020B0604020202020204" pitchFamily="34" charset="0"/>
              </a:rPr>
              <a:t>(supply change caused by other than price effects).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5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PRESENTATION TITLE</a:t>
            </a: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 CHANGE OF SUPPLY</a:t>
            </a: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 smtClean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530725" y="2642429"/>
            <a:ext cx="4371276" cy="3016180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5025" y="1183929"/>
            <a:ext cx="4041775" cy="924271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CHANGE OF THE CURVE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490538" y="1184275"/>
            <a:ext cx="4040187" cy="923925"/>
          </a:xfrm>
        </p:spPr>
        <p:txBody>
          <a:bodyPr/>
          <a:lstStyle/>
          <a:p>
            <a:pPr algn="ctr"/>
            <a:r>
              <a:rPr lang="cs-CZ" altLang="cs-CZ" dirty="0" smtClean="0">
                <a:latin typeface="Arial" panose="020B0604020202020204" pitchFamily="34" charset="0"/>
              </a:rPr>
              <a:t>CHANGE ALONG THE CURVE</a:t>
            </a:r>
            <a:endParaRPr lang="en-GB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-2300" b="7022"/>
          <a:stretch/>
        </p:blipFill>
        <p:spPr>
          <a:xfrm>
            <a:off x="457200" y="2426151"/>
            <a:ext cx="4133088" cy="3206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Aggregate Demand </a:t>
            </a:r>
            <a:r>
              <a:rPr lang="en-US" altLang="cs-CZ" sz="2200" dirty="0">
                <a:latin typeface="Arial" panose="020B0604020202020204" pitchFamily="34" charset="0"/>
              </a:rPr>
              <a:t>- AD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a </a:t>
            </a:r>
            <a:r>
              <a:rPr lang="en-US" altLang="cs-CZ" sz="2000" dirty="0">
                <a:latin typeface="Arial" panose="020B0604020202020204" pitchFamily="34" charset="0"/>
              </a:rPr>
              <a:t>summary of all planned purchases in the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i</a:t>
            </a:r>
            <a:r>
              <a:rPr lang="en-US" altLang="cs-CZ" sz="2000" dirty="0" smtClean="0">
                <a:latin typeface="Arial" panose="020B0604020202020204" pitchFamily="34" charset="0"/>
              </a:rPr>
              <a:t>t </a:t>
            </a:r>
            <a:r>
              <a:rPr lang="en-US" altLang="cs-CZ" sz="2000" dirty="0">
                <a:latin typeface="Arial" panose="020B0604020202020204" pitchFamily="34" charset="0"/>
              </a:rPr>
              <a:t>is determined by the volume of demanded products and their prices.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Individual demand </a:t>
            </a:r>
            <a:r>
              <a:rPr lang="en-US" altLang="cs-CZ" sz="2200" dirty="0" smtClean="0">
                <a:latin typeface="Arial" panose="020B0604020202020204" pitchFamily="34" charset="0"/>
              </a:rPr>
              <a:t>–</a:t>
            </a:r>
            <a:r>
              <a:rPr lang="cs-CZ" altLang="cs-CZ" sz="2200" dirty="0" smtClean="0">
                <a:latin typeface="Arial" panose="020B0604020202020204" pitchFamily="34" charset="0"/>
              </a:rPr>
              <a:t> d -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demand of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buyer (the demand for the production of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producer).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Dem</a:t>
            </a:r>
            <a:r>
              <a:rPr lang="en-US" altLang="cs-CZ" sz="2200" dirty="0">
                <a:latin typeface="Arial" panose="020B0604020202020204" pitchFamily="34" charset="0"/>
              </a:rPr>
              <a:t>and - MD, respectively. </a:t>
            </a:r>
            <a:r>
              <a:rPr lang="en-US" altLang="cs-CZ" sz="2200" dirty="0" smtClean="0">
                <a:latin typeface="Arial" panose="020B0604020202020204" pitchFamily="34" charset="0"/>
              </a:rPr>
              <a:t>D </a:t>
            </a:r>
            <a:r>
              <a:rPr lang="en-US" altLang="cs-CZ" sz="2200" dirty="0">
                <a:latin typeface="Arial" panose="020B0604020202020204" pitchFamily="34" charset="0"/>
              </a:rPr>
              <a:t>- the demand for one product.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Economic </a:t>
            </a:r>
            <a:r>
              <a:rPr lang="en-US" altLang="cs-CZ" sz="2200" dirty="0" smtClean="0">
                <a:latin typeface="Arial" panose="020B0604020202020204" pitchFamily="34" charset="0"/>
              </a:rPr>
              <a:t>theory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interested </a:t>
            </a:r>
            <a:r>
              <a:rPr lang="en-US" altLang="cs-CZ" sz="2200" dirty="0" smtClean="0">
                <a:latin typeface="Arial" panose="020B0604020202020204" pitchFamily="34" charset="0"/>
              </a:rPr>
              <a:t>only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en-US" altLang="cs-CZ" sz="2200" dirty="0" smtClean="0">
                <a:latin typeface="Arial" panose="020B0604020202020204" pitchFamily="34" charset="0"/>
              </a:rPr>
              <a:t>just </a:t>
            </a:r>
            <a:r>
              <a:rPr lang="en-US" altLang="cs-CZ" sz="2200" dirty="0">
                <a:latin typeface="Arial" panose="020B0604020202020204" pitchFamily="34" charset="0"/>
              </a:rPr>
              <a:t>demand within the budgetary limitations = </a:t>
            </a:r>
            <a:r>
              <a:rPr lang="en-US" altLang="cs-CZ" sz="2200" b="1" dirty="0">
                <a:latin typeface="Arial" panose="020B0604020202020204" pitchFamily="34" charset="0"/>
              </a:rPr>
              <a:t>efficient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p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urchasing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power demand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3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27013" y="7239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DEMAND CURVE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28621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volume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demand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(Q) is dependent on the price (P).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price is therefore </a:t>
            </a:r>
            <a:r>
              <a:rPr lang="en-US" altLang="cs-CZ" sz="2200" dirty="0" smtClean="0">
                <a:latin typeface="Arial" panose="020B0604020202020204" pitchFamily="34" charset="0"/>
              </a:rPr>
              <a:t>independent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and 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quantity</a:t>
            </a:r>
            <a:r>
              <a:rPr lang="en-US" altLang="cs-CZ" sz="2200" dirty="0" smtClean="0">
                <a:latin typeface="Arial" panose="020B0604020202020204" pitchFamily="34" charset="0"/>
              </a:rPr>
              <a:t> the </a:t>
            </a:r>
            <a:r>
              <a:rPr lang="en-US" altLang="cs-CZ" sz="2200" dirty="0">
                <a:latin typeface="Arial" panose="020B0604020202020204" pitchFamily="34" charset="0"/>
              </a:rPr>
              <a:t>dependent variable.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relationship between these two variables reflects the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demand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curve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4010" y="2282407"/>
            <a:ext cx="4632790" cy="353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11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LAW OF DIMISHING DEMAND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law of diminishing demand </a:t>
            </a:r>
            <a:r>
              <a:rPr lang="en-US" altLang="cs-CZ" sz="2200" dirty="0">
                <a:latin typeface="Arial" panose="020B0604020202020204" pitchFamily="34" charset="0"/>
              </a:rPr>
              <a:t>- when the price rises, demand </a:t>
            </a:r>
            <a:r>
              <a:rPr lang="en-US" altLang="cs-CZ" sz="2200" dirty="0" smtClean="0">
                <a:latin typeface="Arial" panose="020B0604020202020204" pitchFamily="34" charset="0"/>
              </a:rPr>
              <a:t>falls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when the price drops, demand rises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W</a:t>
            </a:r>
            <a:r>
              <a:rPr lang="en-US" altLang="cs-CZ" sz="2200" dirty="0" smtClean="0">
                <a:latin typeface="Arial" panose="020B0604020202020204" pitchFamily="34" charset="0"/>
              </a:rPr>
              <a:t>hen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dirty="0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f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alls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commodity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cheaper, and thus more appealing to demand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lower price will also enable </a:t>
            </a:r>
            <a:r>
              <a:rPr lang="en-US" altLang="cs-CZ" sz="2200" dirty="0" smtClean="0">
                <a:latin typeface="Arial" panose="020B0604020202020204" pitchFamily="34" charset="0"/>
              </a:rPr>
              <a:t>within unchanged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budgetary </a:t>
            </a:r>
            <a:r>
              <a:rPr lang="en-US" altLang="cs-CZ" sz="2200" dirty="0">
                <a:latin typeface="Arial" panose="020B0604020202020204" pitchFamily="34" charset="0"/>
              </a:rPr>
              <a:t>limitations to buy more goods to those who previously shopped less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 some kinds of goods that </a:t>
            </a:r>
            <a:r>
              <a:rPr lang="en-US" altLang="cs-CZ" sz="2200" dirty="0" smtClean="0">
                <a:latin typeface="Arial" panose="020B0604020202020204" pitchFamily="34" charset="0"/>
              </a:rPr>
              <a:t>anyone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buys, </a:t>
            </a:r>
            <a:r>
              <a:rPr lang="en-US" altLang="cs-CZ" sz="2200" dirty="0">
                <a:latin typeface="Arial" panose="020B0604020202020204" pitchFamily="34" charset="0"/>
              </a:rPr>
              <a:t>a price reduction will attract more buyers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Low price </a:t>
            </a:r>
            <a:r>
              <a:rPr lang="en-US" altLang="cs-CZ" sz="2200" dirty="0" smtClean="0">
                <a:latin typeface="Arial" panose="020B0604020202020204" pitchFamily="34" charset="0"/>
              </a:rPr>
              <a:t>make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available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commodit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is a major psychological factor, which causes an increase in demand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5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PRICE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market is in equilibrium </a:t>
            </a:r>
            <a:r>
              <a:rPr lang="en-US" altLang="cs-CZ" sz="2200" dirty="0">
                <a:latin typeface="Arial" panose="020B0604020202020204" pitchFamily="34" charset="0"/>
              </a:rPr>
              <a:t>when the supply </a:t>
            </a:r>
            <a:r>
              <a:rPr lang="en-US" altLang="cs-CZ" sz="2200" dirty="0" smtClean="0">
                <a:latin typeface="Arial" panose="020B0604020202020204" pitchFamily="34" charset="0"/>
              </a:rPr>
              <a:t>equals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demand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equilibrium price - </a:t>
            </a:r>
            <a:r>
              <a:rPr lang="en-US" altLang="cs-CZ" sz="2200" dirty="0">
                <a:latin typeface="Arial" panose="020B0604020202020204" pitchFamily="34" charset="0"/>
              </a:rPr>
              <a:t>the price at which trades in case of equality of supply and demand.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Equilibrium state is very rare and exceptional - </a:t>
            </a:r>
            <a:r>
              <a:rPr lang="en-US" altLang="cs-CZ" sz="2200" dirty="0">
                <a:latin typeface="Arial" panose="020B0604020202020204" pitchFamily="34" charset="0"/>
              </a:rPr>
              <a:t>there is a constant confrontation of supply and demand.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price </a:t>
            </a:r>
            <a:r>
              <a:rPr lang="en-US" altLang="cs-CZ" sz="2200" dirty="0">
                <a:latin typeface="Arial" panose="020B0604020202020204" pitchFamily="34" charset="0"/>
              </a:rPr>
              <a:t>- the price that arises in the market at current supply and demand conditions.</a:t>
            </a:r>
          </a:p>
        </p:txBody>
      </p:sp>
    </p:spTree>
    <p:extLst>
      <p:ext uri="{BB962C8B-B14F-4D97-AF65-F5344CB8AC3E}">
        <p14:creationId xmlns:p14="http://schemas.microsoft.com/office/powerpoint/2010/main" val="21304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PRESENTATION TITLE</a:t>
            </a: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FORMATION OF THE PRICE – MARKET EQUILIBRIUM</a:t>
            </a: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 smtClean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5025" y="1183929"/>
            <a:ext cx="4041775" cy="924271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 OF PRICE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490538" y="1184275"/>
            <a:ext cx="4040187" cy="923925"/>
          </a:xfrm>
        </p:spPr>
        <p:txBody>
          <a:bodyPr/>
          <a:lstStyle/>
          <a:p>
            <a:pPr algn="ctr"/>
            <a:r>
              <a:rPr lang="cs-CZ" altLang="cs-CZ" dirty="0" smtClean="0">
                <a:latin typeface="Arial" panose="020B0604020202020204" pitchFamily="34" charset="0"/>
              </a:rPr>
              <a:t>MARKET EQUILIBRIUM</a:t>
            </a:r>
            <a:endParaRPr lang="en-GB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7969" t="16452" r="10457"/>
          <a:stretch/>
        </p:blipFill>
        <p:spPr>
          <a:xfrm>
            <a:off x="4275638" y="2449930"/>
            <a:ext cx="4780548" cy="3481137"/>
          </a:xfrm>
          <a:prstGeom prst="rect">
            <a:avLst/>
          </a:prstGeom>
        </p:spPr>
      </p:pic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2919" b="4591"/>
          <a:stretch/>
        </p:blipFill>
        <p:spPr>
          <a:xfrm>
            <a:off x="457199" y="2449930"/>
            <a:ext cx="3922295" cy="324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competition - </a:t>
            </a:r>
            <a:r>
              <a:rPr lang="en-US" altLang="cs-CZ" sz="2200" dirty="0">
                <a:latin typeface="Arial" panose="020B0604020202020204" pitchFamily="34" charset="0"/>
              </a:rPr>
              <a:t>is a process where the two different interests of the various market </a:t>
            </a:r>
            <a:r>
              <a:rPr lang="en-US" altLang="cs-CZ" sz="2200" dirty="0" smtClean="0">
                <a:latin typeface="Arial" panose="020B0604020202020204" pitchFamily="34" charset="0"/>
              </a:rPr>
              <a:t>subjects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confronted</a:t>
            </a:r>
            <a:r>
              <a:rPr lang="en-US" altLang="cs-CZ" sz="2200" b="1" dirty="0" smtClean="0">
                <a:latin typeface="Arial" panose="020B0604020202020204" pitchFamily="34" charset="0"/>
              </a:rPr>
              <a:t>.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between supply and demand -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producer</a:t>
            </a:r>
            <a:r>
              <a:rPr lang="en-US" altLang="cs-CZ" sz="2200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want to sell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commodities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with </a:t>
            </a:r>
            <a:r>
              <a:rPr lang="en-US" altLang="cs-CZ" sz="2200" dirty="0">
                <a:latin typeface="Arial" panose="020B0604020202020204" pitchFamily="34" charset="0"/>
              </a:rPr>
              <a:t>the greatest profit, consumers want to satisfy their needs as cheap as possible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on the demand side - </a:t>
            </a:r>
            <a:r>
              <a:rPr lang="en-US" altLang="cs-CZ" sz="2200" dirty="0">
                <a:latin typeface="Arial" panose="020B0604020202020204" pitchFamily="34" charset="0"/>
              </a:rPr>
              <a:t>every consumer wants to buy the most commodity as cheap as possible, even at the expense of other consumers.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It </a:t>
            </a:r>
            <a:r>
              <a:rPr lang="en-US" altLang="cs-CZ" sz="2200" dirty="0">
                <a:latin typeface="Arial" panose="020B0604020202020204" pitchFamily="34" charset="0"/>
              </a:rPr>
              <a:t>arises in the case where D&gt; S 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shortages </a:t>
            </a:r>
            <a:r>
              <a:rPr lang="en-US" altLang="cs-CZ" sz="2200" dirty="0">
                <a:latin typeface="Arial" panose="020B0604020202020204" pitchFamily="34" charset="0"/>
              </a:rPr>
              <a:t>on the market.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675" y="5314950"/>
            <a:ext cx="483244" cy="17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on the supply side - </a:t>
            </a:r>
            <a:r>
              <a:rPr lang="en-US" altLang="cs-CZ" sz="2200" dirty="0">
                <a:latin typeface="Arial" panose="020B0604020202020204" pitchFamily="34" charset="0"/>
              </a:rPr>
              <a:t>every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produce</a:t>
            </a:r>
            <a:r>
              <a:rPr lang="en-US" altLang="cs-CZ" sz="2200" dirty="0" smtClean="0">
                <a:latin typeface="Arial" panose="020B0604020202020204" pitchFamily="34" charset="0"/>
              </a:rPr>
              <a:t>r </a:t>
            </a:r>
            <a:r>
              <a:rPr lang="en-US" altLang="cs-CZ" sz="2200" dirty="0">
                <a:latin typeface="Arial" panose="020B0604020202020204" pitchFamily="34" charset="0"/>
              </a:rPr>
              <a:t>is trying to get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greatest possible market </a:t>
            </a:r>
            <a:r>
              <a:rPr lang="en-US" altLang="cs-CZ" sz="2200" dirty="0" smtClean="0">
                <a:latin typeface="Arial" panose="020B0604020202020204" pitchFamily="34" charset="0"/>
              </a:rPr>
              <a:t>share</a:t>
            </a:r>
            <a:r>
              <a:rPr lang="cs-CZ" altLang="cs-CZ" sz="2200" dirty="0" smtClean="0">
                <a:latin typeface="Arial" panose="020B0604020202020204" pitchFamily="34" charset="0"/>
              </a:rPr>
              <a:t>  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PROFIT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S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&gt; </a:t>
            </a:r>
            <a:r>
              <a:rPr lang="en-US" altLang="cs-CZ" sz="2200" b="1" dirty="0">
                <a:latin typeface="Arial" panose="020B0604020202020204" pitchFamily="34" charset="0"/>
              </a:rPr>
              <a:t>D </a:t>
            </a:r>
            <a:r>
              <a:rPr lang="en-US" altLang="cs-CZ" sz="2200" dirty="0">
                <a:latin typeface="Arial" panose="020B0604020202020204" pitchFamily="34" charset="0"/>
              </a:rPr>
              <a:t>- competition becomes a fight for survival, who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reduces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price, will lose,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point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who </a:t>
            </a:r>
            <a:r>
              <a:rPr lang="en-US" altLang="cs-CZ" sz="2200" dirty="0">
                <a:latin typeface="Arial" panose="020B0604020202020204" pitchFamily="34" charset="0"/>
              </a:rPr>
              <a:t>will lose the least.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b="1" dirty="0">
                <a:latin typeface="Arial" panose="020B0604020202020204" pitchFamily="34" charset="0"/>
              </a:rPr>
              <a:t>S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&lt;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D </a:t>
            </a:r>
            <a:r>
              <a:rPr lang="en-US" altLang="cs-CZ" sz="2200" dirty="0" smtClean="0">
                <a:latin typeface="Arial" panose="020B0604020202020204" pitchFamily="34" charset="0"/>
              </a:rPr>
              <a:t>–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point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who </a:t>
            </a:r>
            <a:r>
              <a:rPr lang="en-US" altLang="cs-CZ" sz="2200" dirty="0">
                <a:latin typeface="Arial" panose="020B0604020202020204" pitchFamily="34" charset="0"/>
              </a:rPr>
              <a:t>can best take advantage </a:t>
            </a:r>
            <a:r>
              <a:rPr lang="en-US" altLang="cs-CZ" sz="2200" dirty="0" smtClean="0">
                <a:latin typeface="Arial" panose="020B0604020202020204" pitchFamily="34" charset="0"/>
              </a:rPr>
              <a:t>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prices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growth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makes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most profit.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creates </a:t>
            </a:r>
            <a:r>
              <a:rPr lang="en-US" altLang="cs-CZ" sz="2200" dirty="0">
                <a:latin typeface="Arial" panose="020B0604020202020204" pitchFamily="34" charset="0"/>
              </a:rPr>
              <a:t>the best conditions to </a:t>
            </a:r>
            <a:r>
              <a:rPr lang="en-US" altLang="cs-CZ" sz="2200" dirty="0" smtClean="0">
                <a:latin typeface="Arial" panose="020B0604020202020204" pitchFamily="34" charset="0"/>
              </a:rPr>
              <a:t>dominate </a:t>
            </a:r>
            <a:r>
              <a:rPr lang="en-US" altLang="cs-CZ" sz="2200" dirty="0">
                <a:latin typeface="Arial" panose="020B0604020202020204" pitchFamily="34" charset="0"/>
              </a:rPr>
              <a:t>the greater part of the market.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725" y="2004455"/>
            <a:ext cx="438950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95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 smtClean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Characteristic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Market</a:t>
            </a: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Supply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Demand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Formation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Competition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Function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Market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PRICE AND NON-PRICE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Basic </a:t>
            </a:r>
            <a:r>
              <a:rPr lang="en-US" altLang="cs-CZ" sz="2200" dirty="0">
                <a:latin typeface="Arial" panose="020B0604020202020204" pitchFamily="34" charset="0"/>
              </a:rPr>
              <a:t>forms of competition on the supply side: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Price competition </a:t>
            </a:r>
            <a:r>
              <a:rPr lang="en-US" altLang="cs-CZ" sz="2200" dirty="0">
                <a:latin typeface="Arial" panose="020B0604020202020204" pitchFamily="34" charset="0"/>
              </a:rPr>
              <a:t>- voluntary price cuts by manufacturers, without being forced to excess supply over </a:t>
            </a:r>
            <a:r>
              <a:rPr lang="en-US" altLang="cs-CZ" sz="2200" dirty="0" smtClean="0">
                <a:latin typeface="Arial" panose="020B0604020202020204" pitchFamily="34" charset="0"/>
              </a:rPr>
              <a:t>demand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                       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a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ttracting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consumers.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Non-price competition </a:t>
            </a:r>
            <a:r>
              <a:rPr lang="en-US" altLang="cs-CZ" sz="2200" dirty="0">
                <a:latin typeface="Arial" panose="020B0604020202020204" pitchFamily="34" charset="0"/>
              </a:rPr>
              <a:t>- attracting demand, but with other (non-price) methods (quality, advertising, packaging, discounts, service, additional services).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on the supply side =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connection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price and non-price competition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7675" y="2690255"/>
            <a:ext cx="438950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PERFECT AND 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Perfect competition </a:t>
            </a:r>
            <a:r>
              <a:rPr lang="en-US" altLang="cs-CZ" sz="2200" dirty="0">
                <a:latin typeface="Arial" panose="020B0604020202020204" pitchFamily="34" charset="0"/>
              </a:rPr>
              <a:t>- abstract economic theory (in the real world we </a:t>
            </a:r>
            <a:r>
              <a:rPr lang="en-US" altLang="cs-CZ" sz="2200" dirty="0" smtClean="0">
                <a:latin typeface="Arial" panose="020B0604020202020204" pitchFamily="34" charset="0"/>
              </a:rPr>
              <a:t>seek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hard</a:t>
            </a:r>
            <a:r>
              <a:rPr lang="en-US" altLang="cs-CZ" sz="2200" dirty="0">
                <a:latin typeface="Arial" panose="020B0604020202020204" pitchFamily="34" charset="0"/>
              </a:rPr>
              <a:t>, but still exists).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Perfect competition = absolutely equal conditions for all its participants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f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ree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entry to the sector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t</a:t>
            </a:r>
            <a:r>
              <a:rPr lang="en-US" altLang="cs-CZ" sz="2000" dirty="0" smtClean="0">
                <a:latin typeface="Arial" panose="020B0604020202020204" pitchFamily="34" charset="0"/>
              </a:rPr>
              <a:t>he </a:t>
            </a:r>
            <a:r>
              <a:rPr lang="en-US" altLang="cs-CZ" sz="2000" dirty="0">
                <a:latin typeface="Arial" panose="020B0604020202020204" pitchFamily="34" charset="0"/>
              </a:rPr>
              <a:t>same level of information for all market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subjects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m</a:t>
            </a:r>
            <a:r>
              <a:rPr lang="en-US" altLang="cs-CZ" sz="2000" dirty="0" smtClean="0">
                <a:latin typeface="Arial" panose="020B0604020202020204" pitchFamily="34" charset="0"/>
              </a:rPr>
              <a:t>any </a:t>
            </a:r>
            <a:r>
              <a:rPr lang="en-US" altLang="cs-CZ" sz="2000" dirty="0">
                <a:latin typeface="Arial" panose="020B0604020202020204" pitchFamily="34" charset="0"/>
              </a:rPr>
              <a:t>manufacturers on the market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one </a:t>
            </a:r>
            <a:r>
              <a:rPr lang="en-US" altLang="cs-CZ" sz="2000" dirty="0">
                <a:latin typeface="Arial" panose="020B0604020202020204" pitchFamily="34" charset="0"/>
              </a:rPr>
              <a:t>product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homogeneous production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7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producer can not influence the market price of production (market price changes when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price of all other products on the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changed</a:t>
            </a:r>
            <a:r>
              <a:rPr lang="en-US" altLang="cs-CZ" sz="2200" dirty="0" smtClean="0">
                <a:latin typeface="Arial" panose="020B0604020202020204" pitchFamily="34" charset="0"/>
              </a:rPr>
              <a:t>).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only method to maximize profit in perfect competition in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uchanged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scale of production is the elimination of unnecessary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costs.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Perfect competition = producer are directly interested in the </a:t>
            </a:r>
            <a:r>
              <a:rPr lang="en-US" altLang="cs-CZ" sz="2200" dirty="0" smtClean="0">
                <a:latin typeface="Arial" panose="020B0604020202020204" pitchFamily="34" charset="0"/>
              </a:rPr>
              <a:t>search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savings</a:t>
            </a:r>
            <a:r>
              <a:rPr lang="cs-CZ" altLang="cs-CZ" sz="2200" dirty="0" smtClean="0">
                <a:latin typeface="Arial" panose="020B0604020202020204" pitchFamily="34" charset="0"/>
              </a:rPr>
              <a:t>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  </a:t>
            </a:r>
            <a:r>
              <a:rPr lang="en-US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it is its perfection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640" y="4461230"/>
            <a:ext cx="578867" cy="53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1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the real world we meet with various forms of imperfect competition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M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onopolistic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competition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Oligopoly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M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onopoly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640" y="1885432"/>
            <a:ext cx="578867" cy="53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MONOPOLISTIC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Characteristics of monopolistic competition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Market one of product with many manufacturers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Free entry to this market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product is differentiated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Prices of different product types may vary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All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kinds </a:t>
            </a:r>
            <a:r>
              <a:rPr lang="en-US" altLang="cs-CZ" sz="2200" dirty="0">
                <a:latin typeface="Arial" panose="020B0604020202020204" pitchFamily="34" charset="0"/>
              </a:rPr>
              <a:t>of price and non-price </a:t>
            </a:r>
            <a:r>
              <a:rPr lang="en-US" altLang="cs-CZ" sz="2200" dirty="0" smtClean="0">
                <a:latin typeface="Arial" panose="020B0604020202020204" pitchFamily="34" charset="0"/>
              </a:rPr>
              <a:t>competition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promoted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= </a:t>
            </a:r>
            <a:r>
              <a:rPr lang="en-US" altLang="cs-CZ" sz="2200" b="1" dirty="0">
                <a:latin typeface="Arial" panose="020B0604020202020204" pitchFamily="34" charset="0"/>
              </a:rPr>
              <a:t>profit improvement can be achieved in another way than finding savings in production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4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OLIGOPOLY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imperfection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greater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than</a:t>
            </a:r>
            <a:r>
              <a:rPr lang="cs-CZ" altLang="cs-CZ" sz="2200" dirty="0" smtClean="0">
                <a:latin typeface="Arial" panose="020B0604020202020204" pitchFamily="34" charset="0"/>
              </a:rPr>
              <a:t> by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monopolistic competition.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Only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 </a:t>
            </a:r>
            <a:r>
              <a:rPr lang="en-US" altLang="cs-CZ" sz="2200" dirty="0">
                <a:latin typeface="Arial" panose="020B0604020202020204" pitchFamily="34" charset="0"/>
              </a:rPr>
              <a:t>few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producers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remained </a:t>
            </a:r>
            <a:r>
              <a:rPr lang="cs-CZ" altLang="cs-CZ" sz="2200" dirty="0" smtClean="0">
                <a:latin typeface="Arial" panose="020B0604020202020204" pitchFamily="34" charset="0"/>
              </a:rPr>
              <a:t>on he market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with considerable economic strength = preventing candidates to enter the market (access to the sector is thus limited).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Oligopoly forcing consumers to buy at higher prices (less produced).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competition takes place mainly in non-price field.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59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MONOPOLY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only producer of an product on the market = absolute power over the consumer.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Monopoly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= real </a:t>
            </a:r>
            <a:r>
              <a:rPr lang="en-US" altLang="cs-CZ" sz="2200" dirty="0">
                <a:latin typeface="Arial" panose="020B0604020202020204" pitchFamily="34" charset="0"/>
              </a:rPr>
              <a:t>liquidation of the competition on the supply side.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Price growth is limited only by the purchasing power of consumers.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opposite extreme of perfect competition, but not unreal !!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Paralysis of the market mechanism must be accompanied by government regulation.</a:t>
            </a:r>
          </a:p>
        </p:txBody>
      </p:sp>
    </p:spTree>
    <p:extLst>
      <p:ext uri="{BB962C8B-B14F-4D97-AF65-F5344CB8AC3E}">
        <p14:creationId xmlns:p14="http://schemas.microsoft.com/office/powerpoint/2010/main" val="38426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FUNCTION OF THE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market, in spite of all its imperfections, is the only tool that can answer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questions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what?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how</a:t>
            </a:r>
            <a:r>
              <a:rPr lang="en-US" altLang="cs-CZ" sz="2200" dirty="0" smtClean="0">
                <a:latin typeface="Arial" panose="020B0604020202020204" pitchFamily="34" charset="0"/>
              </a:rPr>
              <a:t>?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 whom?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market is therefore required.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market is so far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most advanced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identified regulator </a:t>
            </a:r>
            <a:r>
              <a:rPr lang="en-US" altLang="cs-CZ" sz="2200" b="1" dirty="0">
                <a:latin typeface="Arial" panose="020B0604020202020204" pitchFamily="34" charset="0"/>
              </a:rPr>
              <a:t>and stimulator of economic development.</a:t>
            </a:r>
          </a:p>
        </p:txBody>
      </p:sp>
    </p:spTree>
    <p:extLst>
      <p:ext uri="{BB962C8B-B14F-4D97-AF65-F5344CB8AC3E}">
        <p14:creationId xmlns:p14="http://schemas.microsoft.com/office/powerpoint/2010/main" val="31215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THANK YOU FOR YOUR ATTENTION…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2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WHAT IS MARKET?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arket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a place where </a:t>
            </a:r>
            <a:r>
              <a:rPr lang="en-US" altLang="cs-CZ" sz="2200" dirty="0" smtClean="0">
                <a:latin typeface="Arial" panose="020B0604020202020204" pitchFamily="34" charset="0"/>
              </a:rPr>
              <a:t>supply </a:t>
            </a:r>
            <a:r>
              <a:rPr lang="en-US" altLang="cs-CZ" sz="2200" dirty="0">
                <a:latin typeface="Arial" panose="020B0604020202020204" pitchFamily="34" charset="0"/>
              </a:rPr>
              <a:t>and </a:t>
            </a:r>
            <a:r>
              <a:rPr lang="en-US" altLang="cs-CZ" sz="2200" dirty="0" smtClean="0">
                <a:latin typeface="Arial" panose="020B0604020202020204" pitchFamily="34" charset="0"/>
              </a:rPr>
              <a:t>demand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confronted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quantitative relationship in which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commodities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(goods and services) </a:t>
            </a: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en-US" altLang="cs-CZ" sz="2200" dirty="0" smtClean="0">
                <a:latin typeface="Arial" panose="020B0604020202020204" pitchFamily="34" charset="0"/>
              </a:rPr>
              <a:t>exchanged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called the </a:t>
            </a:r>
            <a:r>
              <a:rPr lang="en-US" altLang="cs-CZ" sz="2200" b="1" dirty="0">
                <a:latin typeface="Arial" panose="020B0604020202020204" pitchFamily="34" charset="0"/>
              </a:rPr>
              <a:t>exchange value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exchange value expressed in money is called </a:t>
            </a:r>
            <a:r>
              <a:rPr lang="en-US" altLang="cs-CZ" sz="2200" dirty="0" smtClean="0">
                <a:latin typeface="Arial" panose="020B0604020202020204" pitchFamily="34" charset="0"/>
              </a:rPr>
              <a:t>..........</a:t>
            </a:r>
            <a:r>
              <a:rPr lang="cs-CZ" altLang="cs-CZ" sz="2200" dirty="0">
                <a:latin typeface="Arial" panose="020B0604020202020204" pitchFamily="34" charset="0"/>
              </a:rPr>
              <a:t>?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Commodities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goods and services that were produced for </a:t>
            </a:r>
            <a:r>
              <a:rPr lang="cs-CZ" altLang="cs-CZ" sz="2200" dirty="0" smtClean="0">
                <a:latin typeface="Arial" panose="020B0604020202020204" pitchFamily="34" charset="0"/>
              </a:rPr>
              <a:t>e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xchange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ON THE MARKET OPERATE THE MARKET ENTITIES, WHICH CREATE DEMAND AND SUPPLY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FUNCTIONS OF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market economy has its clearly defined functions, which consist in finding answers to </a:t>
            </a:r>
            <a:r>
              <a:rPr lang="en-US" altLang="cs-CZ" sz="2200" dirty="0" smtClean="0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following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questions: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What?</a:t>
            </a:r>
            <a:r>
              <a:rPr lang="en-US" altLang="cs-CZ" sz="2200" dirty="0">
                <a:latin typeface="Arial" panose="020B0604020202020204" pitchFamily="34" charset="0"/>
              </a:rPr>
              <a:t> - It solves the competition on the demand side (money, crown votes)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How?</a:t>
            </a:r>
            <a:r>
              <a:rPr lang="en-US" altLang="cs-CZ" sz="2200" dirty="0">
                <a:latin typeface="Arial" panose="020B0604020202020204" pitchFamily="34" charset="0"/>
              </a:rPr>
              <a:t> - It determines the competition on the supply side (cost, quality, technical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level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For whom? </a:t>
            </a:r>
            <a:r>
              <a:rPr lang="en-US" altLang="cs-CZ" sz="2200" dirty="0">
                <a:latin typeface="Arial" panose="020B0604020202020204" pitchFamily="34" charset="0"/>
              </a:rPr>
              <a:t>- It determines pensions, which are formed on the market of production factors (wages, rents, profits and interest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Perfectly competitive market (mostly abstract model) would be able to answer these questions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en-US" altLang="cs-CZ" sz="2200" dirty="0" smtClean="0">
                <a:latin typeface="Arial" panose="020B0604020202020204" pitchFamily="34" charset="0"/>
              </a:rPr>
              <a:t>self </a:t>
            </a:r>
            <a:r>
              <a:rPr lang="en-US" altLang="cs-CZ" sz="2200" dirty="0">
                <a:latin typeface="Arial" panose="020B0604020202020204" pitchFamily="34" charset="0"/>
              </a:rPr>
              <a:t>(without other influences and interventions).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FUNCTIONS OF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imperfections of the market mechanism necessitate additional state intervention in the economy.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Socially oriented market economy </a:t>
            </a:r>
            <a:r>
              <a:rPr lang="en-US" altLang="cs-CZ" sz="2200" dirty="0">
                <a:latin typeface="Arial" panose="020B0604020202020204" pitchFamily="34" charset="0"/>
              </a:rPr>
              <a:t>(Sweden) - these theories promoted significant government interventions in the market mechanism in order to maintain economic stability and social reconciliation.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(pure</a:t>
            </a:r>
            <a:r>
              <a:rPr lang="en-US" altLang="cs-CZ" sz="2200" b="1" dirty="0" smtClean="0">
                <a:latin typeface="Arial" panose="020B0604020202020204" pitchFamily="34" charset="0"/>
              </a:rPr>
              <a:t>) </a:t>
            </a:r>
            <a:r>
              <a:rPr lang="en-US" altLang="cs-CZ" sz="2200" b="1" dirty="0">
                <a:latin typeface="Arial" panose="020B0604020202020204" pitchFamily="34" charset="0"/>
              </a:rPr>
              <a:t>economy </a:t>
            </a:r>
            <a:r>
              <a:rPr lang="en-US" altLang="cs-CZ" sz="2200" dirty="0">
                <a:latin typeface="Arial" panose="020B0604020202020204" pitchFamily="34" charset="0"/>
              </a:rPr>
              <a:t>(USA) - promoted no or minimal state intervention in the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 </a:t>
            </a:r>
            <a:r>
              <a:rPr lang="en-US" altLang="cs-CZ" sz="2200" dirty="0">
                <a:latin typeface="Arial" panose="020B0604020202020204" pitchFamily="34" charset="0"/>
              </a:rPr>
              <a:t>mechanism.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present system of developed countries is a compromise between market and state </a:t>
            </a:r>
            <a:r>
              <a:rPr lang="en-US" altLang="cs-CZ" sz="2200" dirty="0" smtClean="0">
                <a:latin typeface="Arial" panose="020B0604020202020204" pitchFamily="34" charset="0"/>
              </a:rPr>
              <a:t>regulation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89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TYPES OF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T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eritorial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aspects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>
                <a:latin typeface="Arial" panose="020B0604020202020204" pitchFamily="34" charset="0"/>
              </a:rPr>
              <a:t>Local market </a:t>
            </a:r>
            <a:r>
              <a:rPr lang="en-US" altLang="cs-CZ" sz="2000" dirty="0">
                <a:latin typeface="Arial" panose="020B0604020202020204" pitchFamily="34" charset="0"/>
              </a:rPr>
              <a:t>- local shops in cities.</a:t>
            </a: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Notebook market in </a:t>
            </a:r>
            <a:r>
              <a:rPr lang="en-US" altLang="cs-CZ" sz="2000" dirty="0" smtClean="0">
                <a:latin typeface="Arial" panose="020B0604020202020204" pitchFamily="34" charset="0"/>
              </a:rPr>
              <a:t>KARVIN</a:t>
            </a:r>
            <a:r>
              <a:rPr lang="cs-CZ" altLang="cs-CZ" sz="2000" dirty="0" smtClean="0">
                <a:latin typeface="Arial" panose="020B0604020202020204" pitchFamily="34" charset="0"/>
              </a:rPr>
              <a:t>A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 smtClean="0">
                <a:latin typeface="Arial" panose="020B0604020202020204" pitchFamily="34" charset="0"/>
              </a:rPr>
              <a:t>National </a:t>
            </a:r>
            <a:r>
              <a:rPr lang="en-US" altLang="cs-CZ" sz="2000" u="sng" dirty="0">
                <a:latin typeface="Arial" panose="020B0604020202020204" pitchFamily="34" charset="0"/>
              </a:rPr>
              <a:t>market </a:t>
            </a:r>
            <a:r>
              <a:rPr lang="en-US" altLang="cs-CZ" sz="2000" dirty="0">
                <a:latin typeface="Arial" panose="020B0604020202020204" pitchFamily="34" charset="0"/>
              </a:rPr>
              <a:t>- the market within the polity. Formed by merger (sum) of the local markets. 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 smtClean="0">
                <a:latin typeface="Arial" panose="020B0604020202020204" pitchFamily="34" charset="0"/>
              </a:rPr>
              <a:t>Notebook </a:t>
            </a:r>
            <a:r>
              <a:rPr lang="en-US" altLang="cs-CZ" sz="2000" dirty="0">
                <a:latin typeface="Arial" panose="020B0604020202020204" pitchFamily="34" charset="0"/>
              </a:rPr>
              <a:t>market in CZECH REPUBLIC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 smtClean="0">
                <a:latin typeface="Arial" panose="020B0604020202020204" pitchFamily="34" charset="0"/>
              </a:rPr>
              <a:t>International </a:t>
            </a:r>
            <a:r>
              <a:rPr lang="en-US" altLang="cs-CZ" sz="2000" u="sng" dirty="0">
                <a:latin typeface="Arial" panose="020B0604020202020204" pitchFamily="34" charset="0"/>
              </a:rPr>
              <a:t>Market </a:t>
            </a:r>
            <a:r>
              <a:rPr lang="en-US" altLang="cs-CZ" sz="2000" dirty="0" smtClean="0">
                <a:latin typeface="Arial" panose="020B0604020202020204" pitchFamily="34" charset="0"/>
              </a:rPr>
              <a:t>– </a:t>
            </a:r>
            <a:r>
              <a:rPr lang="cs-CZ" altLang="cs-CZ" sz="2000" dirty="0" smtClean="0">
                <a:latin typeface="Arial" panose="020B0604020202020204" pitchFamily="34" charset="0"/>
              </a:rPr>
              <a:t>(</a:t>
            </a:r>
            <a:r>
              <a:rPr lang="en-US" altLang="cs-CZ" sz="2000" dirty="0" smtClean="0">
                <a:latin typeface="Arial" panose="020B0604020202020204" pitchFamily="34" charset="0"/>
              </a:rPr>
              <a:t>every </a:t>
            </a:r>
            <a:r>
              <a:rPr lang="en-US" altLang="cs-CZ" sz="2000" dirty="0">
                <a:latin typeface="Arial" panose="020B0604020202020204" pitchFamily="34" charset="0"/>
              </a:rPr>
              <a:t>product enters the global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Marketplace</a:t>
            </a:r>
            <a:r>
              <a:rPr lang="cs-CZ" altLang="cs-CZ" sz="2000" dirty="0" smtClean="0">
                <a:latin typeface="Arial" panose="020B0604020202020204" pitchFamily="34" charset="0"/>
              </a:rPr>
              <a:t>)</a:t>
            </a:r>
          </a:p>
          <a:p>
            <a:pPr marL="1428750" lvl="2" indent="-285750" eaLnBrk="1" hangingPunct="1">
              <a:spcBef>
                <a:spcPct val="0"/>
              </a:spcBef>
              <a:defRPr/>
            </a:pPr>
            <a:r>
              <a:rPr lang="en-US" altLang="cs-CZ" sz="1800" dirty="0" smtClean="0">
                <a:latin typeface="Arial" panose="020B0604020202020204" pitchFamily="34" charset="0"/>
              </a:rPr>
              <a:t> </a:t>
            </a:r>
            <a:r>
              <a:rPr lang="en-US" altLang="cs-CZ" sz="1800" dirty="0">
                <a:latin typeface="Arial" panose="020B0604020202020204" pitchFamily="34" charset="0"/>
              </a:rPr>
              <a:t>Formed by merger (sum) of the national </a:t>
            </a:r>
            <a:r>
              <a:rPr lang="en-US" altLang="cs-CZ" sz="1800" dirty="0" smtClean="0">
                <a:latin typeface="Arial" panose="020B0604020202020204" pitchFamily="34" charset="0"/>
              </a:rPr>
              <a:t>markets.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 smtClean="0">
                <a:latin typeface="Arial" panose="020B0604020202020204" pitchFamily="34" charset="0"/>
              </a:rPr>
              <a:t>The </a:t>
            </a:r>
            <a:r>
              <a:rPr lang="en-US" altLang="cs-CZ" sz="2000" dirty="0">
                <a:latin typeface="Arial" panose="020B0604020202020204" pitchFamily="34" charset="0"/>
              </a:rPr>
              <a:t>global notebook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Factual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aspects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u="sng" dirty="0" err="1" smtClean="0">
                <a:latin typeface="Arial" panose="020B0604020202020204" pitchFamily="34" charset="0"/>
              </a:rPr>
              <a:t>Sectional</a:t>
            </a:r>
            <a:r>
              <a:rPr lang="en-US" altLang="cs-CZ" sz="2000" u="sng" dirty="0" smtClean="0">
                <a:latin typeface="Arial" panose="020B0604020202020204" pitchFamily="34" charset="0"/>
              </a:rPr>
              <a:t> </a:t>
            </a:r>
            <a:r>
              <a:rPr lang="en-US" altLang="cs-CZ" sz="2000" u="sng" dirty="0">
                <a:latin typeface="Arial" panose="020B0604020202020204" pitchFamily="34" charset="0"/>
              </a:rPr>
              <a:t>market </a:t>
            </a:r>
            <a:r>
              <a:rPr lang="en-US" altLang="cs-CZ" sz="2000" dirty="0">
                <a:latin typeface="Arial" panose="020B0604020202020204" pitchFamily="34" charset="0"/>
              </a:rPr>
              <a:t>-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 </a:t>
            </a:r>
            <a:r>
              <a:rPr lang="en-US" altLang="cs-CZ" sz="2000" dirty="0">
                <a:latin typeface="Arial" panose="020B0604020202020204" pitchFamily="34" charset="0"/>
              </a:rPr>
              <a:t>which sells and buys </a:t>
            </a:r>
            <a:r>
              <a:rPr lang="cs-CZ" altLang="cs-CZ" sz="2000" dirty="0" smtClean="0">
                <a:latin typeface="Arial" panose="020B0604020202020204" pitchFamily="34" charset="0"/>
              </a:rPr>
              <a:t>a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one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kind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commodity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>
                <a:latin typeface="Arial" panose="020B0604020202020204" pitchFamily="34" charset="0"/>
              </a:rPr>
              <a:t>Aggregate market </a:t>
            </a:r>
            <a:r>
              <a:rPr lang="en-US" altLang="cs-CZ" sz="2000" dirty="0">
                <a:latin typeface="Arial" panose="020B0604020202020204" pitchFamily="34" charset="0"/>
              </a:rPr>
              <a:t>- the market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all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commodities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73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27013" y="7239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ECONOMIC CIRCLE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6151" name="Nadpis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793750"/>
          </a:xfrm>
        </p:spPr>
        <p:txBody>
          <a:bodyPr/>
          <a:lstStyle/>
          <a:p>
            <a:pPr lvl="0">
              <a:spcBef>
                <a:spcPct val="20000"/>
              </a:spcBef>
            </a:pPr>
            <a:endParaRPr lang="en-GB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2099358"/>
            <a:ext cx="5111750" cy="3362546"/>
          </a:xfrm>
          <a:prstGeom prst="rect">
            <a:avLst/>
          </a:prstGeom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2327275"/>
            <a:ext cx="3008313" cy="3798888"/>
          </a:xfrm>
        </p:spPr>
        <p:txBody>
          <a:bodyPr/>
          <a:lstStyle/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TWO MARKETS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Font typeface="Symbol" panose="05050102010706020507" pitchFamily="18" charset="2"/>
              <a:buChar char="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MARKET FOR GOODS AND SERVICIES</a:t>
            </a:r>
          </a:p>
          <a:p>
            <a:pPr marL="742950" lvl="1" indent="-285750" eaLnBrk="1" hangingPunct="1">
              <a:spcBef>
                <a:spcPct val="0"/>
              </a:spcBef>
              <a:buFont typeface="Symbol" panose="05050102010706020507" pitchFamily="18" charset="2"/>
              <a:buChar char="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MARKET FOR </a:t>
            </a:r>
            <a:r>
              <a:rPr lang="cs-CZ" altLang="cs-CZ" sz="2000" dirty="0" err="1">
                <a:latin typeface="Arial" panose="020B0604020202020204" pitchFamily="34" charset="0"/>
              </a:rPr>
              <a:t>F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oP</a:t>
            </a:r>
            <a:endParaRPr lang="en-GB" altLang="cs-CZ" sz="2000" dirty="0" smtClean="0">
              <a:latin typeface="Arial" panose="020B0604020202020204" pitchFamily="34" charset="0"/>
            </a:endParaRPr>
          </a:p>
          <a:p>
            <a:pPr marL="285750" lvl="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>
                <a:solidFill>
                  <a:prstClr val="black"/>
                </a:solidFill>
                <a:latin typeface="Arial" panose="020B0604020202020204" pitchFamily="34" charset="0"/>
              </a:rPr>
              <a:t>TWO ENTITIES</a:t>
            </a:r>
            <a:endParaRPr lang="en-GB" altLang="cs-CZ" sz="22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800100" lvl="1" indent="-342900">
              <a:buFontTx/>
              <a:buChar char="-"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HOUSHOLDS</a:t>
            </a:r>
          </a:p>
          <a:p>
            <a:pPr marL="800100" lvl="1" indent="-342900">
              <a:buFontTx/>
              <a:buChar char="-"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FIRMS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MARKET ENTITIES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Households </a:t>
            </a:r>
            <a:r>
              <a:rPr lang="en-US" altLang="cs-CZ" sz="2200" dirty="0" smtClean="0">
                <a:latin typeface="Arial" panose="020B0604020202020204" pitchFamily="34" charset="0"/>
              </a:rPr>
              <a:t>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target</a:t>
            </a:r>
            <a:r>
              <a:rPr lang="en-US" altLang="cs-CZ" sz="2200" dirty="0" smtClean="0">
                <a:latin typeface="Arial" panose="020B0604020202020204" pitchFamily="34" charset="0"/>
              </a:rPr>
              <a:t>: </a:t>
            </a:r>
            <a:r>
              <a:rPr lang="en-US" altLang="cs-CZ" sz="2200" dirty="0">
                <a:latin typeface="Arial" panose="020B0604020202020204" pitchFamily="34" charset="0"/>
              </a:rPr>
              <a:t>to satisfy their needs,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 MAXIMALIZATION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t</a:t>
            </a:r>
            <a:r>
              <a:rPr lang="en-US" altLang="cs-CZ" sz="2000" dirty="0" smtClean="0">
                <a:latin typeface="Arial" panose="020B0604020202020204" pitchFamily="34" charset="0"/>
              </a:rPr>
              <a:t>hey </a:t>
            </a:r>
            <a:r>
              <a:rPr lang="en-US" altLang="cs-CZ" sz="2000" dirty="0">
                <a:latin typeface="Arial" panose="020B0604020202020204" pitchFamily="34" charset="0"/>
              </a:rPr>
              <a:t>want to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obtain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useful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rare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commodities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for their </a:t>
            </a:r>
            <a:r>
              <a:rPr lang="en-US" altLang="cs-CZ" sz="2000" dirty="0" smtClean="0">
                <a:latin typeface="Arial" panose="020B0604020202020204" pitchFamily="34" charset="0"/>
              </a:rPr>
              <a:t>need</a:t>
            </a:r>
            <a:r>
              <a:rPr lang="cs-CZ" altLang="cs-CZ" sz="2000" dirty="0" smtClean="0">
                <a:latin typeface="Arial" panose="020B0604020202020204" pitchFamily="34" charset="0"/>
              </a:rPr>
              <a:t>s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t</a:t>
            </a:r>
            <a:r>
              <a:rPr lang="en-US" altLang="cs-CZ" sz="2000" dirty="0" smtClean="0">
                <a:latin typeface="Arial" panose="020B0604020202020204" pitchFamily="34" charset="0"/>
              </a:rPr>
              <a:t>hey </a:t>
            </a:r>
            <a:r>
              <a:rPr lang="en-US" altLang="cs-CZ" sz="2000" dirty="0">
                <a:latin typeface="Arial" panose="020B0604020202020204" pitchFamily="34" charset="0"/>
              </a:rPr>
              <a:t>offer </a:t>
            </a:r>
            <a:r>
              <a:rPr lang="en-US" altLang="cs-CZ" sz="2000" dirty="0" smtClean="0">
                <a:latin typeface="Arial" panose="020B0604020202020204" pitchFamily="34" charset="0"/>
              </a:rPr>
              <a:t>FACTORS</a:t>
            </a:r>
            <a:r>
              <a:rPr lang="cs-CZ" altLang="cs-CZ" sz="2000" dirty="0" smtClean="0">
                <a:latin typeface="Arial" panose="020B0604020202020204" pitchFamily="34" charset="0"/>
              </a:rPr>
              <a:t> OF </a:t>
            </a:r>
            <a:r>
              <a:rPr lang="en-US" altLang="cs-CZ" sz="2000" dirty="0" smtClean="0">
                <a:latin typeface="Arial" panose="020B0604020202020204" pitchFamily="34" charset="0"/>
              </a:rPr>
              <a:t>PRODUCTION </a:t>
            </a:r>
            <a:r>
              <a:rPr lang="cs-CZ" altLang="cs-CZ" sz="2000" dirty="0" smtClean="0">
                <a:latin typeface="Arial" panose="020B0604020202020204" pitchFamily="34" charset="0"/>
              </a:rPr>
              <a:t>to </a:t>
            </a:r>
            <a:r>
              <a:rPr lang="en-US" altLang="cs-CZ" sz="2000" dirty="0" smtClean="0">
                <a:latin typeface="Arial" panose="020B0604020202020204" pitchFamily="34" charset="0"/>
              </a:rPr>
              <a:t>firms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2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b="1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(target: MAXIMIZE </a:t>
            </a:r>
            <a:r>
              <a:rPr lang="cs-CZ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 smtClean="0">
                <a:latin typeface="Arial" panose="020B0604020202020204" pitchFamily="34" charset="0"/>
              </a:rPr>
              <a:t>PROFITS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T</a:t>
            </a:r>
            <a:r>
              <a:rPr lang="en-US" altLang="cs-CZ" sz="2000" dirty="0" smtClean="0">
                <a:latin typeface="Arial" panose="020B0604020202020204" pitchFamily="34" charset="0"/>
              </a:rPr>
              <a:t>hey</a:t>
            </a:r>
            <a:r>
              <a:rPr lang="cs-CZ" altLang="cs-CZ" sz="2000" dirty="0" smtClean="0">
                <a:latin typeface="Arial" panose="020B0604020202020204" pitchFamily="34" charset="0"/>
              </a:rPr>
              <a:t> enter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 </a:t>
            </a:r>
            <a:r>
              <a:rPr lang="en-US" altLang="cs-CZ" sz="2000" dirty="0">
                <a:latin typeface="Arial" panose="020B0604020202020204" pitchFamily="34" charset="0"/>
              </a:rPr>
              <a:t>to transform products into </a:t>
            </a:r>
            <a:r>
              <a:rPr lang="en-US" altLang="cs-CZ" sz="2000" dirty="0" smtClean="0">
                <a:latin typeface="Arial" panose="020B0604020202020204" pitchFamily="34" charset="0"/>
              </a:rPr>
              <a:t>money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2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State</a:t>
            </a:r>
            <a:r>
              <a:rPr lang="en-US" altLang="cs-CZ" sz="2200" dirty="0">
                <a:latin typeface="Arial" panose="020B0604020202020204" pitchFamily="34" charset="0"/>
              </a:rPr>
              <a:t> (goal: </a:t>
            </a:r>
            <a:r>
              <a:rPr lang="cs-CZ" altLang="cs-CZ" sz="2200" dirty="0" smtClean="0">
                <a:latin typeface="Arial" panose="020B0604020202020204" pitchFamily="34" charset="0"/>
              </a:rPr>
              <a:t>INFLUENCE OF MARKET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i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remove</a:t>
            </a:r>
            <a:r>
              <a:rPr lang="cs-CZ" altLang="cs-CZ" sz="2000" dirty="0" smtClean="0">
                <a:latin typeface="Arial" panose="020B0604020202020204" pitchFamily="34" charset="0"/>
              </a:rPr>
              <a:t>s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the negative impact of the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 influences and stimulate</a:t>
            </a:r>
            <a:r>
              <a:rPr lang="cs-CZ" altLang="cs-CZ" sz="2000" dirty="0" smtClean="0">
                <a:latin typeface="Arial" panose="020B0604020202020204" pitchFamily="34" charset="0"/>
              </a:rPr>
              <a:t>s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positive </a:t>
            </a:r>
            <a:r>
              <a:rPr lang="en-US" altLang="cs-CZ" sz="2000" dirty="0" smtClean="0">
                <a:latin typeface="Arial" panose="020B0604020202020204" pitchFamily="34" charset="0"/>
              </a:rPr>
              <a:t>influences</a:t>
            </a:r>
            <a:endParaRPr lang="en-US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27013" y="7239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SUPPLY CURVE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28621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volume of supply (Q) is dependent on the price (P).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price is therefore </a:t>
            </a:r>
            <a:r>
              <a:rPr lang="en-US" altLang="cs-CZ" sz="2200" dirty="0" smtClean="0">
                <a:latin typeface="Arial" panose="020B0604020202020204" pitchFamily="34" charset="0"/>
              </a:rPr>
              <a:t>independent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and 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quantity</a:t>
            </a:r>
            <a:r>
              <a:rPr lang="en-US" altLang="cs-CZ" sz="2200" dirty="0" smtClean="0">
                <a:latin typeface="Arial" panose="020B0604020202020204" pitchFamily="34" charset="0"/>
              </a:rPr>
              <a:t> the </a:t>
            </a:r>
            <a:r>
              <a:rPr lang="en-US" altLang="cs-CZ" sz="2200" dirty="0">
                <a:latin typeface="Arial" panose="020B0604020202020204" pitchFamily="34" charset="0"/>
              </a:rPr>
              <a:t>dependent variable.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relationship between these two variables reflects the </a:t>
            </a:r>
            <a:r>
              <a:rPr lang="en-US" altLang="cs-CZ" sz="2200" b="1" dirty="0">
                <a:latin typeface="Arial" panose="020B0604020202020204" pitchFamily="34" charset="0"/>
              </a:rPr>
              <a:t>supply curve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470" y="1647030"/>
            <a:ext cx="4583115" cy="415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8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311</TotalTime>
  <Words>1704</Words>
  <Application>Microsoft Office PowerPoint</Application>
  <PresentationFormat>Předvádění na obrazovce (4:3)</PresentationFormat>
  <Paragraphs>252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Symbol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Michal Tvrdoň</cp:lastModifiedBy>
  <cp:revision>55</cp:revision>
  <dcterms:created xsi:type="dcterms:W3CDTF">2016-03-17T12:08:01Z</dcterms:created>
  <dcterms:modified xsi:type="dcterms:W3CDTF">2019-09-25T15:14:30Z</dcterms:modified>
</cp:coreProperties>
</file>