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305" r:id="rId2"/>
    <p:sldId id="306" r:id="rId3"/>
    <p:sldId id="307" r:id="rId4"/>
    <p:sldId id="308" r:id="rId5"/>
    <p:sldId id="309" r:id="rId6"/>
    <p:sldId id="310" r:id="rId7"/>
    <p:sldId id="311" r:id="rId8"/>
    <p:sldId id="312" r:id="rId9"/>
    <p:sldId id="313" r:id="rId10"/>
    <p:sldId id="350" r:id="rId11"/>
    <p:sldId id="351" r:id="rId12"/>
    <p:sldId id="352" r:id="rId13"/>
    <p:sldId id="353" r:id="rId14"/>
    <p:sldId id="354" r:id="rId15"/>
    <p:sldId id="315" r:id="rId16"/>
    <p:sldId id="316" r:id="rId17"/>
    <p:sldId id="317" r:id="rId18"/>
    <p:sldId id="318" r:id="rId19"/>
    <p:sldId id="319" r:id="rId20"/>
    <p:sldId id="320" r:id="rId21"/>
    <p:sldId id="321" r:id="rId22"/>
    <p:sldId id="322" r:id="rId23"/>
    <p:sldId id="323" r:id="rId24"/>
    <p:sldId id="324" r:id="rId25"/>
    <p:sldId id="325" r:id="rId26"/>
    <p:sldId id="355" r:id="rId27"/>
    <p:sldId id="326" r:id="rId28"/>
    <p:sldId id="327" r:id="rId29"/>
    <p:sldId id="328" r:id="rId30"/>
    <p:sldId id="329" r:id="rId31"/>
    <p:sldId id="330" r:id="rId32"/>
    <p:sldId id="356" r:id="rId33"/>
    <p:sldId id="331" r:id="rId34"/>
    <p:sldId id="357" r:id="rId35"/>
    <p:sldId id="332" r:id="rId36"/>
    <p:sldId id="333" r:id="rId37"/>
    <p:sldId id="334" r:id="rId38"/>
    <p:sldId id="337" r:id="rId39"/>
    <p:sldId id="338" r:id="rId40"/>
    <p:sldId id="340" r:id="rId41"/>
    <p:sldId id="341" r:id="rId42"/>
    <p:sldId id="342" r:id="rId43"/>
    <p:sldId id="358" r:id="rId44"/>
    <p:sldId id="346" r:id="rId45"/>
    <p:sldId id="347" r:id="rId46"/>
    <p:sldId id="348" r:id="rId47"/>
    <p:sldId id="349" r:id="rId48"/>
    <p:sldId id="304" r:id="rId49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07871"/>
    <a:srgbClr val="89B2AE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Styl Středně sytá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8" autoAdjust="0"/>
    <p:restoredTop sz="92963" autoAdjust="0"/>
  </p:normalViewPr>
  <p:slideViewPr>
    <p:cSldViewPr>
      <p:cViewPr varScale="1">
        <p:scale>
          <a:sx n="115" d="100"/>
          <a:sy n="115" d="100"/>
        </p:scale>
        <p:origin x="402" y="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2" d="100"/>
          <a:sy n="52" d="100"/>
        </p:scale>
        <p:origin x="286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172A0-6DD2-4A4B-960F-7F7F33944674}" type="datetimeFigureOut">
              <a:rPr lang="cs-CZ" smtClean="0"/>
              <a:t>22.10.2016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567F2C-2C21-402F-954D-A9D48ED9FA7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147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22.10.2016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393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fiu.cms.opf.slu.cz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 userDrawn="1"/>
        </p:nvSpPr>
        <p:spPr>
          <a:xfrm>
            <a:off x="306811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047" y="555526"/>
            <a:ext cx="1699500" cy="1325611"/>
          </a:xfrm>
          <a:prstGeom prst="rect">
            <a:avLst/>
          </a:prstGeom>
        </p:spPr>
      </p:pic>
      <p:sp>
        <p:nvSpPr>
          <p:cNvPr id="4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6000"/>
            </a:lvl1pPr>
          </a:lstStyle>
          <a:p>
            <a:pPr algn="l"/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prezentace</a:t>
            </a:r>
          </a:p>
        </p:txBody>
      </p:sp>
      <p:sp>
        <p:nvSpPr>
          <p:cNvPr id="5" name="Podnadpis 2"/>
          <p:cNvSpPr txBox="1">
            <a:spLocks/>
          </p:cNvSpPr>
          <p:nvPr userDrawn="1"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odnadpis 2"/>
          <p:cNvSpPr txBox="1">
            <a:spLocks/>
          </p:cNvSpPr>
          <p:nvPr userDrawn="1"/>
        </p:nvSpPr>
        <p:spPr>
          <a:xfrm>
            <a:off x="6956047" y="3876278"/>
            <a:ext cx="21686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Daniel Stavárek</a:t>
            </a:r>
          </a:p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105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financí a účetnictví</a:t>
            </a:r>
          </a:p>
          <a:p>
            <a:pPr algn="r"/>
            <a:r>
              <a:rPr lang="cs-CZ" altLang="cs-CZ" sz="105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http://fiu.cms.opf.slu.cz</a:t>
            </a:r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267494"/>
            <a:ext cx="7416824" cy="435698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>
                <a:solidFill>
                  <a:srgbClr val="000000"/>
                </a:solidFill>
              </a:defRPr>
            </a:lvl1pPr>
          </a:lstStyle>
          <a:p>
            <a:pPr algn="l"/>
            <a:endParaRPr lang="cs-CZ" sz="2400" dirty="0">
              <a:solidFill>
                <a:srgbClr val="981E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450000" y="972650"/>
            <a:ext cx="7218344" cy="375933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2" name="Zástupný symbol pro obsah 2"/>
          <p:cNvSpPr txBox="1">
            <a:spLocks/>
          </p:cNvSpPr>
          <p:nvPr userDrawn="1"/>
        </p:nvSpPr>
        <p:spPr>
          <a:xfrm>
            <a:off x="2699792" y="483975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cs-CZ" sz="800" b="1" dirty="0">
                <a:latin typeface="Arial" pitchFamily="34" charset="0"/>
                <a:cs typeface="Arial" pitchFamily="34" charset="0"/>
              </a:rPr>
              <a:t>Skupina Světové banky</a:t>
            </a: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 userDrawn="1"/>
        </p:nvSpPr>
        <p:spPr>
          <a:xfrm>
            <a:off x="395537" y="1347614"/>
            <a:ext cx="8144308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i="1" dirty="0">
                <a:solidFill>
                  <a:srgbClr val="307871"/>
                </a:solidFill>
                <a:latin typeface="Wingdings" pitchFamily="2" charset="2"/>
              </a:rPr>
              <a:t>C</a:t>
            </a:r>
            <a:r>
              <a:rPr lang="cs-CZ" sz="4000" b="1" i="1" dirty="0">
                <a:solidFill>
                  <a:srgbClr val="307871"/>
                </a:solidFill>
              </a:rPr>
              <a:t>  KONEC PŘEDNÁŠKY</a:t>
            </a:r>
            <a:r>
              <a:rPr lang="cs-CZ" sz="4000" b="1" i="1" dirty="0">
                <a:solidFill>
                  <a:srgbClr val="307871"/>
                </a:solidFill>
                <a:latin typeface="Wingdings" pitchFamily="2" charset="2"/>
              </a:rPr>
              <a:t>C</a:t>
            </a:r>
            <a:r>
              <a:rPr lang="cs-CZ" sz="4000" b="1" i="1" dirty="0">
                <a:solidFill>
                  <a:srgbClr val="307871"/>
                </a:solidFill>
              </a:rPr>
              <a:t/>
            </a:r>
            <a:br>
              <a:rPr lang="cs-CZ" sz="4000" b="1" i="1" dirty="0">
                <a:solidFill>
                  <a:srgbClr val="307871"/>
                </a:solidFill>
              </a:rPr>
            </a:br>
            <a:r>
              <a:rPr lang="cs-CZ" sz="4000" b="1" i="1" dirty="0">
                <a:solidFill>
                  <a:srgbClr val="307871"/>
                </a:solidFill>
              </a:rPr>
              <a:t/>
            </a:r>
            <a:br>
              <a:rPr lang="cs-CZ" sz="4000" b="1" i="1" dirty="0">
                <a:solidFill>
                  <a:srgbClr val="307871"/>
                </a:solidFill>
              </a:rPr>
            </a:br>
            <a:r>
              <a:rPr lang="cs-CZ" sz="4000" b="1" i="1" dirty="0">
                <a:solidFill>
                  <a:srgbClr val="307871"/>
                </a:solidFill>
              </a:rPr>
              <a:t>DĚKUJI ZA POZORNOST</a:t>
            </a:r>
            <a:br>
              <a:rPr lang="cs-CZ" sz="4000" b="1" i="1" dirty="0">
                <a:solidFill>
                  <a:srgbClr val="307871"/>
                </a:solidFill>
              </a:rPr>
            </a:br>
            <a:r>
              <a:rPr lang="cs-CZ" sz="4000" b="1" i="1" dirty="0">
                <a:solidFill>
                  <a:srgbClr val="307871"/>
                </a:solidFill>
              </a:rPr>
              <a:t/>
            </a:r>
            <a:br>
              <a:rPr lang="cs-CZ" sz="4000" b="1" i="1" dirty="0">
                <a:solidFill>
                  <a:srgbClr val="307871"/>
                </a:solidFill>
              </a:rPr>
            </a:br>
            <a:r>
              <a:rPr lang="cs-CZ" sz="4000" b="1" i="1" dirty="0">
                <a:solidFill>
                  <a:srgbClr val="307871"/>
                </a:solidFill>
                <a:sym typeface="Wingdings" panose="05000000000000000000" pitchFamily="2" charset="2"/>
              </a:rPr>
              <a:t></a:t>
            </a:r>
            <a:r>
              <a:rPr lang="cs-CZ" sz="4000" b="1" i="1" dirty="0">
                <a:solidFill>
                  <a:srgbClr val="307871"/>
                </a:solidFill>
              </a:rPr>
              <a:t/>
            </a:r>
            <a:br>
              <a:rPr lang="cs-CZ" sz="4000" b="1" i="1" dirty="0">
                <a:solidFill>
                  <a:srgbClr val="307871"/>
                </a:solidFill>
              </a:rPr>
            </a:br>
            <a:endParaRPr lang="cs-CZ" sz="4000" b="1" i="1" dirty="0">
              <a:solidFill>
                <a:srgbClr val="30787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orldbank.org/en/about/leadership/members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mdgs.un.org/unsd/mdg/Data.aspx" TargetMode="External"/><Relationship Id="rId2" Type="http://schemas.openxmlformats.org/officeDocument/2006/relationships/hyperlink" Target="http://www.un.org/millenniumgoals/reports.s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dgs.un.org/unsd/mdg/Trendalyzer/index.html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47260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Skupina </a:t>
            </a:r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Světové </a:t>
            </a: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banky</a:t>
            </a: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945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</a:t>
            </a:r>
            <a:r>
              <a:rPr lang="cs-CZ" dirty="0" smtClean="0"/>
              <a:t>ýsledky </a:t>
            </a:r>
            <a:r>
              <a:rPr lang="cs-CZ" dirty="0"/>
              <a:t>rozvojových cílů </a:t>
            </a:r>
            <a:r>
              <a:rPr lang="cs-CZ" dirty="0" smtClean="0"/>
              <a:t>tisíciletí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b="94604"/>
          <a:stretch/>
        </p:blipFill>
        <p:spPr>
          <a:xfrm>
            <a:off x="107504" y="1079111"/>
            <a:ext cx="8843832" cy="48452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l="164" t="44908" r="-164" b="24923"/>
          <a:stretch/>
        </p:blipFill>
        <p:spPr>
          <a:xfrm>
            <a:off x="107504" y="1590945"/>
            <a:ext cx="8843832" cy="270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16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</a:t>
            </a:r>
            <a:r>
              <a:rPr lang="cs-CZ" dirty="0" smtClean="0"/>
              <a:t>ýsledky </a:t>
            </a:r>
            <a:r>
              <a:rPr lang="cs-CZ" dirty="0"/>
              <a:t>rozvojových cílů </a:t>
            </a:r>
            <a:r>
              <a:rPr lang="cs-CZ" dirty="0" smtClean="0"/>
              <a:t>tisíciletí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b="94604"/>
          <a:stretch/>
        </p:blipFill>
        <p:spPr>
          <a:xfrm>
            <a:off x="107504" y="1079111"/>
            <a:ext cx="8843832" cy="48452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l="164" t="75879" r="-164" b="-739"/>
          <a:stretch/>
        </p:blipFill>
        <p:spPr>
          <a:xfrm>
            <a:off x="126081" y="1563638"/>
            <a:ext cx="8843832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227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Cíle udržitelného rozvoje 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Celkem 17 cílů navazujících na Rozvojové cíle tisíciletí</a:t>
            </a:r>
          </a:p>
          <a:p>
            <a:r>
              <a:rPr lang="cs-CZ" dirty="0" smtClean="0"/>
              <a:t>Nový program rozvoje na období 2015 – 2030 </a:t>
            </a:r>
          </a:p>
          <a:p>
            <a:endParaRPr lang="cs-CZ" dirty="0" smtClean="0"/>
          </a:p>
          <a:p>
            <a:r>
              <a:rPr lang="cs-CZ" dirty="0"/>
              <a:t>Vymýtit chudobu ve všech jejích formách všude na </a:t>
            </a:r>
            <a:r>
              <a:rPr lang="cs-CZ" dirty="0" smtClean="0"/>
              <a:t>světě</a:t>
            </a:r>
          </a:p>
          <a:p>
            <a:r>
              <a:rPr lang="cs-CZ" dirty="0"/>
              <a:t>Vymýtit hlad, dosáhnout potravinové bezpečnosti a zlepšení výživy, prosazovat udržitelné </a:t>
            </a:r>
            <a:r>
              <a:rPr lang="cs-CZ" dirty="0" smtClean="0"/>
              <a:t>zemědělství</a:t>
            </a:r>
          </a:p>
          <a:p>
            <a:r>
              <a:rPr lang="cs-CZ" dirty="0"/>
              <a:t>Zajistit zdravý život a zvyšovat jeho kvalitu pro všechny v jakémkoli </a:t>
            </a:r>
            <a:r>
              <a:rPr lang="cs-CZ" dirty="0" smtClean="0"/>
              <a:t>věku</a:t>
            </a:r>
          </a:p>
          <a:p>
            <a:r>
              <a:rPr lang="cs-CZ" dirty="0"/>
              <a:t>Zajistit rovný přístup k inkluzivnímu a kvalitnímu vzdělání a podporovat celoživotní vzdělávání pro </a:t>
            </a:r>
            <a:r>
              <a:rPr lang="cs-CZ" dirty="0" smtClean="0"/>
              <a:t>všechny</a:t>
            </a:r>
          </a:p>
          <a:p>
            <a:r>
              <a:rPr lang="cs-CZ" dirty="0"/>
              <a:t>Dosáhnout genderové rovnosti a posílit postavení všech žen a dívek</a:t>
            </a:r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6644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Cíle udržitelného rozvoje 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Zajistit všem dostupnost vody a sanitačních zařízení a udržitelné hospodaření s </a:t>
            </a:r>
            <a:r>
              <a:rPr lang="cs-CZ" dirty="0" smtClean="0"/>
              <a:t>nimi</a:t>
            </a:r>
          </a:p>
          <a:p>
            <a:r>
              <a:rPr lang="cs-CZ" dirty="0"/>
              <a:t>Zajistit všem přístup k cenově dostupným, spolehlivým, udržitelným a moderním zdrojům energie </a:t>
            </a:r>
            <a:endParaRPr lang="cs-CZ" dirty="0" smtClean="0"/>
          </a:p>
          <a:p>
            <a:r>
              <a:rPr lang="cs-CZ" dirty="0"/>
              <a:t>Podporovat trvalý, inkluzivní a udržitelný hospodářský růst, plnou a produktivní zaměstnanost a důstojnou práci pro </a:t>
            </a:r>
            <a:r>
              <a:rPr lang="cs-CZ" dirty="0" smtClean="0"/>
              <a:t>všechny</a:t>
            </a:r>
          </a:p>
          <a:p>
            <a:r>
              <a:rPr lang="cs-CZ" dirty="0"/>
              <a:t>Vybudovat odolnou infrastrukturu, podporovat inkluzivní a udržitelnou industrializaci a </a:t>
            </a:r>
            <a:r>
              <a:rPr lang="cs-CZ" dirty="0" smtClean="0"/>
              <a:t>inovace</a:t>
            </a:r>
          </a:p>
          <a:p>
            <a:r>
              <a:rPr lang="cs-CZ" dirty="0"/>
              <a:t>Snížit nerovnost uvnitř zemí i mezi </a:t>
            </a:r>
            <a:r>
              <a:rPr lang="cs-CZ" dirty="0" smtClean="0"/>
              <a:t>nimi</a:t>
            </a:r>
          </a:p>
          <a:p>
            <a:r>
              <a:rPr lang="cs-CZ" dirty="0"/>
              <a:t>Vytvořit inkluzivní, bezpečná, odolná a udržitelná města a </a:t>
            </a:r>
            <a:r>
              <a:rPr lang="cs-CZ" dirty="0" smtClean="0"/>
              <a:t>obce</a:t>
            </a:r>
          </a:p>
          <a:p>
            <a:r>
              <a:rPr lang="cs-CZ" dirty="0"/>
              <a:t>Zajistit udržitelnou spotřebu a výrobu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5637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Cíle udržitelného rozvoje 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Přijmout bezodkladná opatření na boj se změnou klimatu a zvládání jejích </a:t>
            </a:r>
            <a:r>
              <a:rPr lang="cs-CZ" dirty="0" smtClean="0"/>
              <a:t>dopadů</a:t>
            </a:r>
          </a:p>
          <a:p>
            <a:r>
              <a:rPr lang="cs-CZ" dirty="0"/>
              <a:t>Chránit a udržitelně využívat oceány, moře a mořské zdroje pro zajištění udržitelného </a:t>
            </a:r>
            <a:r>
              <a:rPr lang="cs-CZ" dirty="0" smtClean="0"/>
              <a:t>rozvoje</a:t>
            </a:r>
          </a:p>
          <a:p>
            <a:r>
              <a:rPr lang="cs-CZ" dirty="0"/>
              <a:t>Chránit, obnovovat a podporovat udržitelné využívání suchozemských ekosystémů, udržitelně hospodařit s lesy, potírat rozšiřování pouští, zastavit a následně zvrátit degradaci půdy a zastavit úbytek </a:t>
            </a:r>
            <a:r>
              <a:rPr lang="cs-CZ" dirty="0" smtClean="0"/>
              <a:t>biodiverzity</a:t>
            </a:r>
          </a:p>
          <a:p>
            <a:r>
              <a:rPr lang="cs-CZ" dirty="0"/>
              <a:t>Podporovat mírové a inkluzivní společnosti pro udržitelný rozvoj, zajistit všem přístup ke spravedlnosti a vytvořit efektivní, odpovědné a inkluzivní instituce na všech </a:t>
            </a:r>
            <a:r>
              <a:rPr lang="cs-CZ" dirty="0" smtClean="0"/>
              <a:t>úrovních</a:t>
            </a:r>
          </a:p>
          <a:p>
            <a:r>
              <a:rPr lang="cs-CZ" dirty="0"/>
              <a:t>Oživit globální partnerství pro udržitelný rozvoj a posílit prostředky pro jeho uplatňování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1407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Organizační struktura Světové banky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Rada guvernérů</a:t>
            </a:r>
          </a:p>
          <a:p>
            <a:pPr lvl="1"/>
            <a:r>
              <a:rPr lang="cs-CZ" dirty="0"/>
              <a:t>Každá země zastoupena guvernérem a alternátem</a:t>
            </a:r>
          </a:p>
          <a:p>
            <a:pPr lvl="1"/>
            <a:r>
              <a:rPr lang="cs-CZ" dirty="0"/>
              <a:t>Klíčové a strategické otázky činnosti Banky</a:t>
            </a:r>
          </a:p>
          <a:p>
            <a:r>
              <a:rPr lang="cs-CZ" dirty="0"/>
              <a:t>Rada výkonných ředitelů (Správní rada)</a:t>
            </a:r>
          </a:p>
          <a:p>
            <a:pPr lvl="1"/>
            <a:r>
              <a:rPr lang="cs-CZ" dirty="0" smtClean="0"/>
              <a:t>Podobné složení </a:t>
            </a:r>
            <a:r>
              <a:rPr lang="cs-CZ" dirty="0"/>
              <a:t>jako v MMF: </a:t>
            </a:r>
            <a:r>
              <a:rPr lang="cs-CZ" dirty="0" smtClean="0"/>
              <a:t>25 </a:t>
            </a:r>
            <a:r>
              <a:rPr lang="cs-CZ" dirty="0"/>
              <a:t>členů </a:t>
            </a:r>
            <a:r>
              <a:rPr lang="cs-CZ" dirty="0" smtClean="0"/>
              <a:t>(6:19)</a:t>
            </a:r>
            <a:endParaRPr lang="cs-CZ" dirty="0"/>
          </a:p>
          <a:p>
            <a:pPr lvl="1"/>
            <a:r>
              <a:rPr lang="cs-CZ" dirty="0"/>
              <a:t>Volí prezidenta, monitoring managementu a hospodaření, kvality portfolia, rozhoduje o rozpočtu, platech …</a:t>
            </a:r>
          </a:p>
          <a:p>
            <a:r>
              <a:rPr lang="cs-CZ" dirty="0"/>
              <a:t>Prezident (Jim </a:t>
            </a:r>
            <a:r>
              <a:rPr lang="cs-CZ" dirty="0" err="1"/>
              <a:t>Yong</a:t>
            </a:r>
            <a:r>
              <a:rPr lang="cs-CZ" dirty="0"/>
              <a:t> Kim)</a:t>
            </a:r>
          </a:p>
          <a:p>
            <a:pPr lvl="1"/>
            <a:r>
              <a:rPr lang="cs-CZ" dirty="0"/>
              <a:t>Tradičně občan USA, funkční období 5 let (max. 2x za sebou)</a:t>
            </a:r>
          </a:p>
          <a:p>
            <a:pPr lvl="1"/>
            <a:r>
              <a:rPr lang="cs-CZ" dirty="0"/>
              <a:t>Současný je 12. v pořadí (od 01/07/2012)</a:t>
            </a:r>
          </a:p>
          <a:p>
            <a:pPr lvl="1"/>
            <a:r>
              <a:rPr lang="cs-CZ" dirty="0"/>
              <a:t>Image, reprezentace navenek, naplňování strategie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1116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Členství a vlastnická struktura Světové banky</a:t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cs-CZ" dirty="0"/>
              <a:t>Počet členů vzrostl z původních 28 na </a:t>
            </a:r>
            <a:r>
              <a:rPr lang="cs-CZ" dirty="0" smtClean="0"/>
              <a:t>189</a:t>
            </a:r>
            <a:endParaRPr lang="cs-CZ" dirty="0"/>
          </a:p>
          <a:p>
            <a:pPr lvl="1">
              <a:lnSpc>
                <a:spcPct val="120000"/>
              </a:lnSpc>
            </a:pPr>
            <a:r>
              <a:rPr lang="cs-CZ" dirty="0"/>
              <a:t>Největší nárůst v 50. a 60. letech (osamostatnění mnoha afrických zemí)</a:t>
            </a:r>
          </a:p>
          <a:p>
            <a:pPr lvl="1">
              <a:lnSpc>
                <a:spcPct val="120000"/>
              </a:lnSpc>
            </a:pPr>
            <a:r>
              <a:rPr lang="cs-CZ" dirty="0">
                <a:hlinkClick r:id="rId2"/>
              </a:rPr>
              <a:t>přehled členských zemí</a:t>
            </a:r>
            <a:endParaRPr lang="cs-CZ" dirty="0"/>
          </a:p>
          <a:p>
            <a:pPr>
              <a:lnSpc>
                <a:spcPct val="120000"/>
              </a:lnSpc>
            </a:pPr>
            <a:r>
              <a:rPr lang="cs-CZ" dirty="0"/>
              <a:t>Členství podmíněno členstvím v MMF</a:t>
            </a:r>
          </a:p>
          <a:p>
            <a:pPr>
              <a:lnSpc>
                <a:spcPct val="120000"/>
              </a:lnSpc>
            </a:pPr>
            <a:r>
              <a:rPr lang="cs-CZ" dirty="0"/>
              <a:t>Skutečné hlasování velmi vzácné (dvakrát ročně)</a:t>
            </a:r>
          </a:p>
          <a:p>
            <a:pPr>
              <a:lnSpc>
                <a:spcPct val="120000"/>
              </a:lnSpc>
            </a:pPr>
            <a:r>
              <a:rPr lang="cs-CZ" dirty="0"/>
              <a:t>Namísto hlasovacích poměrů se využívá kompromis</a:t>
            </a:r>
          </a:p>
          <a:p>
            <a:pPr>
              <a:lnSpc>
                <a:spcPct val="120000"/>
              </a:lnSpc>
            </a:pPr>
            <a:r>
              <a:rPr lang="cs-CZ" dirty="0"/>
              <a:t>Nemožné, aby největší akcionář přehlasoval všechny ostatní</a:t>
            </a:r>
          </a:p>
          <a:p>
            <a:pPr>
              <a:lnSpc>
                <a:spcPct val="12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7253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Hlasovací práva ve Světové bance</a:t>
            </a:r>
            <a:r>
              <a:rPr lang="es-ES" dirty="0"/>
              <a:t/>
            </a:r>
            <a:br>
              <a:rPr lang="es-ES" dirty="0"/>
            </a:b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863" y="843558"/>
            <a:ext cx="7150138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553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Kapitál a zdroje  Světové banky</a:t>
            </a:r>
            <a:br>
              <a:rPr lang="pl-PL" dirty="0"/>
            </a:b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450000" y="900643"/>
            <a:ext cx="7218344" cy="3759339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cs-CZ" dirty="0"/>
              <a:t>Vlastní zdroje pouze zlomek celkových zdrojů Banky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Cizí zdroje ve formě emise obligací a darů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Zelené obligace  </a:t>
            </a:r>
          </a:p>
          <a:p>
            <a:pPr>
              <a:lnSpc>
                <a:spcPct val="120000"/>
              </a:lnSpc>
            </a:pPr>
            <a:r>
              <a:rPr lang="cs-CZ" dirty="0"/>
              <a:t>Členové splácí 6 % kvóty (0,6 % v USD a 5,4 % </a:t>
            </a:r>
            <a:br>
              <a:rPr lang="cs-CZ" dirty="0"/>
            </a:br>
            <a:r>
              <a:rPr lang="cs-CZ" dirty="0"/>
              <a:t>v národní měně)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Zbylých 94 % splatných na požádání</a:t>
            </a:r>
          </a:p>
          <a:p>
            <a:pPr>
              <a:lnSpc>
                <a:spcPct val="120000"/>
              </a:lnSpc>
            </a:pPr>
            <a:r>
              <a:rPr lang="cs-CZ" dirty="0"/>
              <a:t>Nesplacená část jako záruka za výpůjčky na kapitálových trzích</a:t>
            </a:r>
          </a:p>
          <a:p>
            <a:pPr>
              <a:lnSpc>
                <a:spcPct val="120000"/>
              </a:lnSpc>
            </a:pPr>
            <a:r>
              <a:rPr lang="cs-CZ" dirty="0"/>
              <a:t>Členové IDA rozdělení do dvou skupin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Vyspělé země splácejí 100 % příspěvku ve světových měnách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Rozvojové země 10 % ve světových měnách a 90 % </a:t>
            </a:r>
            <a:br>
              <a:rPr lang="cs-CZ" dirty="0"/>
            </a:br>
            <a:r>
              <a:rPr lang="cs-CZ" dirty="0"/>
              <a:t>v národní měně</a:t>
            </a:r>
          </a:p>
          <a:p>
            <a:pPr>
              <a:lnSpc>
                <a:spcPct val="12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0782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Roční objem emise obligací Světové banky</a:t>
            </a:r>
            <a:br>
              <a:rPr lang="cs-CZ" dirty="0"/>
            </a:br>
            <a:endParaRPr lang="cs-CZ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068" y="915566"/>
            <a:ext cx="7169864" cy="378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239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IBRD a Světová banka</a:t>
            </a:r>
            <a:br>
              <a:rPr lang="cs-CZ" dirty="0"/>
            </a:b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cs-CZ" dirty="0"/>
              <a:t>Mezinárodní banka pro obnovu a rozvoj (IBRD) – druhá instituce založená v </a:t>
            </a:r>
            <a:r>
              <a:rPr lang="cs-CZ" dirty="0" err="1"/>
              <a:t>Bretton</a:t>
            </a:r>
            <a:r>
              <a:rPr lang="cs-CZ" dirty="0"/>
              <a:t> </a:t>
            </a:r>
            <a:r>
              <a:rPr lang="cs-CZ" dirty="0" err="1"/>
              <a:t>Woods</a:t>
            </a:r>
            <a:endParaRPr lang="cs-CZ" dirty="0"/>
          </a:p>
          <a:p>
            <a:pPr>
              <a:lnSpc>
                <a:spcPct val="120000"/>
              </a:lnSpc>
            </a:pPr>
            <a:r>
              <a:rPr lang="cs-CZ" dirty="0"/>
              <a:t>Činnost zahájena v roce 1946</a:t>
            </a:r>
          </a:p>
          <a:p>
            <a:pPr>
              <a:lnSpc>
                <a:spcPct val="120000"/>
              </a:lnSpc>
            </a:pPr>
            <a:endParaRPr lang="cs-CZ" dirty="0"/>
          </a:p>
          <a:p>
            <a:pPr>
              <a:lnSpc>
                <a:spcPct val="120000"/>
              </a:lnSpc>
            </a:pPr>
            <a:r>
              <a:rPr lang="cs-CZ" dirty="0"/>
              <a:t>IBRD vs. Světová banka</a:t>
            </a:r>
          </a:p>
          <a:p>
            <a:pPr>
              <a:lnSpc>
                <a:spcPct val="120000"/>
              </a:lnSpc>
            </a:pPr>
            <a:endParaRPr lang="cs-CZ" dirty="0"/>
          </a:p>
          <a:p>
            <a:pPr>
              <a:lnSpc>
                <a:spcPct val="120000"/>
              </a:lnSpc>
            </a:pPr>
            <a:r>
              <a:rPr lang="cs-CZ" dirty="0"/>
              <a:t>Světová banka = IBRD + Mezinárodní asociace pro rozvoj (IDA)</a:t>
            </a:r>
          </a:p>
          <a:p>
            <a:pPr>
              <a:lnSpc>
                <a:spcPct val="120000"/>
              </a:lnSpc>
            </a:pPr>
            <a:r>
              <a:rPr lang="cs-CZ" dirty="0"/>
              <a:t>Světová banka – základ skupiny Světové banky</a:t>
            </a:r>
          </a:p>
          <a:p>
            <a:pPr>
              <a:lnSpc>
                <a:spcPct val="12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81613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Měnová struktura emisí obligací Světové banky</a:t>
            </a:r>
            <a:br>
              <a:rPr lang="cs-CZ" dirty="0"/>
            </a:b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573" y="1131590"/>
            <a:ext cx="6740772" cy="365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9661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Členské organizace skupiny Světové banky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cs-CZ" dirty="0"/>
              <a:t>Mezinárodní banka pro obnovu a rozvoj </a:t>
            </a:r>
            <a:br>
              <a:rPr lang="cs-CZ" dirty="0"/>
            </a:br>
            <a:r>
              <a:rPr lang="cs-CZ" dirty="0"/>
              <a:t>(International Bank for </a:t>
            </a:r>
            <a:r>
              <a:rPr lang="cs-CZ" dirty="0" err="1"/>
              <a:t>Reconstruction</a:t>
            </a:r>
            <a:r>
              <a:rPr lang="cs-CZ" dirty="0"/>
              <a:t> and Development)</a:t>
            </a:r>
          </a:p>
          <a:p>
            <a:pPr>
              <a:lnSpc>
                <a:spcPct val="120000"/>
              </a:lnSpc>
            </a:pPr>
            <a:r>
              <a:rPr lang="cs-CZ" dirty="0"/>
              <a:t>Mezinárodní asociace pro rozvoj </a:t>
            </a:r>
            <a:br>
              <a:rPr lang="cs-CZ" dirty="0"/>
            </a:br>
            <a:r>
              <a:rPr lang="cs-CZ" dirty="0"/>
              <a:t>(International Development Association)</a:t>
            </a:r>
          </a:p>
          <a:p>
            <a:pPr>
              <a:lnSpc>
                <a:spcPct val="120000"/>
              </a:lnSpc>
            </a:pPr>
            <a:r>
              <a:rPr lang="cs-CZ" dirty="0"/>
              <a:t>Mezinárodní finanční korporace </a:t>
            </a:r>
            <a:br>
              <a:rPr lang="cs-CZ" dirty="0"/>
            </a:br>
            <a:r>
              <a:rPr lang="cs-CZ" dirty="0"/>
              <a:t>(International Financial </a:t>
            </a:r>
            <a:r>
              <a:rPr lang="cs-CZ" dirty="0" err="1"/>
              <a:t>Corporation</a:t>
            </a:r>
            <a:r>
              <a:rPr lang="cs-CZ" dirty="0"/>
              <a:t>)</a:t>
            </a:r>
          </a:p>
          <a:p>
            <a:pPr>
              <a:lnSpc>
                <a:spcPct val="120000"/>
              </a:lnSpc>
            </a:pPr>
            <a:r>
              <a:rPr lang="cs-CZ" dirty="0"/>
              <a:t>Agentura pro mnohostranné investiční záruky </a:t>
            </a:r>
            <a:br>
              <a:rPr lang="cs-CZ" dirty="0"/>
            </a:br>
            <a:r>
              <a:rPr lang="cs-CZ" dirty="0"/>
              <a:t>(</a:t>
            </a:r>
            <a:r>
              <a:rPr lang="cs-CZ" dirty="0" err="1"/>
              <a:t>Multilateral</a:t>
            </a:r>
            <a:r>
              <a:rPr lang="cs-CZ" dirty="0"/>
              <a:t> </a:t>
            </a:r>
            <a:r>
              <a:rPr lang="cs-CZ" dirty="0" err="1"/>
              <a:t>Investment</a:t>
            </a:r>
            <a:r>
              <a:rPr lang="cs-CZ" dirty="0"/>
              <a:t> </a:t>
            </a:r>
            <a:r>
              <a:rPr lang="cs-CZ" dirty="0" err="1"/>
              <a:t>Guarantee</a:t>
            </a:r>
            <a:r>
              <a:rPr lang="cs-CZ" dirty="0"/>
              <a:t> </a:t>
            </a:r>
            <a:r>
              <a:rPr lang="cs-CZ" dirty="0" err="1"/>
              <a:t>Agency</a:t>
            </a:r>
            <a:r>
              <a:rPr lang="cs-CZ" dirty="0"/>
              <a:t>)</a:t>
            </a:r>
          </a:p>
          <a:p>
            <a:pPr>
              <a:lnSpc>
                <a:spcPct val="120000"/>
              </a:lnSpc>
            </a:pPr>
            <a:r>
              <a:rPr lang="cs-CZ" dirty="0"/>
              <a:t>Mezinárodní centrum pro řešení investičních sporů (International Centre for Settlement of </a:t>
            </a:r>
            <a:r>
              <a:rPr lang="cs-CZ" dirty="0" err="1"/>
              <a:t>Investment</a:t>
            </a:r>
            <a:r>
              <a:rPr lang="cs-CZ" dirty="0"/>
              <a:t> </a:t>
            </a:r>
            <a:r>
              <a:rPr lang="cs-CZ" dirty="0" err="1"/>
              <a:t>Disputes</a:t>
            </a:r>
            <a:r>
              <a:rPr lang="cs-CZ" dirty="0"/>
              <a:t>)</a:t>
            </a:r>
          </a:p>
          <a:p>
            <a:pPr>
              <a:lnSpc>
                <a:spcPct val="12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57291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Mezinárodní banka pro obnovu a rozvoj</a:t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Hlavní cíl</a:t>
            </a:r>
          </a:p>
          <a:p>
            <a:pPr lvl="1"/>
            <a:r>
              <a:rPr lang="cs-CZ" dirty="0"/>
              <a:t>Prostřednictvím poskytování půjček, garancí a neúvěrových aktiv ve formě technické asistence, poradenství, analytické a vzdělávací činnosti snaží podporovat udržitelný ekonomický růst ve středně bohatých a chudších </a:t>
            </a:r>
            <a:r>
              <a:rPr lang="cs-CZ" dirty="0" err="1"/>
              <a:t>úvěrovatelných</a:t>
            </a:r>
            <a:r>
              <a:rPr lang="cs-CZ" dirty="0"/>
              <a:t> zemích </a:t>
            </a:r>
          </a:p>
          <a:p>
            <a:r>
              <a:rPr lang="cs-CZ" dirty="0"/>
              <a:t>Dosažené výsledky</a:t>
            </a:r>
          </a:p>
          <a:p>
            <a:pPr lvl="1"/>
            <a:r>
              <a:rPr lang="cs-CZ" dirty="0"/>
              <a:t>Celkový objem poskytnutých úvěrů </a:t>
            </a:r>
            <a:r>
              <a:rPr lang="cs-CZ" dirty="0" smtClean="0"/>
              <a:t>589,7 mld</a:t>
            </a:r>
            <a:r>
              <a:rPr lang="cs-CZ" dirty="0"/>
              <a:t>. USD</a:t>
            </a:r>
          </a:p>
          <a:p>
            <a:pPr lvl="1"/>
            <a:r>
              <a:rPr lang="cs-CZ" dirty="0"/>
              <a:t>V roce </a:t>
            </a:r>
            <a:r>
              <a:rPr lang="cs-CZ" dirty="0" smtClean="0"/>
              <a:t>2016 118 operací v </a:t>
            </a:r>
            <a:r>
              <a:rPr lang="cs-CZ" dirty="0"/>
              <a:t>objemu </a:t>
            </a:r>
            <a:r>
              <a:rPr lang="cs-CZ" dirty="0" smtClean="0"/>
              <a:t>29,7 mld</a:t>
            </a:r>
            <a:r>
              <a:rPr lang="cs-CZ" dirty="0"/>
              <a:t>. USD</a:t>
            </a:r>
          </a:p>
          <a:p>
            <a:pPr lvl="1"/>
            <a:r>
              <a:rPr lang="cs-CZ" dirty="0"/>
              <a:t>Objem nesplacených úvěrů </a:t>
            </a:r>
            <a:r>
              <a:rPr lang="cs-CZ" dirty="0" smtClean="0"/>
              <a:t>168 </a:t>
            </a:r>
            <a:r>
              <a:rPr lang="cs-CZ" dirty="0"/>
              <a:t>mld. USD</a:t>
            </a:r>
          </a:p>
          <a:p>
            <a:pPr lvl="1"/>
            <a:r>
              <a:rPr lang="cs-CZ" dirty="0"/>
              <a:t>Celková aktiva v roce </a:t>
            </a:r>
            <a:r>
              <a:rPr lang="cs-CZ" dirty="0" smtClean="0"/>
              <a:t>2016 371,26 </a:t>
            </a:r>
            <a:r>
              <a:rPr lang="cs-CZ" dirty="0"/>
              <a:t>mld. USD</a:t>
            </a:r>
          </a:p>
          <a:p>
            <a:pPr lvl="1"/>
            <a:r>
              <a:rPr lang="cs-CZ" dirty="0" smtClean="0"/>
              <a:t>Zisk v roce 2016 495 mil. USD</a:t>
            </a:r>
          </a:p>
          <a:p>
            <a:pPr lvl="1"/>
            <a:r>
              <a:rPr lang="cs-CZ" dirty="0" smtClean="0"/>
              <a:t>Podíl kapitálu na poskytnutých úvěrech 22,7 %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66964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Business </a:t>
            </a:r>
            <a:r>
              <a:rPr lang="cs-CZ" dirty="0"/>
              <a:t>model IBRD </a:t>
            </a:r>
            <a:br>
              <a:rPr lang="cs-CZ" dirty="0"/>
            </a:b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1364" y="1131589"/>
            <a:ext cx="5341273" cy="367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3061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Finanční ukazatele IBRD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l="1299" t="843" r="1299" b="3710"/>
          <a:stretch/>
        </p:blipFill>
        <p:spPr>
          <a:xfrm>
            <a:off x="1475656" y="843558"/>
            <a:ext cx="5400600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1318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Úvěrová činnost IBRD </a:t>
            </a:r>
            <a:r>
              <a:rPr lang="cs-CZ" sz="1800" dirty="0"/>
              <a:t>(mld. USD)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915566"/>
            <a:ext cx="6569660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1909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Úvěrová činnost </a:t>
            </a:r>
            <a:r>
              <a:rPr lang="cs-CZ" dirty="0" smtClean="0"/>
              <a:t>IBRD podle typu produktu </a:t>
            </a:r>
            <a:r>
              <a:rPr lang="cs-CZ" sz="1800" dirty="0" smtClean="0"/>
              <a:t>(v %)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491630"/>
            <a:ext cx="8481053" cy="236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881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Největší klienti IBRD </a:t>
            </a:r>
            <a:r>
              <a:rPr lang="cs-CZ" sz="1800" dirty="0"/>
              <a:t>(</a:t>
            </a:r>
            <a:r>
              <a:rPr lang="cs-CZ" sz="1800" dirty="0" smtClean="0"/>
              <a:t>mil. </a:t>
            </a:r>
            <a:r>
              <a:rPr lang="cs-CZ" sz="1800" dirty="0"/>
              <a:t>USD)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9" y="1347614"/>
            <a:ext cx="9036496" cy="304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8327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Zisk IBRD: zdroj a užití </a:t>
            </a:r>
            <a:r>
              <a:rPr lang="cs-CZ" sz="1800" dirty="0"/>
              <a:t>(FY </a:t>
            </a:r>
            <a:r>
              <a:rPr lang="cs-CZ" sz="1800" dirty="0" smtClean="0"/>
              <a:t>2016, mil. USD)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94" y="1635646"/>
            <a:ext cx="8916094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95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Mezinárodní asociace pro rozvoj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cs-CZ" dirty="0"/>
              <a:t>Vznik v roce 1961 na popud USA zavést speciální instituci poskytující zvýhodněnou pomoc nejchudším zemím</a:t>
            </a:r>
          </a:p>
          <a:p>
            <a:pPr>
              <a:lnSpc>
                <a:spcPct val="120000"/>
              </a:lnSpc>
            </a:pPr>
            <a:r>
              <a:rPr lang="cs-CZ" dirty="0" smtClean="0"/>
              <a:t>173 </a:t>
            </a:r>
            <a:r>
              <a:rPr lang="cs-CZ" dirty="0"/>
              <a:t>členů (nutné členství v IBRD)</a:t>
            </a:r>
          </a:p>
          <a:p>
            <a:pPr>
              <a:lnSpc>
                <a:spcPct val="120000"/>
              </a:lnSpc>
            </a:pPr>
            <a:r>
              <a:rPr lang="cs-CZ" dirty="0"/>
              <a:t>IBRD a IDA mají stejné sídlo, zaměstnance, rozhodovací orgány, pracovní postupy a standardy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Spojení IBRD a IDA na návrh Dwighta D. Eisenhowera</a:t>
            </a:r>
          </a:p>
          <a:p>
            <a:pPr>
              <a:lnSpc>
                <a:spcPct val="120000"/>
              </a:lnSpc>
            </a:pPr>
            <a:r>
              <a:rPr lang="cs-CZ" dirty="0"/>
              <a:t>Klienty IDA jsou země s HNP/ob. nižším než 1215 USD (platné pro rok </a:t>
            </a:r>
            <a:r>
              <a:rPr lang="cs-CZ" dirty="0" smtClean="0"/>
              <a:t>2016)</a:t>
            </a:r>
            <a:endParaRPr lang="cs-CZ" dirty="0"/>
          </a:p>
          <a:p>
            <a:pPr lvl="1">
              <a:lnSpc>
                <a:spcPct val="120000"/>
              </a:lnSpc>
            </a:pPr>
            <a:r>
              <a:rPr lang="cs-CZ" dirty="0" smtClean="0"/>
              <a:t>78 </a:t>
            </a:r>
            <a:r>
              <a:rPr lang="cs-CZ" dirty="0"/>
              <a:t>zemí </a:t>
            </a:r>
            <a:r>
              <a:rPr lang="cs-CZ" dirty="0" smtClean="0"/>
              <a:t>(59 IDA </a:t>
            </a:r>
            <a:r>
              <a:rPr lang="cs-CZ" dirty="0"/>
              <a:t>+ 18 </a:t>
            </a:r>
            <a:r>
              <a:rPr lang="cs-CZ" dirty="0" err="1"/>
              <a:t>blend</a:t>
            </a:r>
            <a:r>
              <a:rPr lang="cs-CZ" dirty="0"/>
              <a:t>) + Indie </a:t>
            </a:r>
            <a:r>
              <a:rPr lang="cs-CZ" dirty="0" smtClean="0"/>
              <a:t>= dohromady 2,9 </a:t>
            </a:r>
            <a:r>
              <a:rPr lang="cs-CZ" dirty="0"/>
              <a:t>mld. obyvatel</a:t>
            </a:r>
          </a:p>
          <a:p>
            <a:pPr lvl="1">
              <a:lnSpc>
                <a:spcPct val="120000"/>
              </a:lnSpc>
            </a:pPr>
            <a:r>
              <a:rPr lang="cs-CZ" dirty="0" smtClean="0"/>
              <a:t>Cca 1,8 </a:t>
            </a:r>
            <a:r>
              <a:rPr lang="cs-CZ" dirty="0"/>
              <a:t>mld. lidí v těchto zemích žije s příjmem pod 2 USD na </a:t>
            </a:r>
            <a:r>
              <a:rPr lang="cs-CZ" dirty="0" smtClean="0"/>
              <a:t>den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6144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Vznik a současnost IBRD v obrazech</a:t>
            </a:r>
            <a:br>
              <a:rPr lang="pl-PL" dirty="0"/>
            </a:br>
            <a:endParaRPr lang="cs-CZ" dirty="0"/>
          </a:p>
        </p:txBody>
      </p:sp>
      <p:pic>
        <p:nvPicPr>
          <p:cNvPr id="4" name="Picture 2" descr="http://upload.wikimedia.org/wikipedia/commons/0/04/WhiteandKeyn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31750"/>
            <a:ext cx="2285714" cy="2880000"/>
          </a:xfrm>
          <a:prstGeom prst="rect">
            <a:avLst/>
          </a:prstGeom>
          <a:ln>
            <a:noFill/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upload.wikimedia.org/wikipedia/commons/thumb/f/fc/The_Gold_Room_-_Bretton_Woods_Mount_Washington_Hotel.jpg/1280px-The_Gold_Room_-_Bretton_Woods_Mount_Washington_Hote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234" y="1131750"/>
            <a:ext cx="2784065" cy="2880000"/>
          </a:xfrm>
          <a:prstGeom prst="rect">
            <a:avLst/>
          </a:prstGeom>
          <a:ln>
            <a:noFill/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upload.wikimedia.org/wikipedia/commons/thumb/a/a6/World_Bank_building_at_Washington.jpg/1024px-World_Bank_building_at_Washingt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843" y="1138606"/>
            <a:ext cx="2952112" cy="2880000"/>
          </a:xfrm>
          <a:prstGeom prst="rect">
            <a:avLst/>
          </a:prstGeom>
          <a:ln>
            <a:noFill/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6481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Charakteristika úvěrů IDA 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450000" y="900643"/>
            <a:ext cx="7218344" cy="3759339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cs-CZ" dirty="0"/>
              <a:t>IDA doposud poskytla úvěry a granty v objemu </a:t>
            </a:r>
            <a:r>
              <a:rPr lang="cs-CZ" dirty="0" smtClean="0"/>
              <a:t>326 mld</a:t>
            </a:r>
            <a:r>
              <a:rPr lang="cs-CZ" dirty="0"/>
              <a:t>. USD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Z</a:t>
            </a:r>
            <a:r>
              <a:rPr lang="cs-CZ" dirty="0" smtClean="0"/>
              <a:t>hruba třetina úvěrů celé </a:t>
            </a:r>
            <a:r>
              <a:rPr lang="cs-CZ" dirty="0"/>
              <a:t>Světové banky</a:t>
            </a:r>
          </a:p>
          <a:p>
            <a:pPr>
              <a:lnSpc>
                <a:spcPct val="120000"/>
              </a:lnSpc>
            </a:pPr>
            <a:r>
              <a:rPr lang="cs-CZ" dirty="0"/>
              <a:t>V roce </a:t>
            </a:r>
            <a:r>
              <a:rPr lang="cs-CZ" dirty="0" smtClean="0"/>
              <a:t>2016 </a:t>
            </a:r>
            <a:r>
              <a:rPr lang="cs-CZ" dirty="0"/>
              <a:t>uskutečnila </a:t>
            </a:r>
            <a:r>
              <a:rPr lang="cs-CZ" dirty="0" smtClean="0"/>
              <a:t>177 operací v </a:t>
            </a:r>
            <a:r>
              <a:rPr lang="cs-CZ" dirty="0"/>
              <a:t>celkové výši </a:t>
            </a:r>
            <a:r>
              <a:rPr lang="cs-CZ" dirty="0" smtClean="0"/>
              <a:t>16,2 mld</a:t>
            </a:r>
            <a:r>
              <a:rPr lang="cs-CZ" dirty="0"/>
              <a:t>. USD </a:t>
            </a:r>
          </a:p>
          <a:p>
            <a:pPr lvl="1">
              <a:lnSpc>
                <a:spcPct val="120000"/>
              </a:lnSpc>
            </a:pPr>
            <a:r>
              <a:rPr lang="cs-CZ" dirty="0" smtClean="0"/>
              <a:t>Opět zhruba třetina úvěrů </a:t>
            </a:r>
            <a:r>
              <a:rPr lang="cs-CZ" dirty="0"/>
              <a:t>Světové banky</a:t>
            </a:r>
          </a:p>
          <a:p>
            <a:pPr>
              <a:lnSpc>
                <a:spcPct val="120000"/>
              </a:lnSpc>
            </a:pPr>
            <a:r>
              <a:rPr lang="cs-CZ" dirty="0"/>
              <a:t>Úvěry se splatností 25 nebo 38 let s odkladem splátek 10 let</a:t>
            </a:r>
          </a:p>
          <a:p>
            <a:pPr>
              <a:lnSpc>
                <a:spcPct val="120000"/>
              </a:lnSpc>
            </a:pPr>
            <a:r>
              <a:rPr lang="cs-CZ" dirty="0"/>
              <a:t>Úvěry nejsou úročeny, dlužnické země platí servisní poplatek 0,75 % vyplacené částky</a:t>
            </a:r>
          </a:p>
          <a:p>
            <a:pPr>
              <a:lnSpc>
                <a:spcPct val="120000"/>
              </a:lnSpc>
            </a:pPr>
            <a:r>
              <a:rPr lang="cs-CZ" dirty="0"/>
              <a:t>Zaměření úvěrů na vzdělání, zdravotní péči, přístupu </a:t>
            </a:r>
            <a:r>
              <a:rPr lang="cs-CZ" dirty="0" smtClean="0"/>
              <a:t>k </a:t>
            </a:r>
            <a:r>
              <a:rPr lang="cs-CZ" dirty="0"/>
              <a:t>nezávadné vodě, ochrany životního prostředí, budování infrastruktury, podporu reforem</a:t>
            </a:r>
          </a:p>
          <a:p>
            <a:pPr>
              <a:lnSpc>
                <a:spcPct val="12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52405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Finanční ukazatele IDA </a:t>
            </a:r>
            <a:r>
              <a:rPr lang="cs-CZ" sz="1800" dirty="0"/>
              <a:t>(mil. USD)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025" y="879723"/>
            <a:ext cx="6867525" cy="212407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294" y="3075806"/>
            <a:ext cx="68770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881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Business </a:t>
            </a:r>
            <a:r>
              <a:rPr lang="cs-CZ" dirty="0"/>
              <a:t>model </a:t>
            </a:r>
            <a:r>
              <a:rPr lang="cs-CZ" dirty="0" smtClean="0"/>
              <a:t>IDA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059582"/>
            <a:ext cx="8011408" cy="355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226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Úvěrová činnost IDA podle </a:t>
            </a:r>
            <a:r>
              <a:rPr lang="pl-PL" dirty="0" smtClean="0"/>
              <a:t>regionů (mil. USD)</a:t>
            </a:r>
            <a:r>
              <a:rPr lang="pl-PL" dirty="0"/>
              <a:t/>
            </a:r>
            <a:br>
              <a:rPr lang="pl-PL" dirty="0"/>
            </a:b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t="80135"/>
          <a:stretch/>
        </p:blipFill>
        <p:spPr>
          <a:xfrm>
            <a:off x="827918" y="4083918"/>
            <a:ext cx="7488165" cy="71399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921062"/>
            <a:ext cx="7085390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4933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Největší klienti IDA (mil. USD)</a:t>
            </a:r>
            <a:r>
              <a:rPr lang="pl-PL" dirty="0"/>
              <a:t/>
            </a:r>
            <a:br>
              <a:rPr lang="pl-PL" dirty="0"/>
            </a:b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347614"/>
            <a:ext cx="8330399" cy="280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3558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Mezinárodní finanční korporace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cs-CZ" dirty="0"/>
              <a:t>Vznik v roce 1956 s cílem realizovat mezinárodní pomoc soukromému sektoru v zaostalých a rozvíjejících se regionech</a:t>
            </a:r>
          </a:p>
          <a:p>
            <a:pPr>
              <a:lnSpc>
                <a:spcPct val="120000"/>
              </a:lnSpc>
            </a:pPr>
            <a:r>
              <a:rPr lang="cs-CZ" dirty="0" smtClean="0"/>
              <a:t>184 </a:t>
            </a:r>
            <a:r>
              <a:rPr lang="cs-CZ" dirty="0"/>
              <a:t>členů (nutné členství v IBRD)</a:t>
            </a:r>
          </a:p>
          <a:p>
            <a:pPr>
              <a:lnSpc>
                <a:spcPct val="120000"/>
              </a:lnSpc>
            </a:pPr>
            <a:r>
              <a:rPr lang="cs-CZ" dirty="0"/>
              <a:t>Splacený kapitál přes 2,45 mld. USD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Podíl Česka 8,913 mil. USD (0,38 %)</a:t>
            </a:r>
          </a:p>
          <a:p>
            <a:pPr>
              <a:lnSpc>
                <a:spcPct val="120000"/>
              </a:lnSpc>
            </a:pPr>
            <a:r>
              <a:rPr lang="cs-CZ" dirty="0"/>
              <a:t>Prezidentem IFC je prezident SB, za chod IFC zodpovědný výkonný viceprezident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Současný výkonný viceprezident: </a:t>
            </a:r>
            <a:r>
              <a:rPr lang="cs-CZ" dirty="0"/>
              <a:t>Philippe </a:t>
            </a:r>
            <a:r>
              <a:rPr lang="cs-CZ" dirty="0" err="1"/>
              <a:t>Le</a:t>
            </a:r>
            <a:r>
              <a:rPr lang="cs-CZ" dirty="0"/>
              <a:t> </a:t>
            </a:r>
            <a:r>
              <a:rPr lang="cs-CZ" dirty="0" err="1"/>
              <a:t>Houérou</a:t>
            </a:r>
            <a:endParaRPr lang="cs-CZ" dirty="0"/>
          </a:p>
          <a:p>
            <a:pPr>
              <a:lnSpc>
                <a:spcPct val="120000"/>
              </a:lnSpc>
            </a:pPr>
            <a:r>
              <a:rPr lang="cs-CZ" dirty="0"/>
              <a:t>IFC = největší světový zdroj finančních prostředků na podporu soukromého sektoru</a:t>
            </a:r>
          </a:p>
          <a:p>
            <a:pPr>
              <a:lnSpc>
                <a:spcPct val="12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98246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Charakteristika produktů IFC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Široké spektrum produktů</a:t>
            </a:r>
          </a:p>
          <a:p>
            <a:pPr lvl="1"/>
            <a:r>
              <a:rPr lang="cs-CZ" dirty="0"/>
              <a:t>Dlouhodobé úvěry ve světových i lokálních měnách</a:t>
            </a:r>
          </a:p>
          <a:p>
            <a:pPr lvl="1"/>
            <a:r>
              <a:rPr lang="cs-CZ" dirty="0"/>
              <a:t>Investice do kapitálu firem</a:t>
            </a:r>
          </a:p>
          <a:p>
            <a:pPr lvl="1"/>
            <a:r>
              <a:rPr lang="cs-CZ" dirty="0" err="1"/>
              <a:t>Kvazikapitálové</a:t>
            </a:r>
            <a:r>
              <a:rPr lang="cs-CZ" dirty="0"/>
              <a:t> investice (podřízený dluh, prioritní akcie)</a:t>
            </a:r>
          </a:p>
          <a:p>
            <a:pPr lvl="1"/>
            <a:r>
              <a:rPr lang="cs-CZ" dirty="0"/>
              <a:t>Syndikované úvěry</a:t>
            </a:r>
          </a:p>
          <a:p>
            <a:pPr lvl="1"/>
            <a:r>
              <a:rPr lang="cs-CZ" dirty="0"/>
              <a:t>Nástroje risk managementu</a:t>
            </a:r>
          </a:p>
          <a:p>
            <a:r>
              <a:rPr lang="cs-CZ" dirty="0"/>
              <a:t>Účast IFC na projektu omezena na max. 25 % celkových nákladů (výjimečně 35 %), při rozšíření úspěšně fungujících projektů až 50 %</a:t>
            </a:r>
          </a:p>
          <a:p>
            <a:r>
              <a:rPr lang="cs-CZ" dirty="0"/>
              <a:t>Doposud IFC poskytla </a:t>
            </a:r>
            <a:r>
              <a:rPr lang="cs-CZ" dirty="0" smtClean="0"/>
              <a:t>68,5 </a:t>
            </a:r>
            <a:r>
              <a:rPr lang="cs-CZ" dirty="0" smtClean="0"/>
              <a:t>mld</a:t>
            </a:r>
            <a:r>
              <a:rPr lang="cs-CZ" dirty="0"/>
              <a:t>. USD pomoci (plus syndikované úvěry 8 mld. USD), v roce </a:t>
            </a:r>
            <a:r>
              <a:rPr lang="cs-CZ" dirty="0" smtClean="0"/>
              <a:t>2016 provedla 344 operací </a:t>
            </a:r>
            <a:r>
              <a:rPr lang="cs-CZ" dirty="0"/>
              <a:t>v </a:t>
            </a:r>
            <a:r>
              <a:rPr lang="cs-CZ" dirty="0" smtClean="0"/>
              <a:t>78 zemích </a:t>
            </a:r>
            <a:r>
              <a:rPr lang="cs-CZ" dirty="0"/>
              <a:t>za </a:t>
            </a:r>
            <a:r>
              <a:rPr lang="cs-CZ" dirty="0" smtClean="0"/>
              <a:t>11,11 </a:t>
            </a:r>
            <a:r>
              <a:rPr lang="cs-CZ" dirty="0"/>
              <a:t>mld. USD + </a:t>
            </a:r>
            <a:r>
              <a:rPr lang="cs-CZ" dirty="0" smtClean="0"/>
              <a:t>7,7 mld. </a:t>
            </a:r>
            <a:r>
              <a:rPr lang="cs-CZ" dirty="0"/>
              <a:t>USD mobilizovaných zdrojů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88793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Finanční ukazatele IFC</a:t>
            </a:r>
            <a:br>
              <a:rPr lang="cs-CZ" dirty="0"/>
            </a:b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109" y="987574"/>
            <a:ext cx="8037339" cy="382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59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Aktivity IFC v roce 2016 dle regionů 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964" y="1131590"/>
            <a:ext cx="8036468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39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Investiční portfolio </a:t>
            </a:r>
            <a:r>
              <a:rPr lang="cs-CZ" dirty="0" smtClean="0"/>
              <a:t>IFC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843558"/>
            <a:ext cx="3758927" cy="391617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1131590"/>
            <a:ext cx="3690198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Zaměření Světové banky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cs-CZ" dirty="0"/>
              <a:t>Prvotní úkol: úvěry středně bohatým </a:t>
            </a:r>
            <a:r>
              <a:rPr lang="cs-CZ" dirty="0" err="1"/>
              <a:t>úvěrovatelným</a:t>
            </a:r>
            <a:r>
              <a:rPr lang="cs-CZ" dirty="0"/>
              <a:t> zemím s mírně zvýhodněnými podmínkami</a:t>
            </a:r>
          </a:p>
          <a:p>
            <a:pPr>
              <a:lnSpc>
                <a:spcPct val="120000"/>
              </a:lnSpc>
            </a:pPr>
            <a:r>
              <a:rPr lang="cs-CZ" dirty="0"/>
              <a:t>Po přijetí Marshallova plánu přesun na financování strukturálních a rozvojových programů v chudých a rozvojových zemích</a:t>
            </a:r>
          </a:p>
          <a:p>
            <a:pPr>
              <a:lnSpc>
                <a:spcPct val="120000"/>
              </a:lnSpc>
            </a:pPr>
            <a:r>
              <a:rPr lang="cs-CZ" dirty="0"/>
              <a:t>V současnosti orientace na podporu snižování chudoby</a:t>
            </a:r>
          </a:p>
          <a:p>
            <a:pPr>
              <a:lnSpc>
                <a:spcPct val="120000"/>
              </a:lnSpc>
            </a:pPr>
            <a:endParaRPr lang="cs-CZ" dirty="0"/>
          </a:p>
          <a:p>
            <a:pPr>
              <a:lnSpc>
                <a:spcPct val="120000"/>
              </a:lnSpc>
            </a:pPr>
            <a:r>
              <a:rPr lang="cs-CZ" dirty="0"/>
              <a:t>Stále větší význam poradenství a technické asistence</a:t>
            </a:r>
          </a:p>
          <a:p>
            <a:pPr>
              <a:lnSpc>
                <a:spcPct val="120000"/>
              </a:lnSpc>
            </a:pPr>
            <a:r>
              <a:rPr lang="cs-CZ" dirty="0"/>
              <a:t>Světová banka: banka informací namísto banky peněz</a:t>
            </a:r>
          </a:p>
          <a:p>
            <a:pPr>
              <a:lnSpc>
                <a:spcPct val="12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63066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Agentura pro mnohostranné investiční záruky</a:t>
            </a:r>
            <a:r>
              <a:rPr lang="it-IT" dirty="0"/>
              <a:t/>
            </a:r>
            <a:br>
              <a:rPr lang="it-IT" dirty="0"/>
            </a:b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cs-CZ" dirty="0"/>
              <a:t>Vznik v roce 1988 s cílem nalézt mechanismus, který by na jedné straně poskytl investorům stabilitu a záruky proti nekomerčním rizikům a na druhé straně hostitelským zemím ubezpečení, že PZI představují optimální prostředek pro zajištění budoucího ekonomického rozvoje </a:t>
            </a:r>
          </a:p>
          <a:p>
            <a:pPr>
              <a:lnSpc>
                <a:spcPct val="120000"/>
              </a:lnSpc>
            </a:pPr>
            <a:r>
              <a:rPr lang="cs-CZ" dirty="0" smtClean="0"/>
              <a:t>181 členů </a:t>
            </a:r>
            <a:r>
              <a:rPr lang="cs-CZ" dirty="0"/>
              <a:t>(nutné členství v IBRD)</a:t>
            </a:r>
          </a:p>
          <a:p>
            <a:pPr>
              <a:lnSpc>
                <a:spcPct val="120000"/>
              </a:lnSpc>
            </a:pPr>
            <a:r>
              <a:rPr lang="cs-CZ" dirty="0"/>
              <a:t>Kapitál 1,954 mld. USD</a:t>
            </a:r>
          </a:p>
          <a:p>
            <a:pPr>
              <a:lnSpc>
                <a:spcPct val="120000"/>
              </a:lnSpc>
            </a:pPr>
            <a:r>
              <a:rPr lang="cs-CZ" dirty="0"/>
              <a:t>Prezidentem IFC je prezident SB, za chod MIGA zodpovědný výkonný viceprezident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Současná výkonná viceprezidentka: </a:t>
            </a:r>
            <a:r>
              <a:rPr lang="cs-CZ" dirty="0" err="1" smtClean="0"/>
              <a:t>Keiko</a:t>
            </a:r>
            <a:r>
              <a:rPr lang="cs-CZ" dirty="0" smtClean="0"/>
              <a:t> Honda</a:t>
            </a:r>
            <a:endParaRPr lang="cs-CZ" dirty="0"/>
          </a:p>
          <a:p>
            <a:pPr>
              <a:lnSpc>
                <a:spcPct val="12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89210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Charakteristika produktů MIGA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Záruky na neobchodní rizika včetně vyvlastnění nebo válek či občanských nepokojů až na 20 let</a:t>
            </a:r>
          </a:p>
          <a:p>
            <a:pPr lvl="1"/>
            <a:r>
              <a:rPr lang="cs-CZ" dirty="0"/>
              <a:t>Riziko omezení finančních transferů</a:t>
            </a:r>
          </a:p>
          <a:p>
            <a:pPr lvl="1"/>
            <a:r>
              <a:rPr lang="cs-CZ" dirty="0"/>
              <a:t>Riziko znárodnění či vyvlastnění</a:t>
            </a:r>
          </a:p>
          <a:p>
            <a:pPr lvl="1"/>
            <a:r>
              <a:rPr lang="cs-CZ" dirty="0"/>
              <a:t>Riziko války a občanských nepokojů</a:t>
            </a:r>
          </a:p>
          <a:p>
            <a:pPr lvl="1"/>
            <a:r>
              <a:rPr lang="cs-CZ" dirty="0"/>
              <a:t>Porušení smlouvy ze strany hostitelské vlády</a:t>
            </a:r>
          </a:p>
          <a:p>
            <a:r>
              <a:rPr lang="cs-CZ" dirty="0"/>
              <a:t>Do svých operací MIGA začleňuje další instituce</a:t>
            </a:r>
          </a:p>
          <a:p>
            <a:pPr lvl="1"/>
            <a:r>
              <a:rPr lang="cs-CZ" dirty="0"/>
              <a:t>Pojišťovny, vládní agentury, mezinárodní organizace</a:t>
            </a:r>
          </a:p>
          <a:p>
            <a:r>
              <a:rPr lang="cs-CZ" dirty="0"/>
              <a:t>Od založení vydala MIGA 945 záruk pro projekty ve 100 zemích, objem záruk přesáhl 20,9 mld. USD a objem jimi podpořených PZI 70 mld. USD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28293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Finanční ukazatele MIGA</a:t>
            </a:r>
            <a:br>
              <a:rPr lang="cs-CZ" dirty="0"/>
            </a:b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3568" y="1059582"/>
            <a:ext cx="7343081" cy="229292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3568" y="3435846"/>
            <a:ext cx="7343081" cy="129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75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Činnost MIGA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067944" y="3291830"/>
            <a:ext cx="4824536" cy="152777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3528" y="843558"/>
            <a:ext cx="4449264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51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Skupina Světové banky v Česku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Projekty IBRD</a:t>
            </a:r>
          </a:p>
          <a:p>
            <a:pPr lvl="1"/>
            <a:r>
              <a:rPr lang="cs-CZ" dirty="0"/>
              <a:t>Půjčka na strukturální přizpůsobení (1991)</a:t>
            </a:r>
          </a:p>
          <a:p>
            <a:pPr lvl="1"/>
            <a:r>
              <a:rPr lang="cs-CZ" dirty="0"/>
              <a:t>Úvěr pro energetiku a životní prostředí (1992) – odsíření severočeských tepelných elektráren</a:t>
            </a:r>
          </a:p>
          <a:p>
            <a:pPr lvl="1"/>
            <a:r>
              <a:rPr lang="cs-CZ" dirty="0"/>
              <a:t>Úvěr na telekomunikace (1993)</a:t>
            </a:r>
          </a:p>
          <a:p>
            <a:r>
              <a:rPr lang="cs-CZ" dirty="0"/>
              <a:t>Technická asistence IBRD</a:t>
            </a:r>
          </a:p>
          <a:p>
            <a:pPr lvl="1"/>
            <a:r>
              <a:rPr lang="cs-CZ" dirty="0"/>
              <a:t>Analýza nebankovních finančních trhů</a:t>
            </a:r>
          </a:p>
          <a:p>
            <a:pPr lvl="1"/>
            <a:r>
              <a:rPr lang="cs-CZ" dirty="0"/>
              <a:t>Analýza </a:t>
            </a:r>
            <a:r>
              <a:rPr lang="cs-CZ" dirty="0" err="1"/>
              <a:t>corporate</a:t>
            </a:r>
            <a:r>
              <a:rPr lang="cs-CZ" dirty="0"/>
              <a:t> </a:t>
            </a:r>
            <a:r>
              <a:rPr lang="cs-CZ" dirty="0" err="1"/>
              <a:t>governance</a:t>
            </a:r>
            <a:endParaRPr lang="cs-CZ" dirty="0"/>
          </a:p>
          <a:p>
            <a:pPr lvl="1"/>
            <a:r>
              <a:rPr lang="cs-CZ" dirty="0"/>
              <a:t>Zpracování národního ekonomického memoranda</a:t>
            </a:r>
          </a:p>
          <a:p>
            <a:pPr lvl="1"/>
            <a:r>
              <a:rPr lang="cs-CZ" dirty="0"/>
              <a:t>Analýza výdajové stránky veřejných rozpočtů</a:t>
            </a:r>
          </a:p>
          <a:p>
            <a:pPr lvl="1"/>
            <a:r>
              <a:rPr lang="cs-CZ" dirty="0"/>
              <a:t>Reforma penzijního a sociálního systému</a:t>
            </a:r>
          </a:p>
        </p:txBody>
      </p:sp>
    </p:spTree>
    <p:extLst>
      <p:ext uri="{BB962C8B-B14F-4D97-AF65-F5344CB8AC3E}">
        <p14:creationId xmlns:p14="http://schemas.microsoft.com/office/powerpoint/2010/main" val="28203943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Projekty Světové banky v Česku </a:t>
            </a:r>
            <a:r>
              <a:rPr lang="pl-PL" sz="1800" dirty="0"/>
              <a:t>(do 31/08/2003, mil. USD)</a:t>
            </a:r>
            <a:endParaRPr lang="cs-CZ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87574"/>
            <a:ext cx="6228680" cy="3873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280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IFC v Česku (1)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450000" y="915566"/>
            <a:ext cx="7218344" cy="3759339"/>
          </a:xfrm>
        </p:spPr>
        <p:txBody>
          <a:bodyPr/>
          <a:lstStyle/>
          <a:p>
            <a:r>
              <a:rPr lang="cs-CZ" dirty="0"/>
              <a:t>Investice IFC</a:t>
            </a:r>
          </a:p>
          <a:p>
            <a:pPr lvl="1"/>
            <a:r>
              <a:rPr lang="cs-CZ" dirty="0"/>
              <a:t>Do června 2003 investovala IFC v Česku přes 399 mil. USD a dalších 250 mil. USD společně s partnery</a:t>
            </a:r>
          </a:p>
          <a:p>
            <a:pPr lvl="1"/>
            <a:r>
              <a:rPr lang="cs-CZ" dirty="0"/>
              <a:t>Aktivní činnost v sektoru stavebních hmot, finančním sektoru a hutnictví</a:t>
            </a:r>
          </a:p>
          <a:p>
            <a:pPr lvl="1"/>
            <a:r>
              <a:rPr lang="cs-CZ" dirty="0"/>
              <a:t>Nová Huť – podnik s nejvyšší angažovaností IFC</a:t>
            </a:r>
          </a:p>
          <a:p>
            <a:r>
              <a:rPr lang="cs-CZ" dirty="0"/>
              <a:t>Technická asistence IFC</a:t>
            </a:r>
          </a:p>
          <a:p>
            <a:pPr lvl="1"/>
            <a:r>
              <a:rPr lang="cs-CZ" dirty="0"/>
              <a:t>Sekuritizace aktiv</a:t>
            </a:r>
          </a:p>
          <a:p>
            <a:pPr lvl="1"/>
            <a:r>
              <a:rPr lang="cs-CZ" dirty="0"/>
              <a:t>Příliv přímých zahraničních investic</a:t>
            </a:r>
          </a:p>
          <a:p>
            <a:pPr lvl="1"/>
            <a:r>
              <a:rPr lang="cs-CZ" dirty="0"/>
              <a:t>Restrukturalizace textilního průmyslu</a:t>
            </a:r>
          </a:p>
          <a:p>
            <a:pPr lvl="1"/>
            <a:r>
              <a:rPr lang="cs-CZ" dirty="0"/>
              <a:t>Strategie IFC</a:t>
            </a:r>
          </a:p>
          <a:p>
            <a:pPr lvl="1"/>
            <a:r>
              <a:rPr lang="cs-CZ" dirty="0"/>
              <a:t>Zavádění nových finančních produktů</a:t>
            </a:r>
          </a:p>
          <a:p>
            <a:pPr lvl="1"/>
            <a:r>
              <a:rPr lang="cs-CZ" dirty="0"/>
              <a:t>Privatizace infrastrukturních odvětví</a:t>
            </a:r>
          </a:p>
          <a:p>
            <a:pPr lvl="1"/>
            <a:r>
              <a:rPr lang="cs-CZ" dirty="0"/>
              <a:t>Restrukturalizace průmyslu v méně rozvinutých regionech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75169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IFC v Česku (2)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58" y="848318"/>
            <a:ext cx="5095884" cy="408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473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395537" y="1347614"/>
            <a:ext cx="8144308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i="1" dirty="0">
                <a:solidFill>
                  <a:srgbClr val="307871"/>
                </a:solidFill>
                <a:latin typeface="Wingdings" pitchFamily="2" charset="2"/>
              </a:rPr>
              <a:t>C</a:t>
            </a:r>
            <a:r>
              <a:rPr lang="cs-CZ" sz="4000" b="1" i="1" dirty="0">
                <a:solidFill>
                  <a:srgbClr val="307871"/>
                </a:solidFill>
              </a:rPr>
              <a:t>  KONEC PŘEDNÁŠKY</a:t>
            </a:r>
            <a:r>
              <a:rPr lang="cs-CZ" sz="4000" b="1" i="1" dirty="0">
                <a:solidFill>
                  <a:srgbClr val="307871"/>
                </a:solidFill>
                <a:latin typeface="Wingdings" pitchFamily="2" charset="2"/>
              </a:rPr>
              <a:t>C</a:t>
            </a:r>
            <a:r>
              <a:rPr lang="cs-CZ" sz="4000" b="1" i="1" dirty="0">
                <a:solidFill>
                  <a:srgbClr val="307871"/>
                </a:solidFill>
              </a:rPr>
              <a:t/>
            </a:r>
            <a:br>
              <a:rPr lang="cs-CZ" sz="4000" b="1" i="1" dirty="0">
                <a:solidFill>
                  <a:srgbClr val="307871"/>
                </a:solidFill>
              </a:rPr>
            </a:br>
            <a:r>
              <a:rPr lang="cs-CZ" sz="4000" b="1" i="1" dirty="0">
                <a:solidFill>
                  <a:srgbClr val="307871"/>
                </a:solidFill>
              </a:rPr>
              <a:t/>
            </a:r>
            <a:br>
              <a:rPr lang="cs-CZ" sz="4000" b="1" i="1" dirty="0">
                <a:solidFill>
                  <a:srgbClr val="307871"/>
                </a:solidFill>
              </a:rPr>
            </a:br>
            <a:r>
              <a:rPr lang="cs-CZ" sz="4000" b="1" i="1" dirty="0">
                <a:solidFill>
                  <a:srgbClr val="307871"/>
                </a:solidFill>
              </a:rPr>
              <a:t>DĚKUJI ZA POZORNOST</a:t>
            </a:r>
            <a:br>
              <a:rPr lang="cs-CZ" sz="4000" b="1" i="1" dirty="0">
                <a:solidFill>
                  <a:srgbClr val="307871"/>
                </a:solidFill>
              </a:rPr>
            </a:br>
            <a:r>
              <a:rPr lang="cs-CZ" sz="4000" b="1" i="1" dirty="0">
                <a:solidFill>
                  <a:srgbClr val="307871"/>
                </a:solidFill>
              </a:rPr>
              <a:t/>
            </a:r>
            <a:br>
              <a:rPr lang="cs-CZ" sz="4000" b="1" i="1" dirty="0">
                <a:solidFill>
                  <a:srgbClr val="307871"/>
                </a:solidFill>
              </a:rPr>
            </a:br>
            <a:r>
              <a:rPr lang="cs-CZ" sz="4000" b="1" i="1" dirty="0">
                <a:solidFill>
                  <a:srgbClr val="307871"/>
                </a:solidFill>
                <a:sym typeface="Wingdings" panose="05000000000000000000" pitchFamily="2" charset="2"/>
              </a:rPr>
              <a:t></a:t>
            </a:r>
            <a:r>
              <a:rPr lang="cs-CZ" sz="4000" b="1" i="1" dirty="0">
                <a:solidFill>
                  <a:srgbClr val="307871"/>
                </a:solidFill>
              </a:rPr>
              <a:t/>
            </a:r>
            <a:br>
              <a:rPr lang="cs-CZ" sz="4000" b="1" i="1" dirty="0">
                <a:solidFill>
                  <a:srgbClr val="307871"/>
                </a:solidFill>
              </a:rPr>
            </a:br>
            <a:endParaRPr lang="cs-CZ" sz="4000" b="1" i="1" dirty="0">
              <a:solidFill>
                <a:srgbClr val="3078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184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Současné cíle Světové banky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Stanoveny pro horizont roku 2030</a:t>
            </a:r>
          </a:p>
          <a:p>
            <a:endParaRPr lang="cs-CZ" dirty="0"/>
          </a:p>
          <a:p>
            <a:r>
              <a:rPr lang="cs-CZ" dirty="0"/>
              <a:t>Skoncovat s extrémní chudobou snížením počtu lidí žijících s příjmem nižším než 1,25 USD na maximálně </a:t>
            </a:r>
            <a:br>
              <a:rPr lang="cs-CZ" dirty="0"/>
            </a:br>
            <a:r>
              <a:rPr lang="cs-CZ" dirty="0"/>
              <a:t>3 % světové populace</a:t>
            </a:r>
          </a:p>
          <a:p>
            <a:endParaRPr lang="cs-CZ" dirty="0"/>
          </a:p>
          <a:p>
            <a:r>
              <a:rPr lang="cs-CZ" dirty="0"/>
              <a:t>Podporovat sdílenou prosperitu nárůstem příjmů dolních 40 % populace v každé zemi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7430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Rozvojové cíle tisíciletí</a:t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cs-CZ" dirty="0"/>
              <a:t>Vymýtit extrémní chudobu a hlad</a:t>
            </a:r>
          </a:p>
          <a:p>
            <a:pPr>
              <a:lnSpc>
                <a:spcPct val="120000"/>
              </a:lnSpc>
            </a:pPr>
            <a:r>
              <a:rPr lang="cs-CZ" dirty="0"/>
              <a:t>Dosáhnout všeobecného základního vzdělání</a:t>
            </a:r>
          </a:p>
          <a:p>
            <a:pPr>
              <a:lnSpc>
                <a:spcPct val="120000"/>
              </a:lnSpc>
            </a:pPr>
            <a:r>
              <a:rPr lang="cs-CZ" dirty="0"/>
              <a:t>Podporovat rovnost pohlaví a dát ženám veškerá práva</a:t>
            </a:r>
          </a:p>
          <a:p>
            <a:pPr>
              <a:lnSpc>
                <a:spcPct val="120000"/>
              </a:lnSpc>
            </a:pPr>
            <a:r>
              <a:rPr lang="cs-CZ" dirty="0"/>
              <a:t>Snížit dětskou úmrtnost</a:t>
            </a:r>
          </a:p>
          <a:p>
            <a:pPr>
              <a:lnSpc>
                <a:spcPct val="120000"/>
              </a:lnSpc>
            </a:pPr>
            <a:r>
              <a:rPr lang="cs-CZ" dirty="0"/>
              <a:t>Zlepšit zdravotní stav matek</a:t>
            </a:r>
          </a:p>
          <a:p>
            <a:pPr>
              <a:lnSpc>
                <a:spcPct val="120000"/>
              </a:lnSpc>
            </a:pPr>
            <a:r>
              <a:rPr lang="cs-CZ" dirty="0"/>
              <a:t>Bojovat proti HIV/AIDS, malárii a dalším závažným onemocněním</a:t>
            </a:r>
          </a:p>
          <a:p>
            <a:pPr>
              <a:lnSpc>
                <a:spcPct val="120000"/>
              </a:lnSpc>
            </a:pPr>
            <a:r>
              <a:rPr lang="cs-CZ" dirty="0"/>
              <a:t>Zajistit dostatečnou ochranu životního prostředí</a:t>
            </a:r>
          </a:p>
          <a:p>
            <a:pPr>
              <a:lnSpc>
                <a:spcPct val="120000"/>
              </a:lnSpc>
            </a:pPr>
            <a:r>
              <a:rPr lang="cs-CZ" dirty="0"/>
              <a:t>Posílit globální partnerství a spolupráci v oblasti rozvoje</a:t>
            </a:r>
          </a:p>
          <a:p>
            <a:pPr marL="0" indent="0">
              <a:lnSpc>
                <a:spcPct val="120000"/>
              </a:lnSpc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3115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Rozvojové cíle tisíciletí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915566"/>
            <a:ext cx="5777107" cy="4227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5433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Výsledky </a:t>
            </a:r>
            <a:r>
              <a:rPr lang="cs-CZ" dirty="0"/>
              <a:t>rozvojových cílů tisíciletí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výroční zprávy MDG</a:t>
            </a:r>
            <a:endParaRPr lang="cs-CZ" dirty="0"/>
          </a:p>
          <a:p>
            <a:endParaRPr lang="cs-CZ" dirty="0"/>
          </a:p>
          <a:p>
            <a:r>
              <a:rPr lang="cs-CZ" dirty="0">
                <a:hlinkClick r:id="rId3"/>
              </a:rPr>
              <a:t>databáze indikátorů</a:t>
            </a:r>
            <a:endParaRPr lang="cs-CZ" dirty="0"/>
          </a:p>
          <a:p>
            <a:endParaRPr lang="cs-CZ" dirty="0"/>
          </a:p>
          <a:p>
            <a:r>
              <a:rPr lang="cs-CZ" dirty="0"/>
              <a:t>gr</a:t>
            </a:r>
            <a:r>
              <a:rPr lang="cs-CZ" dirty="0">
                <a:hlinkClick r:id="rId4"/>
              </a:rPr>
              <a:t>afická prezentace výsledků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9283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</a:t>
            </a:r>
            <a:r>
              <a:rPr lang="cs-CZ" dirty="0" smtClean="0"/>
              <a:t>ýsledky </a:t>
            </a:r>
            <a:r>
              <a:rPr lang="cs-CZ" dirty="0"/>
              <a:t>rozvojových cílů </a:t>
            </a:r>
            <a:r>
              <a:rPr lang="cs-CZ" dirty="0" smtClean="0"/>
              <a:t>tisíciletí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/>
          <a:srcRect b="55894"/>
          <a:stretch/>
        </p:blipFill>
        <p:spPr>
          <a:xfrm>
            <a:off x="107504" y="1059582"/>
            <a:ext cx="8843832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374825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Vlastní 3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307871"/>
      </a:accent6>
      <a:hlink>
        <a:srgbClr val="307871"/>
      </a:hlink>
      <a:folHlink>
        <a:srgbClr val="800080"/>
      </a:folHlink>
    </a:clrScheme>
    <a:fontScheme name="Vlastní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-sablona-OPF" id="{03B121F2-7AB1-4F95-9E0E-4032E0AAF7D9}" vid="{3A2D7B7A-8C72-486E-9E73-6E7B6F4DADB5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4861</TotalTime>
  <Words>1525</Words>
  <Application>Microsoft Office PowerPoint</Application>
  <PresentationFormat>Předvádění na obrazovce (16:9)</PresentationFormat>
  <Paragraphs>204</Paragraphs>
  <Slides>48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48</vt:i4>
      </vt:variant>
    </vt:vector>
  </HeadingPairs>
  <TitlesOfParts>
    <vt:vector size="54" baseType="lpstr">
      <vt:lpstr>Arial</vt:lpstr>
      <vt:lpstr>Calibri</vt:lpstr>
      <vt:lpstr>Enriqueta</vt:lpstr>
      <vt:lpstr>Times New Roman</vt:lpstr>
      <vt:lpstr>Wingdings</vt:lpstr>
      <vt:lpstr>SLU</vt:lpstr>
      <vt:lpstr>Skupina  Světové banky</vt:lpstr>
      <vt:lpstr>IBRD a Světová banka </vt:lpstr>
      <vt:lpstr>Vznik a současnost IBRD v obrazech </vt:lpstr>
      <vt:lpstr>Zaměření Světové banky </vt:lpstr>
      <vt:lpstr>Současné cíle Světové banky </vt:lpstr>
      <vt:lpstr>Rozvojové cíle tisíciletí </vt:lpstr>
      <vt:lpstr>Rozvojové cíle tisíciletí</vt:lpstr>
      <vt:lpstr>Výsledky rozvojových cílů tisíciletí </vt:lpstr>
      <vt:lpstr>Výsledky rozvojových cílů tisíciletí </vt:lpstr>
      <vt:lpstr>Výsledky rozvojových cílů tisíciletí </vt:lpstr>
      <vt:lpstr>Výsledky rozvojových cílů tisíciletí </vt:lpstr>
      <vt:lpstr>Cíle udržitelného rozvoje </vt:lpstr>
      <vt:lpstr>Cíle udržitelného rozvoje </vt:lpstr>
      <vt:lpstr>Cíle udržitelného rozvoje </vt:lpstr>
      <vt:lpstr>Organizační struktura Světové banky </vt:lpstr>
      <vt:lpstr>Členství a vlastnická struktura Světové banky  </vt:lpstr>
      <vt:lpstr>Hlasovací práva ve Světové bance </vt:lpstr>
      <vt:lpstr>Kapitál a zdroje  Světové banky </vt:lpstr>
      <vt:lpstr>Roční objem emise obligací Světové banky </vt:lpstr>
      <vt:lpstr>Měnová struktura emisí obligací Světové banky </vt:lpstr>
      <vt:lpstr>Členské organizace skupiny Světové banky </vt:lpstr>
      <vt:lpstr>Mezinárodní banka pro obnovu a rozvoj  </vt:lpstr>
      <vt:lpstr>Business model IBRD  </vt:lpstr>
      <vt:lpstr>Finanční ukazatele IBRD</vt:lpstr>
      <vt:lpstr>Úvěrová činnost IBRD (mld. USD) </vt:lpstr>
      <vt:lpstr>Úvěrová činnost IBRD podle typu produktu (v %) </vt:lpstr>
      <vt:lpstr>Největší klienti IBRD (mil. USD) </vt:lpstr>
      <vt:lpstr>Zisk IBRD: zdroj a užití (FY 2016, mil. USD) </vt:lpstr>
      <vt:lpstr>Mezinárodní asociace pro rozvoj </vt:lpstr>
      <vt:lpstr>Charakteristika úvěrů IDA  </vt:lpstr>
      <vt:lpstr>Finanční ukazatele IDA (mil. USD) </vt:lpstr>
      <vt:lpstr>Business model IDA </vt:lpstr>
      <vt:lpstr>Úvěrová činnost IDA podle regionů (mil. USD) </vt:lpstr>
      <vt:lpstr>Největší klienti IDA (mil. USD) </vt:lpstr>
      <vt:lpstr>Mezinárodní finanční korporace </vt:lpstr>
      <vt:lpstr>Charakteristika produktů IFC </vt:lpstr>
      <vt:lpstr>Finanční ukazatele IFC </vt:lpstr>
      <vt:lpstr>Aktivity IFC v roce 2016 dle regionů  </vt:lpstr>
      <vt:lpstr>Investiční portfolio IFC</vt:lpstr>
      <vt:lpstr>Agentura pro mnohostranné investiční záruky </vt:lpstr>
      <vt:lpstr>Charakteristika produktů MIGA </vt:lpstr>
      <vt:lpstr>Finanční ukazatele MIGA </vt:lpstr>
      <vt:lpstr>Činnost MIGA </vt:lpstr>
      <vt:lpstr>Skupina Světové banky v Česku </vt:lpstr>
      <vt:lpstr>Projekty Světové banky v Česku (do 31/08/2003, mil. USD)</vt:lpstr>
      <vt:lpstr>IFC v Česku (1)</vt:lpstr>
      <vt:lpstr>IFC v Česku (2)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Daniel Stavárek</cp:lastModifiedBy>
  <cp:revision>163</cp:revision>
  <dcterms:created xsi:type="dcterms:W3CDTF">2016-07-06T15:42:34Z</dcterms:created>
  <dcterms:modified xsi:type="dcterms:W3CDTF">2016-10-22T19:41:37Z</dcterms:modified>
</cp:coreProperties>
</file>