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5" r:id="rId2"/>
    <p:sldId id="306" r:id="rId3"/>
    <p:sldId id="344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5" r:id="rId30"/>
    <p:sldId id="333" r:id="rId31"/>
    <p:sldId id="336" r:id="rId32"/>
    <p:sldId id="342" r:id="rId33"/>
    <p:sldId id="343" r:id="rId34"/>
    <p:sldId id="340" r:id="rId35"/>
    <p:sldId id="341" r:id="rId36"/>
    <p:sldId id="304" r:id="rId3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90" d="100"/>
          <a:sy n="90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18.11.2019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měnová integrace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jn_4TFF_8&amp;list=PLnVAEZuF9FZk_wcITEK5G9QpS0j4LpB7o&amp;index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měnová integrace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hospodářská a měnová unie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Francouzsko</a:t>
            </a:r>
            <a:r>
              <a:rPr lang="cs-CZ" dirty="0"/>
              <a:t> - německé vztahy na formování EMU</a:t>
            </a:r>
          </a:p>
          <a:p>
            <a:pPr lvl="1"/>
            <a:r>
              <a:rPr lang="cs-CZ" dirty="0"/>
              <a:t>Klíčový faktor měnové integrace</a:t>
            </a:r>
          </a:p>
          <a:p>
            <a:pPr lvl="1"/>
            <a:r>
              <a:rPr lang="cs-CZ" dirty="0"/>
              <a:t>Postupná změna německého stanoviska</a:t>
            </a:r>
          </a:p>
          <a:p>
            <a:pPr lvl="1"/>
            <a:r>
              <a:rPr lang="cs-CZ" dirty="0"/>
              <a:t>Postoj Bundesbanky</a:t>
            </a:r>
          </a:p>
          <a:p>
            <a:endParaRPr lang="cs-CZ" dirty="0"/>
          </a:p>
          <a:p>
            <a:r>
              <a:rPr lang="cs-CZ" dirty="0"/>
              <a:t>Delorsova zpráva</a:t>
            </a:r>
          </a:p>
          <a:p>
            <a:pPr lvl="1"/>
            <a:r>
              <a:rPr lang="cs-CZ" dirty="0"/>
              <a:t>Výsledek jednání Delorsova výboru</a:t>
            </a:r>
          </a:p>
          <a:p>
            <a:pPr lvl="1"/>
            <a:r>
              <a:rPr lang="cs-CZ" dirty="0"/>
              <a:t>Přijata v červnu 1989</a:t>
            </a:r>
          </a:p>
          <a:p>
            <a:pPr lvl="1"/>
            <a:r>
              <a:rPr lang="cs-CZ" dirty="0"/>
              <a:t>Vytvoření evropské hospodářské a měnové unie rozdělen do tří etap s horizontem 10 let</a:t>
            </a:r>
          </a:p>
          <a:p>
            <a:pPr lvl="1"/>
            <a:r>
              <a:rPr lang="cs-CZ" dirty="0"/>
              <a:t>Limity rozpočtových deficitů</a:t>
            </a:r>
          </a:p>
        </p:txBody>
      </p:sp>
    </p:spTree>
    <p:extLst>
      <p:ext uri="{BB962C8B-B14F-4D97-AF65-F5344CB8AC3E}">
        <p14:creationId xmlns:p14="http://schemas.microsoft.com/office/powerpoint/2010/main" val="327456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etapa zavedení EMU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smtClean="0"/>
              <a:t>01/07/1990 – 31/12/1993</a:t>
            </a:r>
            <a:endParaRPr lang="cs-CZ" dirty="0"/>
          </a:p>
          <a:p>
            <a:endParaRPr lang="cs-CZ" dirty="0"/>
          </a:p>
          <a:p>
            <a:r>
              <a:rPr lang="cs-CZ" dirty="0"/>
              <a:t>Požadavek dokončení liberalizace pohybu kapitálu, posilování nezávislosti CB, opatření pro harmonizaci právních předpisů</a:t>
            </a:r>
          </a:p>
          <a:p>
            <a:endParaRPr lang="cs-CZ" dirty="0"/>
          </a:p>
          <a:p>
            <a:r>
              <a:rPr lang="cs-CZ" dirty="0"/>
              <a:t>Maastrichtská smlouva </a:t>
            </a:r>
            <a:r>
              <a:rPr lang="cs-CZ" dirty="0" smtClean="0"/>
              <a:t>(07/02/1992</a:t>
            </a:r>
            <a:r>
              <a:rPr lang="cs-CZ" dirty="0"/>
              <a:t>) představuje nutný právní a institucionální základ měnové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18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</a:t>
            </a:r>
            <a:r>
              <a:rPr lang="cs-CZ" dirty="0" smtClean="0"/>
              <a:t>01/01/1994 – 31/12/1998</a:t>
            </a:r>
            <a:endParaRPr lang="cs-CZ" dirty="0"/>
          </a:p>
          <a:p>
            <a:endParaRPr lang="cs-CZ" dirty="0"/>
          </a:p>
          <a:p>
            <a:r>
              <a:rPr lang="cs-CZ" dirty="0"/>
              <a:t>Evropský měnový institut, jeho cíle:</a:t>
            </a:r>
          </a:p>
          <a:p>
            <a:pPr lvl="1"/>
            <a:r>
              <a:rPr lang="cs-CZ" dirty="0"/>
              <a:t>Upevnění spolupráce centrálních bank</a:t>
            </a:r>
          </a:p>
          <a:p>
            <a:pPr lvl="1"/>
            <a:r>
              <a:rPr lang="cs-CZ" dirty="0"/>
              <a:t>Dozor nad EMS</a:t>
            </a:r>
          </a:p>
          <a:p>
            <a:pPr lvl="1"/>
            <a:r>
              <a:rPr lang="cs-CZ" dirty="0"/>
              <a:t>Konzultace otázek v kompetenci centrálních bank</a:t>
            </a:r>
          </a:p>
          <a:p>
            <a:pPr lvl="1"/>
            <a:r>
              <a:rPr lang="cs-CZ" dirty="0"/>
              <a:t>Převzal úkoly Evropského fondu pro měnovou spolupráci</a:t>
            </a:r>
          </a:p>
          <a:p>
            <a:pPr lvl="1"/>
            <a:r>
              <a:rPr lang="cs-CZ" dirty="0"/>
              <a:t>Dozor nad vývojem ECU</a:t>
            </a:r>
          </a:p>
          <a:p>
            <a:pPr lvl="1"/>
            <a:r>
              <a:rPr lang="cs-CZ" dirty="0"/>
              <a:t>Podpora efektivnosti platebního styku</a:t>
            </a:r>
          </a:p>
          <a:p>
            <a:pPr lvl="1"/>
            <a:r>
              <a:rPr lang="cs-CZ" dirty="0"/>
              <a:t>Práce nutné k založení Evropského systému centrálních bank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17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Summit v Madridu (prosinec 1995)</a:t>
            </a:r>
          </a:p>
          <a:p>
            <a:pPr lvl="1"/>
            <a:r>
              <a:rPr lang="cs-CZ" dirty="0"/>
              <a:t>Schválení názvu společné měnové jednotky</a:t>
            </a:r>
          </a:p>
          <a:p>
            <a:pPr lvl="1"/>
            <a:r>
              <a:rPr lang="cs-CZ" dirty="0"/>
              <a:t>Určení sledu opatření pro přechod ke společné měně</a:t>
            </a:r>
          </a:p>
          <a:p>
            <a:endParaRPr lang="cs-CZ" dirty="0"/>
          </a:p>
          <a:p>
            <a:r>
              <a:rPr lang="cs-CZ" dirty="0"/>
              <a:t>Pakt stability a růstu</a:t>
            </a:r>
          </a:p>
          <a:p>
            <a:pPr lvl="1"/>
            <a:r>
              <a:rPr lang="cs-CZ" dirty="0"/>
              <a:t>Definuje dohled nad veřejnými financemi ve třetí etapě zavedení EMU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0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Konvergenční kritéria</a:t>
            </a:r>
          </a:p>
          <a:p>
            <a:pPr lvl="1"/>
            <a:r>
              <a:rPr lang="cs-CZ" dirty="0"/>
              <a:t>Cenové stabilita </a:t>
            </a:r>
          </a:p>
          <a:p>
            <a:pPr lvl="1"/>
            <a:r>
              <a:rPr lang="cs-CZ" dirty="0"/>
              <a:t>Úroveň dlouhodobé úrokové míry</a:t>
            </a:r>
          </a:p>
          <a:p>
            <a:pPr lvl="1"/>
            <a:r>
              <a:rPr lang="cs-CZ" dirty="0"/>
              <a:t>Stav veřejných financí</a:t>
            </a:r>
          </a:p>
          <a:p>
            <a:pPr lvl="1"/>
            <a:r>
              <a:rPr lang="cs-CZ" dirty="0"/>
              <a:t>Stabilita devizového kurzu</a:t>
            </a:r>
          </a:p>
          <a:p>
            <a:endParaRPr lang="cs-CZ" dirty="0"/>
          </a:p>
          <a:p>
            <a:r>
              <a:rPr lang="cs-CZ" dirty="0"/>
              <a:t>Splnění konvergenčních kritérií - problém dodržování fiskálních kritérií (snižování státních dluhů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Vznik Evropské centrální banky </a:t>
            </a:r>
            <a:r>
              <a:rPr lang="cs-CZ" dirty="0" smtClean="0"/>
              <a:t>(01/06/1998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2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od </a:t>
            </a:r>
            <a:r>
              <a:rPr lang="cs-CZ" dirty="0" smtClean="0"/>
              <a:t>01/01/1999 </a:t>
            </a:r>
            <a:r>
              <a:rPr lang="cs-CZ" dirty="0"/>
              <a:t>- pouze bezhotovostní podoba nové měny</a:t>
            </a:r>
          </a:p>
          <a:p>
            <a:endParaRPr lang="cs-CZ" dirty="0"/>
          </a:p>
          <a:p>
            <a:r>
              <a:rPr lang="cs-CZ" dirty="0"/>
              <a:t>od 01/01/2002 - existence euro bankovek a mincí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05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Neodvolatelné přepočítací poměry (k 01/01/1999 fixovány kurzy měn na euro dle stanovených koeficientů)</a:t>
            </a:r>
          </a:p>
          <a:p>
            <a:endParaRPr lang="cs-CZ" dirty="0"/>
          </a:p>
          <a:p>
            <a:r>
              <a:rPr lang="cs-CZ" dirty="0"/>
              <a:t>Euro a finanční trhy</a:t>
            </a:r>
          </a:p>
          <a:p>
            <a:pPr lvl="1"/>
            <a:r>
              <a:rPr lang="cs-CZ" dirty="0"/>
              <a:t>Konec devizového trhu mezi členy EMU</a:t>
            </a:r>
          </a:p>
          <a:p>
            <a:pPr lvl="1"/>
            <a:r>
              <a:rPr lang="cs-CZ" dirty="0" smtClean="0"/>
              <a:t>Devizové </a:t>
            </a:r>
            <a:r>
              <a:rPr lang="cs-CZ" dirty="0"/>
              <a:t>rezervy CB převedeny na ECB</a:t>
            </a:r>
          </a:p>
          <a:p>
            <a:pPr lvl="1"/>
            <a:r>
              <a:rPr lang="cs-CZ" dirty="0"/>
              <a:t>Platební systém TARGET (vypořádávání transakcí měnové politiky v euro)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6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Přepočítací koeficienty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7" y="957782"/>
            <a:ext cx="5338906" cy="40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Kurzový mechanismus ERM II (od 01/01/1999)   </a:t>
            </a:r>
          </a:p>
          <a:p>
            <a:pPr lvl="1"/>
            <a:r>
              <a:rPr lang="cs-CZ" dirty="0"/>
              <a:t>Měny členských států EU mimo euro oblast vázány na euro se standardním fluktuačním pásmem 15 %</a:t>
            </a:r>
          </a:p>
          <a:p>
            <a:endParaRPr lang="cs-CZ" dirty="0"/>
          </a:p>
          <a:p>
            <a:r>
              <a:rPr lang="cs-CZ" dirty="0"/>
              <a:t>Zavedení hotovostní podoby eura </a:t>
            </a:r>
          </a:p>
          <a:p>
            <a:pPr lvl="1"/>
            <a:r>
              <a:rPr lang="cs-CZ" dirty="0"/>
              <a:t>Zahájeno 01/01/2002 na území 12 evropských států</a:t>
            </a:r>
          </a:p>
          <a:p>
            <a:pPr lvl="1"/>
            <a:r>
              <a:rPr lang="cs-CZ" dirty="0"/>
              <a:t>Nejpozději </a:t>
            </a:r>
            <a:r>
              <a:rPr lang="cs-CZ" dirty="0" smtClean="0"/>
              <a:t>01/03/2002 </a:t>
            </a:r>
            <a:r>
              <a:rPr lang="cs-CZ" dirty="0"/>
              <a:t>byly bankovky a mince národních měn staženy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Eurozóna</a:t>
            </a:r>
          </a:p>
        </p:txBody>
      </p:sp>
      <p:pic>
        <p:nvPicPr>
          <p:cNvPr id="1026" name="Picture 2" descr="Výsledek obrázku pro eurozon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43558"/>
            <a:ext cx="51324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7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www.youtube.com/watch?v=Aijn_4TFF_8&amp;list=PLnVAEZuF9FZk_wcITEK5G9QpS0j4LpB7o&amp;index=1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594673" y="972650"/>
            <a:ext cx="5954654" cy="38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86" y="1131590"/>
            <a:ext cx="6706028" cy="35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1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o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Předvstupní etapa </a:t>
            </a:r>
            <a:r>
              <a:rPr lang="cs-CZ" dirty="0" smtClean="0"/>
              <a:t>(01/05/2001 </a:t>
            </a:r>
            <a:r>
              <a:rPr lang="cs-CZ" dirty="0"/>
              <a:t>předalo Česko Evropské komisi Předvstupní hospodářský program)</a:t>
            </a:r>
          </a:p>
          <a:p>
            <a:endParaRPr lang="cs-CZ" dirty="0"/>
          </a:p>
          <a:p>
            <a:r>
              <a:rPr lang="cs-CZ" dirty="0"/>
              <a:t>I. etapa </a:t>
            </a:r>
          </a:p>
          <a:p>
            <a:pPr lvl="1"/>
            <a:r>
              <a:rPr lang="cs-CZ" dirty="0"/>
              <a:t>Přijetí ČR do EU k </a:t>
            </a:r>
            <a:r>
              <a:rPr lang="cs-CZ" dirty="0" smtClean="0"/>
              <a:t>01/05(2004</a:t>
            </a:r>
            <a:endParaRPr lang="cs-CZ" dirty="0"/>
          </a:p>
          <a:p>
            <a:pPr lvl="1"/>
            <a:r>
              <a:rPr lang="cs-CZ" dirty="0"/>
              <a:t>Po vstupu ČR do EU byl Předvstupní program nahrazen Konvergenčním programem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58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do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II. etapa</a:t>
            </a:r>
          </a:p>
          <a:p>
            <a:pPr lvl="1"/>
            <a:r>
              <a:rPr lang="cs-CZ" dirty="0"/>
              <a:t>Zapojení do ERM II (závisí na připravenosti dodržovat podmínky systému)</a:t>
            </a:r>
          </a:p>
          <a:p>
            <a:endParaRPr lang="cs-CZ" dirty="0"/>
          </a:p>
          <a:p>
            <a:r>
              <a:rPr lang="cs-CZ" dirty="0"/>
              <a:t>III. etapa</a:t>
            </a:r>
          </a:p>
          <a:p>
            <a:pPr lvl="1"/>
            <a:r>
              <a:rPr lang="cs-CZ" dirty="0"/>
              <a:t>Vstup ČR do EMU (nejdříve ve třetím roce od vstupu do EU - min. doba pro vyhodnocení plnění konvergenčního </a:t>
            </a:r>
            <a:r>
              <a:rPr lang="cs-CZ" dirty="0" smtClean="0"/>
              <a:t>kritéria </a:t>
            </a:r>
            <a:r>
              <a:rPr lang="cs-CZ" dirty="0"/>
              <a:t>kurzové stability)</a:t>
            </a:r>
          </a:p>
          <a:p>
            <a:pPr lvl="1"/>
            <a:r>
              <a:rPr lang="cs-CZ" dirty="0"/>
              <a:t>Účast v eurozóně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59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vstupu do EMU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66" y="1027589"/>
            <a:ext cx="6849069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maastrichtských kritérií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Nominální vs. reálná konvergence</a:t>
            </a:r>
          </a:p>
          <a:p>
            <a:endParaRPr lang="cs-CZ" dirty="0"/>
          </a:p>
          <a:p>
            <a:r>
              <a:rPr lang="cs-CZ" dirty="0"/>
              <a:t>Konstrukce kritéria cenové stability</a:t>
            </a:r>
          </a:p>
          <a:p>
            <a:pPr lvl="1"/>
            <a:r>
              <a:rPr lang="cs-CZ" dirty="0"/>
              <a:t>Referenční hodnota kritéria se může počítat i ze zemí mimo eurozónu</a:t>
            </a:r>
          </a:p>
          <a:p>
            <a:endParaRPr lang="cs-CZ" dirty="0"/>
          </a:p>
          <a:p>
            <a:r>
              <a:rPr lang="cs-CZ" dirty="0"/>
              <a:t>Vágní znění kritéria stability devizového kurzu</a:t>
            </a:r>
          </a:p>
          <a:p>
            <a:pPr lvl="1"/>
            <a:r>
              <a:rPr lang="cs-CZ" dirty="0"/>
              <a:t>Jak široké je fluktuační pásmo okolo centrální parity?</a:t>
            </a:r>
          </a:p>
          <a:p>
            <a:pPr lvl="1"/>
            <a:r>
              <a:rPr lang="cs-CZ" dirty="0"/>
              <a:t>Co přesně znamená „bez výrazných tlaků“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653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strategie (ne)přijetí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Nedělat nic a čekat</a:t>
            </a:r>
          </a:p>
          <a:p>
            <a:endParaRPr lang="cs-CZ" dirty="0"/>
          </a:p>
          <a:p>
            <a:r>
              <a:rPr lang="cs-CZ" dirty="0"/>
              <a:t>Strategie co nejdřívějšího přijetí</a:t>
            </a:r>
          </a:p>
          <a:p>
            <a:pPr lvl="1"/>
            <a:r>
              <a:rPr lang="cs-CZ" dirty="0"/>
              <a:t>Nutná dostatečná míra reálné konvergence, načasovat nejlépe na konci období zhodnocování národní měny oproti euru</a:t>
            </a:r>
          </a:p>
          <a:p>
            <a:pPr lvl="1"/>
            <a:r>
              <a:rPr lang="cs-CZ" dirty="0"/>
              <a:t>Výhoda pro zahraniční obchod díky stabilitě devizového kurzu</a:t>
            </a:r>
          </a:p>
          <a:p>
            <a:endParaRPr lang="cs-CZ" dirty="0"/>
          </a:p>
          <a:p>
            <a:r>
              <a:rPr lang="cs-CZ" dirty="0"/>
              <a:t>Strategie pozdějšího přijetí</a:t>
            </a:r>
          </a:p>
          <a:p>
            <a:pPr lvl="1"/>
            <a:r>
              <a:rPr lang="cs-CZ" dirty="0"/>
              <a:t>Vhodné pro země velice odlišné od eurozóny (Rumunsko, Bulharsko)</a:t>
            </a:r>
          </a:p>
          <a:p>
            <a:pPr lvl="1"/>
            <a:r>
              <a:rPr lang="cs-CZ" dirty="0"/>
              <a:t>Vlastní měna a měnová politika umožní rychlejší konvergenci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6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současné EMU a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Nízká inflace (blízko 2 % ročně)</a:t>
            </a:r>
          </a:p>
          <a:p>
            <a:endParaRPr lang="cs-CZ" dirty="0"/>
          </a:p>
          <a:p>
            <a:r>
              <a:rPr lang="cs-CZ" dirty="0"/>
              <a:t>Plná integrace peněžních a dluhopisových trhů</a:t>
            </a:r>
          </a:p>
          <a:p>
            <a:endParaRPr lang="cs-CZ" dirty="0"/>
          </a:p>
          <a:p>
            <a:r>
              <a:rPr lang="cs-CZ" dirty="0"/>
              <a:t>Rozšíření objemu kapitálového trhu</a:t>
            </a:r>
          </a:p>
          <a:p>
            <a:endParaRPr lang="cs-CZ" dirty="0"/>
          </a:p>
          <a:p>
            <a:r>
              <a:rPr lang="cs-CZ" dirty="0"/>
              <a:t>Relativně silné euro může být vnímáno jako symbol úspěšné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0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Politický projekt, který by nevznikl ve stejné podobě, pokud by rozhodovali ekonomové</a:t>
            </a:r>
          </a:p>
          <a:p>
            <a:endParaRPr lang="cs-CZ" dirty="0"/>
          </a:p>
          <a:p>
            <a:r>
              <a:rPr lang="cs-CZ" dirty="0"/>
              <a:t>Nedostatečná konvergence členských zemí</a:t>
            </a:r>
          </a:p>
          <a:p>
            <a:endParaRPr lang="cs-CZ" dirty="0"/>
          </a:p>
          <a:p>
            <a:r>
              <a:rPr lang="cs-CZ" dirty="0"/>
              <a:t>Jednotná měnová politika ve spojení s mnoha národními fiskálními politikami</a:t>
            </a:r>
          </a:p>
          <a:p>
            <a:endParaRPr lang="cs-CZ" dirty="0"/>
          </a:p>
          <a:p>
            <a:r>
              <a:rPr lang="cs-CZ" dirty="0"/>
              <a:t>Neustálé prosazování národních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29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0795"/>
            <a:ext cx="3236050" cy="22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/>
          <a:stretch/>
        </p:blipFill>
        <p:spPr bwMode="auto">
          <a:xfrm>
            <a:off x="3925578" y="123478"/>
            <a:ext cx="3722265" cy="26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5810"/>
            <a:ext cx="3528392" cy="25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s1.lemde.fr/image/2015/02/12/644x322/4575134_3_6715_angela-merkel-et-francois-hollande-a-minsk-l_743083070640be810a75a2c57771c9f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4714"/>
          <a:stretch/>
        </p:blipFill>
        <p:spPr bwMode="auto">
          <a:xfrm>
            <a:off x="3922457" y="2547656"/>
            <a:ext cx="4353797" cy="25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4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1945 - 1949 bilaterální princip v mezinárodním obchodě a platbách</a:t>
            </a:r>
          </a:p>
          <a:p>
            <a:endParaRPr lang="cs-CZ" dirty="0"/>
          </a:p>
          <a:p>
            <a:r>
              <a:rPr lang="cs-CZ" dirty="0"/>
              <a:t>1950 - 1958 mnohostranné zúčtování, Evropská platební unie (zanikla v roce 1958)</a:t>
            </a:r>
          </a:p>
          <a:p>
            <a:endParaRPr lang="cs-CZ" dirty="0"/>
          </a:p>
          <a:p>
            <a:r>
              <a:rPr lang="cs-CZ" dirty="0"/>
              <a:t>Hospodářská a měnová unie - cíl procesu ekonomické a měnové integrace zemí Evropského společenství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60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Rámec: symetrie a integrace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59306" y="1131588"/>
            <a:ext cx="3893755" cy="2735143"/>
            <a:chOff x="522635" y="132420"/>
            <a:chExt cx="5069401" cy="3639965"/>
          </a:xfrm>
        </p:grpSpPr>
        <p:sp>
          <p:nvSpPr>
            <p:cNvPr id="5" name="Obdélník 4"/>
            <p:cNvSpPr/>
            <p:nvPr/>
          </p:nvSpPr>
          <p:spPr>
            <a:xfrm rot="2268974">
              <a:off x="1606419" y="753676"/>
              <a:ext cx="3962682" cy="1239052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1053060" y="425387"/>
              <a:ext cx="0" cy="28810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053060" y="3306397"/>
              <a:ext cx="3660919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636702" y="639405"/>
              <a:ext cx="2856219" cy="222719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834420" y="2307281"/>
              <a:ext cx="954412" cy="533869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en-US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22635" y="132420"/>
              <a:ext cx="1311783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608493" y="1057894"/>
              <a:ext cx="1310815" cy="532692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650792" y="1649523"/>
              <a:ext cx="1368459" cy="39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440286" y="2602021"/>
              <a:ext cx="1151750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50966" y="3381633"/>
              <a:ext cx="1544905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integrace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4572000" y="1765884"/>
            <a:ext cx="4220544" cy="3037753"/>
            <a:chOff x="884127" y="1881551"/>
            <a:chExt cx="6648734" cy="4759818"/>
          </a:xfrm>
        </p:grpSpPr>
        <p:sp>
          <p:nvSpPr>
            <p:cNvPr id="17" name="Obdélník 16"/>
            <p:cNvSpPr/>
            <p:nvPr/>
          </p:nvSpPr>
          <p:spPr>
            <a:xfrm rot="2268974">
              <a:off x="2154411" y="2719666"/>
              <a:ext cx="5378450" cy="1672725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 rot="2226625">
              <a:off x="1398588" y="4133850"/>
              <a:ext cx="5378450" cy="830263"/>
            </a:xfrm>
            <a:prstGeom prst="rect">
              <a:avLst/>
            </a:prstGeom>
            <a:solidFill>
              <a:srgbClr val="92D050">
                <a:alpha val="86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1403350" y="2276474"/>
              <a:ext cx="0" cy="38893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403350" y="6165850"/>
              <a:ext cx="4968875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95513" y="2565400"/>
              <a:ext cx="3876675" cy="300672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508757" y="3343992"/>
              <a:ext cx="360362" cy="360362"/>
            </a:xfrm>
            <a:prstGeom prst="line">
              <a:avLst/>
            </a:prstGeom>
            <a:noFill/>
            <a:ln w="76200">
              <a:solidFill>
                <a:srgbClr val="00544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785938" y="3357563"/>
              <a:ext cx="3363912" cy="2519362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148263" y="5734050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884127" y="1881551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561222" y="3159273"/>
              <a:ext cx="1634373" cy="719136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4929188" y="3929063"/>
              <a:ext cx="1857376" cy="37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000750" y="5214938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857875" y="6267419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flexibilita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2481616" y="4743919"/>
              <a:ext cx="1295400" cy="720725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</a:t>
              </a:r>
              <a:r>
                <a:rPr lang="en-US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cs-CZ" sz="1200" b="1" i="0" kern="0" dirty="0" smtClean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álný bublinový popisek 30"/>
          <p:cNvSpPr/>
          <p:nvPr/>
        </p:nvSpPr>
        <p:spPr>
          <a:xfrm>
            <a:off x="1247689" y="3976140"/>
            <a:ext cx="2992681" cy="1070493"/>
          </a:xfrm>
          <a:prstGeom prst="wedgeEllipseCallout">
            <a:avLst>
              <a:gd name="adj1" fmla="val 94829"/>
              <a:gd name="adj2" fmla="val -145218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Pokrok v integraci snižuje požadavky na flexibilitu = úroveň OCA se posouvá níže</a:t>
            </a:r>
            <a:endParaRPr lang="en-US" sz="1200" b="1" dirty="0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182308" y="2557532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348127" y="3394633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7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" y="862414"/>
            <a:ext cx="4171853" cy="28614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84" y="1893027"/>
            <a:ext cx="4886616" cy="3250473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5292080" y="331569"/>
            <a:ext cx="1533872" cy="1046151"/>
          </a:xfrm>
          <a:prstGeom prst="wedgeEllipseCallout">
            <a:avLst>
              <a:gd name="adj1" fmla="val -113180"/>
              <a:gd name="adj2" fmla="val 50007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Reálný efektivní devizový kurz</a:t>
            </a:r>
            <a:endParaRPr lang="en-US" sz="1200" b="1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1691680" y="3937281"/>
            <a:ext cx="1533872" cy="1046151"/>
          </a:xfrm>
          <a:prstGeom prst="wedgeEllipseCallout">
            <a:avLst>
              <a:gd name="adj1" fmla="val 112592"/>
              <a:gd name="adj2" fmla="val -26241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Roční inflace (HICP)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96637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008"/>
            <a:ext cx="4644008" cy="3160301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5292080" y="331569"/>
            <a:ext cx="1533872" cy="1046151"/>
          </a:xfrm>
          <a:prstGeom prst="wedgeEllipseCallout">
            <a:avLst>
              <a:gd name="adj1" fmla="val -113180"/>
              <a:gd name="adj2" fmla="val 50007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Reálná produktivita práce</a:t>
            </a:r>
            <a:endParaRPr lang="en-US" sz="12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838474"/>
            <a:ext cx="4716016" cy="3126279"/>
          </a:xfrm>
          <a:prstGeom prst="rect">
            <a:avLst/>
          </a:prstGeom>
        </p:spPr>
      </p:pic>
      <p:sp>
        <p:nvSpPr>
          <p:cNvPr id="9" name="Oválný bublinový popisek 8"/>
          <p:cNvSpPr/>
          <p:nvPr/>
        </p:nvSpPr>
        <p:spPr>
          <a:xfrm>
            <a:off x="1691680" y="3937281"/>
            <a:ext cx="1533872" cy="1046151"/>
          </a:xfrm>
          <a:prstGeom prst="wedgeEllipseCallout">
            <a:avLst>
              <a:gd name="adj1" fmla="val 112592"/>
              <a:gd name="adj2" fmla="val -26241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Nominální mzdové náklady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7722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283703" cy="3094568"/>
          </a:xfrm>
          <a:prstGeom prst="rect">
            <a:avLst/>
          </a:prstGeom>
        </p:spPr>
      </p:pic>
      <p:sp>
        <p:nvSpPr>
          <p:cNvPr id="8" name="Oválný bublinový popisek 7"/>
          <p:cNvSpPr/>
          <p:nvPr/>
        </p:nvSpPr>
        <p:spPr>
          <a:xfrm>
            <a:off x="3275856" y="267494"/>
            <a:ext cx="1965920" cy="1046151"/>
          </a:xfrm>
          <a:prstGeom prst="wedgeEllipseCallout">
            <a:avLst>
              <a:gd name="adj1" fmla="val -1563"/>
              <a:gd name="adj2" fmla="val 113237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Saldo běžného účtu platební bilance na HDP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5706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Eurozóna a finanční krize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Bankovní sektory mnoha zemí ve vážných problémech</a:t>
            </a:r>
          </a:p>
          <a:p>
            <a:pPr lvl="1"/>
            <a:r>
              <a:rPr lang="cs-CZ" dirty="0"/>
              <a:t>Masivní státní pomoc</a:t>
            </a:r>
          </a:p>
          <a:p>
            <a:r>
              <a:rPr lang="cs-CZ" dirty="0"/>
              <a:t>Prohlubující se hospodářská krize, nezaměstnanost =&gt; tlaky na udržitelnost veřejných financí</a:t>
            </a:r>
          </a:p>
          <a:p>
            <a:r>
              <a:rPr lang="cs-CZ" dirty="0"/>
              <a:t>Výrazný růst výnosů státních dluhopisů u problémových zemí a závažné problémy s nadměrným zadlužením v některých zemích (PIIGS)</a:t>
            </a:r>
          </a:p>
          <a:p>
            <a:r>
              <a:rPr lang="cs-CZ" dirty="0"/>
              <a:t>Hlavní problém je ale ztráta konkurenceschopnosti daných zemí</a:t>
            </a:r>
          </a:p>
          <a:p>
            <a:r>
              <a:rPr lang="cs-CZ" dirty="0"/>
              <a:t>Nový systém regulace a dohledu nad finančním sektorem</a:t>
            </a:r>
          </a:p>
          <a:p>
            <a:r>
              <a:rPr lang="cs-CZ" dirty="0"/>
              <a:t>Nový záchranný stabilizační fond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4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finanční krize na vládní dluh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13" y="930150"/>
            <a:ext cx="6461175" cy="3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hospodářské integrace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Pařížská smlouva</a:t>
            </a:r>
          </a:p>
          <a:p>
            <a:pPr lvl="1"/>
            <a:r>
              <a:rPr lang="cs-CZ" dirty="0"/>
              <a:t>Evropské společenství uhlí a oceli (FRA, BEL, LUX, NED, ITA, GER), v platnost 1952</a:t>
            </a:r>
          </a:p>
          <a:p>
            <a:pPr lvl="1"/>
            <a:r>
              <a:rPr lang="cs-CZ" dirty="0"/>
              <a:t>Jean </a:t>
            </a:r>
            <a:r>
              <a:rPr lang="cs-CZ" dirty="0" err="1"/>
              <a:t>Monnet</a:t>
            </a:r>
            <a:r>
              <a:rPr lang="cs-CZ" dirty="0"/>
              <a:t>, Robert </a:t>
            </a:r>
            <a:r>
              <a:rPr lang="cs-CZ" dirty="0" err="1"/>
              <a:t>Schuman</a:t>
            </a:r>
            <a:r>
              <a:rPr lang="cs-CZ" dirty="0"/>
              <a:t>, Montánní unie</a:t>
            </a:r>
          </a:p>
          <a:p>
            <a:endParaRPr lang="cs-CZ" dirty="0"/>
          </a:p>
          <a:p>
            <a:r>
              <a:rPr lang="cs-CZ" dirty="0"/>
              <a:t>Římské smlouvy</a:t>
            </a:r>
          </a:p>
          <a:p>
            <a:pPr lvl="1"/>
            <a:r>
              <a:rPr lang="cs-CZ" dirty="0"/>
              <a:t>Evropské hospodářské společenství a </a:t>
            </a:r>
            <a:r>
              <a:rPr lang="cs-CZ" dirty="0" err="1"/>
              <a:t>Euroatom</a:t>
            </a:r>
            <a:r>
              <a:rPr lang="cs-CZ" dirty="0"/>
              <a:t> (1957)</a:t>
            </a:r>
          </a:p>
          <a:p>
            <a:pPr lvl="1"/>
            <a:r>
              <a:rPr lang="cs-CZ" dirty="0"/>
              <a:t>Evropské společenství (1965)</a:t>
            </a:r>
          </a:p>
          <a:p>
            <a:endParaRPr lang="cs-CZ" dirty="0"/>
          </a:p>
          <a:p>
            <a:r>
              <a:rPr lang="cs-CZ" dirty="0"/>
              <a:t>Prohloubení evropské hospodářské integrace</a:t>
            </a:r>
          </a:p>
          <a:p>
            <a:r>
              <a:rPr lang="cs-CZ" dirty="0"/>
              <a:t>Dohoda z Haagu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5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Rozdílné přístupy k měnové integraci</a:t>
            </a:r>
          </a:p>
          <a:p>
            <a:pPr lvl="1"/>
            <a:r>
              <a:rPr lang="cs-CZ" dirty="0"/>
              <a:t>Rozpor mezi názorovými školami i národními zájmy</a:t>
            </a:r>
          </a:p>
          <a:p>
            <a:pPr lvl="1"/>
            <a:r>
              <a:rPr lang="cs-CZ" dirty="0" err="1"/>
              <a:t>Shillerův</a:t>
            </a:r>
            <a:r>
              <a:rPr lang="cs-CZ" dirty="0"/>
              <a:t> plán</a:t>
            </a:r>
          </a:p>
          <a:p>
            <a:pPr lvl="1"/>
            <a:r>
              <a:rPr lang="cs-CZ" dirty="0" err="1"/>
              <a:t>Barreho</a:t>
            </a:r>
            <a:r>
              <a:rPr lang="cs-CZ" dirty="0"/>
              <a:t> plán</a:t>
            </a:r>
          </a:p>
          <a:p>
            <a:pPr lvl="1"/>
            <a:r>
              <a:rPr lang="cs-CZ" dirty="0"/>
              <a:t>Wernerův plán</a:t>
            </a:r>
          </a:p>
          <a:p>
            <a:endParaRPr lang="cs-CZ" dirty="0"/>
          </a:p>
          <a:p>
            <a:r>
              <a:rPr lang="cs-CZ" dirty="0"/>
              <a:t>Definitivní Wernerův plán</a:t>
            </a:r>
          </a:p>
          <a:p>
            <a:pPr lvl="1"/>
            <a:r>
              <a:rPr lang="cs-CZ" dirty="0"/>
              <a:t>Výsledek jednání Wernerova výboru</a:t>
            </a:r>
          </a:p>
          <a:p>
            <a:pPr lvl="1"/>
            <a:r>
              <a:rPr lang="cs-CZ" dirty="0"/>
              <a:t>Kompromis mezi předkládanými návrhy</a:t>
            </a:r>
          </a:p>
          <a:p>
            <a:pPr lvl="1"/>
            <a:r>
              <a:rPr lang="cs-CZ" dirty="0"/>
              <a:t>Hospodářská unie s centralizovanou hospodářskou politikou a financemi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42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Had v tunelu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Od 24.04.1972 – vstup šesti zemí</a:t>
            </a:r>
          </a:p>
          <a:p>
            <a:pPr>
              <a:lnSpc>
                <a:spcPct val="150000"/>
              </a:lnSpc>
            </a:pPr>
            <a:r>
              <a:rPr lang="cs-CZ" dirty="0"/>
              <a:t>Odchylka vzájemných devizových kurzů ± 2,25 % od centrální parity</a:t>
            </a:r>
          </a:p>
          <a:p>
            <a:pPr>
              <a:lnSpc>
                <a:spcPct val="150000"/>
              </a:lnSpc>
            </a:pPr>
            <a:r>
              <a:rPr lang="cs-CZ" dirty="0"/>
              <a:t>Snížení přípustné odchylky ± 4,5 % od centrální parity platné po </a:t>
            </a:r>
            <a:r>
              <a:rPr lang="cs-CZ" dirty="0" err="1"/>
              <a:t>Smithsoniánských</a:t>
            </a:r>
            <a:r>
              <a:rPr lang="cs-CZ" dirty="0"/>
              <a:t> dohodách</a:t>
            </a:r>
          </a:p>
          <a:p>
            <a:pPr>
              <a:lnSpc>
                <a:spcPct val="150000"/>
              </a:lnSpc>
            </a:pPr>
            <a:r>
              <a:rPr lang="cs-CZ" dirty="0"/>
              <a:t>Nestabilní vývoj</a:t>
            </a:r>
          </a:p>
          <a:p>
            <a:pPr>
              <a:lnSpc>
                <a:spcPct val="150000"/>
              </a:lnSpc>
            </a:pPr>
            <a:r>
              <a:rPr lang="cs-CZ" dirty="0"/>
              <a:t>Nedostatečná koordinace v rámci systému + divergence</a:t>
            </a:r>
          </a:p>
          <a:p>
            <a:pPr>
              <a:lnSpc>
                <a:spcPct val="150000"/>
              </a:lnSpc>
            </a:pPr>
            <a:r>
              <a:rPr lang="cs-CZ" dirty="0"/>
              <a:t>Negativní efekt na země s deficitem obchodní a platební bilance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měnový systém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Zánik měnového hada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Důsledek rostoucí inflace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roce 1978 rozhodnuto o nahrazení měnového hada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Evropský </a:t>
            </a:r>
            <a:r>
              <a:rPr lang="cs-CZ" dirty="0"/>
              <a:t>měnový systém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 13.03.1979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Zaveden mechanismus devizových kurzů ERM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Evropská měnová jednotka ECU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Přípustná odchylka kurzů ± 2,25 % , některé země požádaly o rozšíření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cíle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Vysoký stupeň konvergence členských států</a:t>
            </a:r>
          </a:p>
          <a:p>
            <a:pPr>
              <a:lnSpc>
                <a:spcPct val="150000"/>
              </a:lnSpc>
            </a:pPr>
            <a:r>
              <a:rPr lang="cs-CZ" dirty="0"/>
              <a:t>Společná politika pro členské země s primárním zaměřením na kontrolu inflace</a:t>
            </a:r>
          </a:p>
          <a:p>
            <a:pPr>
              <a:lnSpc>
                <a:spcPct val="150000"/>
              </a:lnSpc>
            </a:pPr>
            <a:r>
              <a:rPr lang="cs-CZ" dirty="0"/>
              <a:t>Stabilita devizových kurzů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funkce a úlohy ECU</a:t>
            </a:r>
          </a:p>
          <a:p>
            <a:pPr>
              <a:lnSpc>
                <a:spcPct val="150000"/>
              </a:lnSpc>
            </a:pPr>
            <a:r>
              <a:rPr lang="cs-CZ" dirty="0"/>
              <a:t>Postupný přechod k vyššímu stupni integrace mezi členskými zeměmi EHS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19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krize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dirty="0"/>
              <a:t>Politické aspekty měnové integrace</a:t>
            </a:r>
          </a:p>
          <a:p>
            <a:pPr>
              <a:lnSpc>
                <a:spcPct val="130000"/>
              </a:lnSpc>
            </a:pPr>
            <a:r>
              <a:rPr lang="cs-CZ" dirty="0"/>
              <a:t>Nesladěnost hospodářského cyklu v Evropě (GER – expanze po sjednocení, GBR + FRA – recese) =&gt; potřeba odlišných politik</a:t>
            </a:r>
          </a:p>
          <a:p>
            <a:pPr>
              <a:lnSpc>
                <a:spcPct val="130000"/>
              </a:lnSpc>
            </a:pPr>
            <a:r>
              <a:rPr lang="cs-CZ" dirty="0"/>
              <a:t>Počátek krize EMS (schvalování Maastrichtské smlouvy)</a:t>
            </a:r>
          </a:p>
          <a:p>
            <a:pPr>
              <a:lnSpc>
                <a:spcPct val="130000"/>
              </a:lnSpc>
            </a:pPr>
            <a:r>
              <a:rPr lang="cs-CZ" dirty="0"/>
              <a:t>Krize ve Skandinávii (postupně Finsko, Švédsko, Norsko)</a:t>
            </a:r>
          </a:p>
          <a:p>
            <a:pPr>
              <a:lnSpc>
                <a:spcPct val="130000"/>
              </a:lnSpc>
            </a:pPr>
            <a:r>
              <a:rPr lang="cs-CZ" dirty="0"/>
              <a:t>Efekt divergentního vývoje inflace při fixních kurzech (ITA, ESP)</a:t>
            </a:r>
          </a:p>
          <a:p>
            <a:pPr>
              <a:lnSpc>
                <a:spcPct val="130000"/>
              </a:lnSpc>
            </a:pPr>
            <a:r>
              <a:rPr lang="cs-CZ" dirty="0"/>
              <a:t>Útoky na francouzský frank a irskou libru</a:t>
            </a:r>
          </a:p>
          <a:p>
            <a:pPr>
              <a:lnSpc>
                <a:spcPct val="130000"/>
              </a:lnSpc>
            </a:pPr>
            <a:r>
              <a:rPr lang="cs-CZ" dirty="0"/>
              <a:t>Ukončení krize EMS – rozšíření fluktuačního pásma na ± 15 % v srpnu 1993</a:t>
            </a:r>
          </a:p>
          <a:p>
            <a:pPr>
              <a:lnSpc>
                <a:spcPct val="13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34863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1141</Words>
  <Application>Microsoft Office PowerPoint</Application>
  <PresentationFormat>Předvádění na obrazovce (16:9)</PresentationFormat>
  <Paragraphs>214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Enriqueta</vt:lpstr>
      <vt:lpstr>Georgia</vt:lpstr>
      <vt:lpstr>Times New Roman</vt:lpstr>
      <vt:lpstr>Wingdings</vt:lpstr>
      <vt:lpstr>SLU</vt:lpstr>
      <vt:lpstr>Evropská  měnová integrace</vt:lpstr>
      <vt:lpstr>Vývojové mezníky měnové integrace</vt:lpstr>
      <vt:lpstr>Vývojové mezníky měnové integrace</vt:lpstr>
      <vt:lpstr>Počátky evropské hospodářské integrace </vt:lpstr>
      <vt:lpstr>Počátky evropské měnové integrace</vt:lpstr>
      <vt:lpstr>Had v tunelu</vt:lpstr>
      <vt:lpstr>Evropský měnový systém</vt:lpstr>
      <vt:lpstr>Základní cíle EMS</vt:lpstr>
      <vt:lpstr>Průběh krize EMS</vt:lpstr>
      <vt:lpstr>Evropská hospodářská a měnová unie</vt:lpstr>
      <vt:lpstr>První etapa zavedení EMU</vt:lpstr>
      <vt:lpstr>Druhá etapa zavedení EMU (1)</vt:lpstr>
      <vt:lpstr>Druhá etapa zavedení EMU (2)</vt:lpstr>
      <vt:lpstr>Druhá etapa zavedení EMU (3)</vt:lpstr>
      <vt:lpstr>Třetí etapa zavedení EMU (2)</vt:lpstr>
      <vt:lpstr>Třetí etapa zavedení EMU (2)</vt:lpstr>
      <vt:lpstr>Přepočítací koeficienty</vt:lpstr>
      <vt:lpstr>Třetí etapa zavedení EMU (3)</vt:lpstr>
      <vt:lpstr>Současná Eurozóna</vt:lpstr>
      <vt:lpstr>Zavádění hotovosti eura</vt:lpstr>
      <vt:lpstr>Zavádění hotovosti eura</vt:lpstr>
      <vt:lpstr>Proces integrace Česka o EMU (1)</vt:lpstr>
      <vt:lpstr>Proces integrace Česka do EMU (2)</vt:lpstr>
      <vt:lpstr>Harmonogram vstupu do EMU</vt:lpstr>
      <vt:lpstr>Plnění maastrichtských kritérií</vt:lpstr>
      <vt:lpstr>Možné strategie (ne)přijetí eura</vt:lpstr>
      <vt:lpstr>Přínosy současné EMU a eura</vt:lpstr>
      <vt:lpstr>Problémy Eurozóny</vt:lpstr>
      <vt:lpstr>Problémy Eurozóny</vt:lpstr>
      <vt:lpstr>Rámec: symetrie a integrace</vt:lpstr>
      <vt:lpstr>Problémy Eurozóny</vt:lpstr>
      <vt:lpstr>Problémy Eurozóny</vt:lpstr>
      <vt:lpstr>Problémy Eurozóny</vt:lpstr>
      <vt:lpstr>Eurozóna a finanční krize</vt:lpstr>
      <vt:lpstr>Efekt finanční krize na vládní dluh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147</cp:revision>
  <dcterms:created xsi:type="dcterms:W3CDTF">2016-07-06T15:42:34Z</dcterms:created>
  <dcterms:modified xsi:type="dcterms:W3CDTF">2019-11-18T21:53:01Z</dcterms:modified>
</cp:coreProperties>
</file>