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04" r:id="rId33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89B2AE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2963" autoAdjust="0"/>
  </p:normalViewPr>
  <p:slideViewPr>
    <p:cSldViewPr>
      <p:cViewPr varScale="1">
        <p:scale>
          <a:sx n="138" d="100"/>
          <a:sy n="138" d="100"/>
        </p:scale>
        <p:origin x="18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72A0-6DD2-4A4B-960F-7F7F33944674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67F2C-2C21-402F-954D-A9D48ED9FA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4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28.11.2019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iu.cms.opf.slu.cz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306811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47" y="555526"/>
            <a:ext cx="1699500" cy="132561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sp>
        <p:nvSpPr>
          <p:cNvPr id="5" name="Podnadpis 2"/>
          <p:cNvSpPr txBox="1">
            <a:spLocks/>
          </p:cNvSpPr>
          <p:nvPr userDrawn="1"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 userDrawn="1"/>
        </p:nvSpPr>
        <p:spPr>
          <a:xfrm>
            <a:off x="6956047" y="3876278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Stavárek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7416824" cy="435698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>
                <a:solidFill>
                  <a:srgbClr val="000000"/>
                </a:solidFill>
              </a:defRPr>
            </a:lvl1pPr>
          </a:lstStyle>
          <a:p>
            <a:pPr algn="l"/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450000" y="972650"/>
            <a:ext cx="7218344" cy="37593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symbol pro obsah 2"/>
          <p:cNvSpPr txBox="1">
            <a:spLocks/>
          </p:cNvSpPr>
          <p:nvPr userDrawn="1"/>
        </p:nvSpPr>
        <p:spPr>
          <a:xfrm>
            <a:off x="2699792" y="483975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centrální banka</a:t>
            </a: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 userDrawn="1"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b.int/ecb/orga/decisions/eb/html/ebbig.en.html" TargetMode="External"/><Relationship Id="rId2" Type="http://schemas.openxmlformats.org/officeDocument/2006/relationships/hyperlink" Target="http://www.ecb.int/ecb/orga/decisions/govc/html/index.e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47260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Evropská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centrální banka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4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Sídlo ECB</a:t>
            </a:r>
          </a:p>
        </p:txBody>
      </p:sp>
      <p:pic>
        <p:nvPicPr>
          <p:cNvPr id="4" name="Picture 6" descr="slide_or_004_0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4265" r="2368" b="8264"/>
          <a:stretch>
            <a:fillRect/>
          </a:stretch>
        </p:blipFill>
        <p:spPr bwMode="auto">
          <a:xfrm>
            <a:off x="1347489" y="998926"/>
            <a:ext cx="6449023" cy="373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4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ESCB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Principy činnosti ESCB</a:t>
            </a:r>
          </a:p>
          <a:p>
            <a:pPr lvl="1"/>
            <a:r>
              <a:rPr lang="cs-CZ" dirty="0"/>
              <a:t>Decentralizace ESCB</a:t>
            </a:r>
          </a:p>
          <a:p>
            <a:pPr lvl="1"/>
            <a:r>
              <a:rPr lang="cs-CZ" dirty="0"/>
              <a:t>Nezávislost ESCB</a:t>
            </a:r>
          </a:p>
          <a:p>
            <a:endParaRPr lang="cs-CZ" dirty="0"/>
          </a:p>
          <a:p>
            <a:r>
              <a:rPr lang="cs-CZ" dirty="0"/>
              <a:t>Finanční ukazatele ECB</a:t>
            </a:r>
          </a:p>
          <a:p>
            <a:pPr lvl="1"/>
            <a:r>
              <a:rPr lang="cs-CZ" dirty="0"/>
              <a:t>Základní kapitál ECB 10,825 mld. EUR</a:t>
            </a:r>
          </a:p>
          <a:p>
            <a:pPr lvl="1"/>
            <a:r>
              <a:rPr lang="cs-CZ" dirty="0"/>
              <a:t>Splacený kapitál ECB cca 7,71 mld. EUR </a:t>
            </a:r>
          </a:p>
          <a:p>
            <a:pPr lvl="1"/>
            <a:r>
              <a:rPr lang="cs-CZ" dirty="0"/>
              <a:t>Devizové rezervy ECB z příspěvků národních CB</a:t>
            </a:r>
          </a:p>
          <a:p>
            <a:pPr lvl="1"/>
            <a:r>
              <a:rPr lang="cs-CZ" dirty="0"/>
              <a:t>Celkový objem rezerv </a:t>
            </a:r>
            <a:r>
              <a:rPr lang="cs-CZ" dirty="0" err="1"/>
              <a:t>Eurosystemu</a:t>
            </a:r>
            <a:r>
              <a:rPr lang="cs-CZ" dirty="0"/>
              <a:t> cca </a:t>
            </a:r>
            <a:r>
              <a:rPr lang="cs-CZ" dirty="0" smtClean="0"/>
              <a:t>720 </a:t>
            </a:r>
            <a:r>
              <a:rPr lang="cs-CZ" dirty="0"/>
              <a:t>mld. EUR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7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 ECB země Eurozóny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46" y="986362"/>
            <a:ext cx="4186508" cy="382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1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 ECB – země mimo Eurozóny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256" y="915566"/>
            <a:ext cx="4451489" cy="38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52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ECB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99" y="1131590"/>
            <a:ext cx="7481203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29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a odpovědnost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Kdykoliv vláda deleguje pravomoc na centrální banku, existuje související potřeba odpovědnosti</a:t>
            </a:r>
          </a:p>
          <a:p>
            <a:pPr>
              <a:lnSpc>
                <a:spcPct val="150000"/>
              </a:lnSpc>
            </a:pPr>
            <a:r>
              <a:rPr lang="cs-CZ" dirty="0"/>
              <a:t>Jednotná zodpovědnost vlády vůči voličům, jakákoliv delegace vyžaduje kontrolu </a:t>
            </a:r>
          </a:p>
          <a:p>
            <a:pPr>
              <a:lnSpc>
                <a:spcPct val="150000"/>
              </a:lnSpc>
            </a:pPr>
            <a:r>
              <a:rPr lang="cs-CZ" dirty="0"/>
              <a:t>Nezávislost a odpovědnost jako součásti jednoho procesu delegování</a:t>
            </a:r>
          </a:p>
          <a:p>
            <a:pPr>
              <a:lnSpc>
                <a:spcPct val="150000"/>
              </a:lnSpc>
            </a:pPr>
            <a:r>
              <a:rPr lang="cs-CZ" dirty="0"/>
              <a:t>ECB více nezávislá než ostatní centrální banky</a:t>
            </a:r>
          </a:p>
          <a:p>
            <a:pPr>
              <a:lnSpc>
                <a:spcPct val="150000"/>
              </a:lnSpc>
            </a:pPr>
            <a:r>
              <a:rPr lang="cs-CZ" dirty="0"/>
              <a:t>Míra odpovědnosti nižší než např. FED</a:t>
            </a:r>
          </a:p>
          <a:p>
            <a:pPr>
              <a:lnSpc>
                <a:spcPct val="150000"/>
              </a:lnSpc>
            </a:pPr>
            <a:r>
              <a:rPr lang="cs-CZ" dirty="0"/>
              <a:t>Proti teorii, kde zodpovědnost má narůstat s mírou nezávislosti 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9488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a odpovědnost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110" y="1203598"/>
            <a:ext cx="5965779" cy="37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1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Odpovědnost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Odpovědnost koresponduje s precizností, jakou jsou definovány cíle centrální banky</a:t>
            </a:r>
          </a:p>
          <a:p>
            <a:pPr lvl="1"/>
            <a:r>
              <a:rPr lang="cs-CZ" dirty="0"/>
              <a:t>Smlouva je vágní o jiných úkolech než cenové stabilitě</a:t>
            </a:r>
          </a:p>
          <a:p>
            <a:pPr lvl="1"/>
            <a:r>
              <a:rPr lang="cs-CZ" dirty="0"/>
              <a:t>ECB to interpretuje, že proto jiný úkol a cíl nemá</a:t>
            </a:r>
          </a:p>
          <a:p>
            <a:pPr lvl="1"/>
            <a:r>
              <a:rPr lang="cs-CZ" dirty="0"/>
              <a:t>ECB tak je zodpovědná za málo věcí a zřídkakdy tak může být volána k odpovědnosti</a:t>
            </a:r>
          </a:p>
          <a:p>
            <a:r>
              <a:rPr lang="cs-CZ" dirty="0"/>
              <a:t>Moderní centrální banky mají šířeji definovánu zodpovědnost</a:t>
            </a:r>
          </a:p>
          <a:p>
            <a:r>
              <a:rPr lang="cs-CZ" dirty="0"/>
              <a:t>Konflikty mezi ECB a EK a vládami budou narůstat, když ECB nebude dostatečně reagovat na recesi, rostoucí nezaměstnanost </a:t>
            </a:r>
            <a:r>
              <a:rPr lang="cs-CZ" dirty="0" err="1"/>
              <a:t>apod</a:t>
            </a:r>
            <a:r>
              <a:rPr lang="cs-CZ" dirty="0"/>
              <a:t>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911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Nezávislost a transparentnost ECB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12" y="1059582"/>
            <a:ext cx="7345177" cy="365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6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eurosystému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Vymezování a provádění měnové politiky</a:t>
            </a:r>
          </a:p>
          <a:p>
            <a:pPr>
              <a:lnSpc>
                <a:spcPct val="150000"/>
              </a:lnSpc>
            </a:pPr>
            <a:r>
              <a:rPr lang="cs-CZ" dirty="0"/>
              <a:t>Držení a správa devizových rezerv zúčastněných členských států EU</a:t>
            </a:r>
          </a:p>
          <a:p>
            <a:pPr>
              <a:lnSpc>
                <a:spcPct val="150000"/>
              </a:lnSpc>
            </a:pPr>
            <a:r>
              <a:rPr lang="cs-CZ" dirty="0"/>
              <a:t>Provádění devizových operací</a:t>
            </a:r>
          </a:p>
          <a:p>
            <a:pPr>
              <a:lnSpc>
                <a:spcPct val="150000"/>
              </a:lnSpc>
            </a:pPr>
            <a:r>
              <a:rPr lang="cs-CZ" dirty="0"/>
              <a:t>Podpora plynulého fungování platebních systémů</a:t>
            </a:r>
          </a:p>
          <a:p>
            <a:pPr>
              <a:lnSpc>
                <a:spcPct val="150000"/>
              </a:lnSpc>
            </a:pPr>
            <a:r>
              <a:rPr lang="cs-CZ" dirty="0"/>
              <a:t>Sběr a sestavování statistických výkazů</a:t>
            </a:r>
          </a:p>
          <a:p>
            <a:pPr>
              <a:lnSpc>
                <a:spcPct val="150000"/>
              </a:lnSpc>
            </a:pPr>
            <a:r>
              <a:rPr lang="cs-CZ" dirty="0"/>
              <a:t>Vydávání bankovek a mincí</a:t>
            </a:r>
          </a:p>
          <a:p>
            <a:pPr>
              <a:lnSpc>
                <a:spcPct val="150000"/>
              </a:lnSpc>
            </a:pPr>
            <a:r>
              <a:rPr lang="cs-CZ" dirty="0"/>
              <a:t>Přispívání k obezřetnému dohledu a finanční stabilitě</a:t>
            </a:r>
          </a:p>
          <a:p>
            <a:pPr>
              <a:lnSpc>
                <a:spcPct val="150000"/>
              </a:lnSpc>
            </a:pPr>
            <a:r>
              <a:rPr lang="cs-CZ" dirty="0"/>
              <a:t>Mezinárodní spolupráce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1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modely centrálního bankovnictví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Rozdíl v cílech a vztahu k vládě</a:t>
            </a:r>
          </a:p>
          <a:p>
            <a:r>
              <a:rPr lang="cs-CZ" dirty="0" err="1" smtClean="0"/>
              <a:t>Anglo</a:t>
            </a:r>
            <a:r>
              <a:rPr lang="cs-CZ" dirty="0" smtClean="0"/>
              <a:t>-francouzský </a:t>
            </a:r>
            <a:r>
              <a:rPr lang="cs-CZ" dirty="0"/>
              <a:t>model</a:t>
            </a:r>
          </a:p>
          <a:p>
            <a:pPr lvl="1"/>
            <a:r>
              <a:rPr lang="cs-CZ" dirty="0"/>
              <a:t>Centrální banka usiluje o naplnění více cílů, cenová stabilita je jedním z nich a nemá privilegované postavení</a:t>
            </a:r>
          </a:p>
          <a:p>
            <a:pPr lvl="1"/>
            <a:r>
              <a:rPr lang="cs-CZ" dirty="0"/>
              <a:t>Měnově politická rozhodnutí podléhají schválení vládě</a:t>
            </a:r>
          </a:p>
          <a:p>
            <a:pPr lvl="1"/>
            <a:r>
              <a:rPr lang="cs-CZ" dirty="0"/>
              <a:t>Politická závislost</a:t>
            </a:r>
          </a:p>
          <a:p>
            <a:r>
              <a:rPr lang="cs-CZ" dirty="0" smtClean="0"/>
              <a:t>Německý </a:t>
            </a:r>
            <a:r>
              <a:rPr lang="cs-CZ" dirty="0"/>
              <a:t>model</a:t>
            </a:r>
          </a:p>
          <a:p>
            <a:pPr lvl="1"/>
            <a:r>
              <a:rPr lang="cs-CZ" dirty="0"/>
              <a:t>Centrální banka pečuje výhradně o cenovou stabilitu</a:t>
            </a:r>
          </a:p>
          <a:p>
            <a:pPr lvl="1"/>
            <a:r>
              <a:rPr lang="cs-CZ" dirty="0"/>
              <a:t>Rozhodnutí centrální banky přijímány bez ohledu na vládu</a:t>
            </a:r>
          </a:p>
          <a:p>
            <a:pPr lvl="1"/>
            <a:r>
              <a:rPr lang="cs-CZ" dirty="0"/>
              <a:t>Politická nezávislost</a:t>
            </a:r>
          </a:p>
          <a:p>
            <a:r>
              <a:rPr lang="cs-CZ" dirty="0" smtClean="0"/>
              <a:t>ECB </a:t>
            </a:r>
            <a:r>
              <a:rPr lang="cs-CZ" dirty="0"/>
              <a:t>vystavěna na základech německého modelu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161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Hlavní cíl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Udržení cenové stability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Vedlejší </a:t>
            </a:r>
            <a:r>
              <a:rPr lang="cs-CZ" dirty="0"/>
              <a:t>cíle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Jednotná měnová politika eurozóny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Devizové operace zemí eurozóny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Platební systém v eurozóny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Emise měny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Legislativa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336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</a:t>
            </a:r>
            <a:r>
              <a:rPr lang="cs-CZ"/>
              <a:t>cenové </a:t>
            </a:r>
            <a:r>
              <a:rPr lang="cs-CZ" smtClean="0"/>
              <a:t>stability 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Od roku 1998 chápána jako meziroční zvýšení harmonizovaného indexu HICP pro oblast eurozóny pod 2 %</a:t>
            </a:r>
          </a:p>
          <a:p>
            <a:pPr>
              <a:lnSpc>
                <a:spcPct val="150000"/>
              </a:lnSpc>
            </a:pPr>
            <a:r>
              <a:rPr lang="cs-CZ" dirty="0"/>
              <a:t>Dosahováno ve střednědobém horizontu</a:t>
            </a:r>
          </a:p>
          <a:p>
            <a:pPr>
              <a:lnSpc>
                <a:spcPct val="150000"/>
              </a:lnSpc>
            </a:pPr>
            <a:r>
              <a:rPr lang="cs-CZ" dirty="0"/>
              <a:t>Výhodou kvantifikace cenové stability je transparentnost měnové politiky ECB</a:t>
            </a:r>
          </a:p>
          <a:p>
            <a:pPr>
              <a:lnSpc>
                <a:spcPct val="150000"/>
              </a:lnSpc>
            </a:pPr>
            <a:r>
              <a:rPr lang="cs-CZ" dirty="0"/>
              <a:t>Transmisní mechanismus měnové politiky je prostředkem k dosažení hlavního cíle ECB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908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inflace v Eurozóně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89" y="987574"/>
            <a:ext cx="6921401" cy="37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22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Cenová stabilita umožňuje…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Rozpoznat změny relativních cen</a:t>
            </a:r>
          </a:p>
          <a:p>
            <a:endParaRPr lang="cs-CZ" dirty="0"/>
          </a:p>
          <a:p>
            <a:r>
              <a:rPr lang="cs-CZ" dirty="0"/>
              <a:t>Eliminovat tzv. prémii za inflační riziko</a:t>
            </a:r>
          </a:p>
          <a:p>
            <a:endParaRPr lang="cs-CZ" dirty="0"/>
          </a:p>
          <a:p>
            <a:r>
              <a:rPr lang="cs-CZ" dirty="0"/>
              <a:t>Zajistit produktivní využití zdrojů</a:t>
            </a:r>
          </a:p>
          <a:p>
            <a:endParaRPr lang="cs-CZ" dirty="0"/>
          </a:p>
          <a:p>
            <a:r>
              <a:rPr lang="cs-CZ" dirty="0"/>
              <a:t>Zmírnit rušivé vlivy systémů zdanění </a:t>
            </a:r>
            <a:r>
              <a:rPr lang="cs-CZ" dirty="0" smtClean="0"/>
              <a:t>a </a:t>
            </a:r>
            <a:r>
              <a:rPr lang="cs-CZ" dirty="0"/>
              <a:t>sociálního zabezpečení</a:t>
            </a:r>
          </a:p>
          <a:p>
            <a:endParaRPr lang="cs-CZ" dirty="0"/>
          </a:p>
          <a:p>
            <a:r>
              <a:rPr lang="cs-CZ" dirty="0"/>
              <a:t>Zajistit sociální soudržnost a stabilitu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235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Transmisní mechanismus s měnové politiky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71550"/>
            <a:ext cx="4968552" cy="404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11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Empirická analýza transmisního mechanismu ECB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80" y="1203598"/>
            <a:ext cx="7746040" cy="306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52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rysy měnové strategie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Účinnost (</a:t>
            </a:r>
            <a:r>
              <a:rPr lang="cs-CZ" dirty="0" err="1"/>
              <a:t>effectiveness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Zodpovědnost (</a:t>
            </a:r>
            <a:r>
              <a:rPr lang="cs-CZ" dirty="0" err="1"/>
              <a:t>accountability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Transparentnost (</a:t>
            </a:r>
            <a:r>
              <a:rPr lang="cs-CZ" dirty="0" err="1"/>
              <a:t>transparency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Orientace na střednědobé cíle (medium-term </a:t>
            </a:r>
            <a:r>
              <a:rPr lang="cs-CZ" dirty="0" err="1"/>
              <a:t>orientation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Kontinuita (</a:t>
            </a:r>
            <a:r>
              <a:rPr lang="cs-CZ" dirty="0" err="1"/>
              <a:t>continuity</a:t>
            </a:r>
            <a:r>
              <a:rPr lang="cs-CZ" dirty="0"/>
              <a:t>)</a:t>
            </a:r>
          </a:p>
          <a:p>
            <a:pPr>
              <a:lnSpc>
                <a:spcPct val="150000"/>
              </a:lnSpc>
            </a:pPr>
            <a:r>
              <a:rPr lang="cs-CZ" dirty="0"/>
              <a:t>Konzistentnost a nezávislost ESCB (</a:t>
            </a:r>
            <a:r>
              <a:rPr lang="cs-CZ" dirty="0" err="1"/>
              <a:t>consistency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the </a:t>
            </a:r>
            <a:r>
              <a:rPr lang="cs-CZ" dirty="0" err="1"/>
              <a:t>independence</a:t>
            </a:r>
            <a:r>
              <a:rPr lang="cs-CZ" dirty="0"/>
              <a:t> of the ESCB)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616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strategií měnové </a:t>
            </a:r>
            <a:r>
              <a:rPr lang="cs-CZ" dirty="0" smtClean="0"/>
              <a:t>politiky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Člení se dle definice cíle měnové politiky:</a:t>
            </a:r>
          </a:p>
          <a:p>
            <a:endParaRPr lang="cs-CZ" dirty="0"/>
          </a:p>
          <a:p>
            <a:pPr lvl="1"/>
            <a:r>
              <a:rPr lang="cs-CZ" dirty="0"/>
              <a:t>Přímá definice cíle - cílování inflace (Nový Zéland, Austrálie, USA, Kanada, VB, Švédsko, Chile, Japonsko, Izrael, ČR, SR, Polsko)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Zprostředkující cíle (Německo)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685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Pilíře měnové strategie ECB a ESCB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Kvantitativní vymezení cenové stability</a:t>
            </a:r>
          </a:p>
          <a:p>
            <a:r>
              <a:rPr lang="cs-CZ" dirty="0"/>
              <a:t>Množství peněz v oběhu a jeho růst (1.pilíř)</a:t>
            </a:r>
          </a:p>
          <a:p>
            <a:pPr lvl="1"/>
            <a:r>
              <a:rPr lang="cs-CZ" dirty="0"/>
              <a:t>Prominentní role agregátu M3</a:t>
            </a:r>
          </a:p>
          <a:p>
            <a:pPr lvl="1"/>
            <a:r>
              <a:rPr lang="cs-CZ" dirty="0"/>
              <a:t>Roční růst M3 o 4,5 %</a:t>
            </a:r>
          </a:p>
          <a:p>
            <a:r>
              <a:rPr lang="cs-CZ" dirty="0"/>
              <a:t>Předpovědi budoucího vývoje cen a faktorů ovlivňujících ceny (2.pilíř)</a:t>
            </a:r>
          </a:p>
          <a:p>
            <a:r>
              <a:rPr lang="cs-CZ" dirty="0"/>
              <a:t>Odhalení vlivu různých faktorů</a:t>
            </a:r>
          </a:p>
          <a:p>
            <a:pPr lvl="1"/>
            <a:r>
              <a:rPr lang="cs-CZ" dirty="0"/>
              <a:t>Celková produkce</a:t>
            </a:r>
          </a:p>
          <a:p>
            <a:pPr lvl="2"/>
            <a:r>
              <a:rPr lang="cs-CZ" dirty="0"/>
              <a:t>Poptávka a podmínky na trhu práce</a:t>
            </a:r>
          </a:p>
          <a:p>
            <a:pPr lvl="2"/>
            <a:r>
              <a:rPr lang="cs-CZ" dirty="0"/>
              <a:t>Cenové a nákladové indikátory</a:t>
            </a:r>
          </a:p>
          <a:p>
            <a:pPr lvl="2"/>
            <a:r>
              <a:rPr lang="cs-CZ" dirty="0"/>
              <a:t>Charakteristiky fiskální politiky</a:t>
            </a:r>
          </a:p>
          <a:p>
            <a:pPr lvl="2"/>
            <a:r>
              <a:rPr lang="cs-CZ" dirty="0"/>
              <a:t>Platební bilance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575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Pilíře měnové strategie ECB a ESCB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74" y="972650"/>
            <a:ext cx="5300252" cy="375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25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německý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Vývoj v ekonomickém myšlení a převaha monetaristického pohledu na centrální bankovnictví</a:t>
            </a:r>
          </a:p>
          <a:p>
            <a:pPr lvl="1"/>
            <a:r>
              <a:rPr lang="cs-CZ" dirty="0"/>
              <a:t>Téměř všichni centrální bankéři konvertovali na monetarismus </a:t>
            </a:r>
          </a:p>
          <a:p>
            <a:endParaRPr lang="cs-CZ" dirty="0"/>
          </a:p>
          <a:p>
            <a:r>
              <a:rPr lang="cs-CZ" dirty="0"/>
              <a:t>Strategická role Německa v procesu měnové integrace</a:t>
            </a:r>
          </a:p>
          <a:p>
            <a:pPr lvl="1"/>
            <a:r>
              <a:rPr lang="cs-CZ" dirty="0"/>
              <a:t>Německo si jako podmínku vstupu do eurozóny stanovilo výraznou podobnost ECB fungování Bundesbanky</a:t>
            </a:r>
          </a:p>
          <a:p>
            <a:endParaRPr lang="cs-CZ" dirty="0"/>
          </a:p>
          <a:p>
            <a:r>
              <a:rPr lang="cs-CZ" dirty="0"/>
              <a:t>ECB je velmi konzervativní centrální banka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64858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nástrojů měnové politiky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0000" y="900643"/>
            <a:ext cx="7218344" cy="37593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Operativní efektivnost</a:t>
            </a:r>
          </a:p>
          <a:p>
            <a:pPr>
              <a:lnSpc>
                <a:spcPct val="150000"/>
              </a:lnSpc>
            </a:pPr>
            <a:r>
              <a:rPr lang="cs-CZ" dirty="0"/>
              <a:t>Soulad s tržními pravidly</a:t>
            </a:r>
          </a:p>
          <a:p>
            <a:pPr>
              <a:lnSpc>
                <a:spcPct val="150000"/>
              </a:lnSpc>
            </a:pPr>
            <a:r>
              <a:rPr lang="cs-CZ" dirty="0"/>
              <a:t>Rovné zacházení</a:t>
            </a:r>
          </a:p>
          <a:p>
            <a:pPr>
              <a:lnSpc>
                <a:spcPct val="150000"/>
              </a:lnSpc>
            </a:pPr>
            <a:r>
              <a:rPr lang="cs-CZ" dirty="0"/>
              <a:t>Jednoduchost, transparentnost a nákladová efektivnost</a:t>
            </a:r>
          </a:p>
          <a:p>
            <a:pPr>
              <a:lnSpc>
                <a:spcPct val="150000"/>
              </a:lnSpc>
            </a:pPr>
            <a:r>
              <a:rPr lang="cs-CZ" dirty="0"/>
              <a:t>Decentralizace</a:t>
            </a:r>
          </a:p>
          <a:p>
            <a:pPr>
              <a:lnSpc>
                <a:spcPct val="150000"/>
              </a:lnSpc>
            </a:pPr>
            <a:r>
              <a:rPr lang="cs-CZ" dirty="0"/>
              <a:t>Kontinuita</a:t>
            </a:r>
          </a:p>
          <a:p>
            <a:pPr>
              <a:lnSpc>
                <a:spcPct val="150000"/>
              </a:lnSpc>
            </a:pPr>
            <a:r>
              <a:rPr lang="cs-CZ" dirty="0"/>
              <a:t>Harmonizace</a:t>
            </a:r>
          </a:p>
          <a:p>
            <a:pPr>
              <a:lnSpc>
                <a:spcPct val="150000"/>
              </a:lnSpc>
            </a:pPr>
            <a:r>
              <a:rPr lang="cs-CZ" dirty="0"/>
              <a:t>Soulad s mechanismem přijímání rozhodnutí v ESCB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695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měnové politiky ECB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270" y="1027589"/>
            <a:ext cx="6591460" cy="37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7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r>
              <a:rPr lang="cs-CZ" sz="4000" b="1" i="1" dirty="0">
                <a:solidFill>
                  <a:srgbClr val="307871"/>
                </a:solidFill>
              </a:rPr>
              <a:t/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Důkaz konzervatismu ECB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049"/>
          <a:stretch/>
        </p:blipFill>
        <p:spPr>
          <a:xfrm>
            <a:off x="-31080" y="1059582"/>
            <a:ext cx="4579454" cy="2905009"/>
          </a:xfrm>
          <a:prstGeom prst="rect">
            <a:avLst/>
          </a:prstGeom>
        </p:spPr>
      </p:pic>
      <p:pic>
        <p:nvPicPr>
          <p:cNvPr id="1026" name="Picture 2" descr="Fig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/>
          <a:stretch/>
        </p:blipFill>
        <p:spPr bwMode="auto">
          <a:xfrm>
            <a:off x="4299838" y="1494138"/>
            <a:ext cx="4844162" cy="247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7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Důkaz konzervatismu ECB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13" y="1203598"/>
            <a:ext cx="7225173" cy="34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údaje ECB a ESCB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1.6.1998 vznik ESCB</a:t>
            </a:r>
          </a:p>
          <a:p>
            <a:endParaRPr lang="cs-CZ" dirty="0"/>
          </a:p>
          <a:p>
            <a:r>
              <a:rPr lang="cs-CZ" dirty="0"/>
              <a:t>Skládá se z ECB a národních CB členských zemí EU</a:t>
            </a:r>
          </a:p>
          <a:p>
            <a:endParaRPr lang="cs-CZ" dirty="0"/>
          </a:p>
          <a:p>
            <a:r>
              <a:rPr lang="cs-CZ" dirty="0"/>
              <a:t>Eurosystém</a:t>
            </a:r>
          </a:p>
          <a:p>
            <a:endParaRPr lang="cs-CZ" dirty="0"/>
          </a:p>
          <a:p>
            <a:r>
              <a:rPr lang="cs-CZ" dirty="0"/>
              <a:t>Zvláštní status CB zemí EU, které se EMU neúčastní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93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systém centrálních bank</a:t>
            </a:r>
          </a:p>
        </p:txBody>
      </p:sp>
      <p:pic>
        <p:nvPicPr>
          <p:cNvPr id="4" name="Picture 2" descr="https://www.ecb.europa.eu/ecb/educational/facts/shared/img/slides//slide_or_001.e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9"/>
          <a:stretch/>
        </p:blipFill>
        <p:spPr bwMode="auto">
          <a:xfrm>
            <a:off x="1616831" y="972649"/>
            <a:ext cx="5910339" cy="37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ECB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Řídící rada (</a:t>
            </a:r>
            <a:r>
              <a:rPr lang="cs-CZ" dirty="0" err="1"/>
              <a:t>Governing</a:t>
            </a:r>
            <a:r>
              <a:rPr lang="cs-CZ" dirty="0"/>
              <a:t> </a:t>
            </a:r>
            <a:r>
              <a:rPr lang="cs-CZ" dirty="0" err="1"/>
              <a:t>Council</a:t>
            </a:r>
            <a:r>
              <a:rPr lang="cs-CZ" dirty="0"/>
              <a:t>) &lt; </a:t>
            </a:r>
            <a:r>
              <a:rPr lang="cs-CZ" dirty="0">
                <a:hlinkClick r:id="rId2"/>
              </a:rPr>
              <a:t>odkaz</a:t>
            </a:r>
            <a:r>
              <a:rPr lang="cs-CZ" dirty="0"/>
              <a:t> &gt;</a:t>
            </a:r>
          </a:p>
          <a:p>
            <a:pPr lvl="1"/>
            <a:r>
              <a:rPr lang="cs-CZ" dirty="0"/>
              <a:t>Rada guvernérů</a:t>
            </a:r>
          </a:p>
          <a:p>
            <a:pPr lvl="1"/>
            <a:r>
              <a:rPr lang="cs-CZ" dirty="0"/>
              <a:t>Členové Výkonného výboru + guvernéři centrálních bank eurozóny</a:t>
            </a:r>
          </a:p>
          <a:p>
            <a:pPr lvl="1"/>
            <a:r>
              <a:rPr lang="cs-CZ" dirty="0"/>
              <a:t>Formulace měnové politiky + klíčová </a:t>
            </a:r>
            <a:r>
              <a:rPr lang="cs-CZ" dirty="0" smtClean="0"/>
              <a:t>rozhodnutí</a:t>
            </a:r>
          </a:p>
          <a:p>
            <a:pPr lvl="1"/>
            <a:endParaRPr lang="cs-CZ" dirty="0"/>
          </a:p>
          <a:p>
            <a:r>
              <a:rPr lang="cs-CZ" dirty="0"/>
              <a:t>Výkonný výbor (</a:t>
            </a:r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) &lt; </a:t>
            </a:r>
            <a:r>
              <a:rPr lang="cs-CZ" dirty="0">
                <a:hlinkClick r:id="rId3"/>
              </a:rPr>
              <a:t>odkaz</a:t>
            </a:r>
            <a:r>
              <a:rPr lang="cs-CZ" dirty="0"/>
              <a:t> &gt;</a:t>
            </a:r>
          </a:p>
          <a:p>
            <a:pPr lvl="1"/>
            <a:r>
              <a:rPr lang="cs-CZ" dirty="0"/>
              <a:t>Prezident + viceprezident + 4 členové</a:t>
            </a:r>
          </a:p>
          <a:p>
            <a:pPr lvl="1"/>
            <a:r>
              <a:rPr lang="cs-CZ" dirty="0"/>
              <a:t>Odborníci v měnově-politické </a:t>
            </a:r>
            <a:r>
              <a:rPr lang="cs-CZ" dirty="0" smtClean="0"/>
              <a:t>oblasti</a:t>
            </a:r>
          </a:p>
          <a:p>
            <a:pPr lvl="1"/>
            <a:endParaRPr lang="cs-CZ" dirty="0"/>
          </a:p>
          <a:p>
            <a:r>
              <a:rPr lang="cs-CZ" dirty="0"/>
              <a:t>Generální rada (General </a:t>
            </a:r>
            <a:r>
              <a:rPr lang="cs-CZ" dirty="0" err="1"/>
              <a:t>Council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Prezident + viceprezident + guvernéři všech centrálních bank zemí EU</a:t>
            </a:r>
          </a:p>
          <a:p>
            <a:pPr lvl="1"/>
            <a:r>
              <a:rPr lang="cs-CZ" dirty="0"/>
              <a:t>Poradní funkce, stanovení pracovních podmínek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0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ECB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763739"/>
            <a:ext cx="4248472" cy="417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9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Vlastní 3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-sablona-OPF" id="{03B121F2-7AB1-4F95-9E0E-4032E0AAF7D9}" vid="{3A2D7B7A-8C72-486E-9E73-6E7B6F4DADB5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4720</TotalTime>
  <Words>772</Words>
  <Application>Microsoft Office PowerPoint</Application>
  <PresentationFormat>Předvádění na obrazovce (16:9)</PresentationFormat>
  <Paragraphs>148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Enriqueta</vt:lpstr>
      <vt:lpstr>Times New Roman</vt:lpstr>
      <vt:lpstr>Wingdings</vt:lpstr>
      <vt:lpstr>SLU</vt:lpstr>
      <vt:lpstr>Evropská  centrální banka</vt:lpstr>
      <vt:lpstr>Dva modely centrálního bankovnictví</vt:lpstr>
      <vt:lpstr>Proč německý model</vt:lpstr>
      <vt:lpstr>Důkaz konzervatismu ECB</vt:lpstr>
      <vt:lpstr>Důkaz konzervatismu ECB</vt:lpstr>
      <vt:lpstr>Základní údaje ECB a ESCB</vt:lpstr>
      <vt:lpstr>Evropský systém centrálních bank</vt:lpstr>
      <vt:lpstr>Organizační struktura ECB</vt:lpstr>
      <vt:lpstr>Organizační struktura ECB</vt:lpstr>
      <vt:lpstr>Sídlo ECB</vt:lpstr>
      <vt:lpstr>Charakteristika ESCB</vt:lpstr>
      <vt:lpstr>Kapitál ECB země Eurozóny</vt:lpstr>
      <vt:lpstr>Kapitál ECB – země mimo Eurozóny</vt:lpstr>
      <vt:lpstr>Nezávislost ECB</vt:lpstr>
      <vt:lpstr>Nezávislost a odpovědnost</vt:lpstr>
      <vt:lpstr>Nezávislost a odpovědnost</vt:lpstr>
      <vt:lpstr>Odpovědnost ECB</vt:lpstr>
      <vt:lpstr>Nezávislost a transparentnost ECB</vt:lpstr>
      <vt:lpstr>Úkoly eurosystému</vt:lpstr>
      <vt:lpstr>Cíle ECB</vt:lpstr>
      <vt:lpstr>Definice cenové stability </vt:lpstr>
      <vt:lpstr>Vývoj inflace v Eurozóně</vt:lpstr>
      <vt:lpstr>Cenová stabilita umožňuje…</vt:lpstr>
      <vt:lpstr>Transmisní mechanismus s měnové politiky</vt:lpstr>
      <vt:lpstr>Empirická analýza transmisního mechanismu ECB</vt:lpstr>
      <vt:lpstr>Klíčové rysy měnové strategie ECB</vt:lpstr>
      <vt:lpstr>Typy strategií měnové politiky</vt:lpstr>
      <vt:lpstr>Pilíře měnové strategie ECB a ESCB</vt:lpstr>
      <vt:lpstr>Pilíře měnové strategie ECB a ESCB</vt:lpstr>
      <vt:lpstr>Zásady nástrojů měnové politiky ECB</vt:lpstr>
      <vt:lpstr>Nástroje měnové politiky ECB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szkorupova</cp:lastModifiedBy>
  <cp:revision>147</cp:revision>
  <cp:lastPrinted>2019-11-28T11:40:20Z</cp:lastPrinted>
  <dcterms:created xsi:type="dcterms:W3CDTF">2016-07-06T15:42:34Z</dcterms:created>
  <dcterms:modified xsi:type="dcterms:W3CDTF">2019-11-28T11:40:46Z</dcterms:modified>
</cp:coreProperties>
</file>