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02" r:id="rId3"/>
    <p:sldId id="303" r:id="rId4"/>
    <p:sldId id="304" r:id="rId5"/>
    <p:sldId id="305" r:id="rId6"/>
    <p:sldId id="289" r:id="rId7"/>
    <p:sldId id="290" r:id="rId8"/>
    <p:sldId id="323" r:id="rId9"/>
    <p:sldId id="322" r:id="rId10"/>
    <p:sldId id="309" r:id="rId11"/>
    <p:sldId id="291" r:id="rId12"/>
    <p:sldId id="292" r:id="rId13"/>
    <p:sldId id="293" r:id="rId14"/>
    <p:sldId id="294" r:id="rId15"/>
    <p:sldId id="324" r:id="rId16"/>
    <p:sldId id="325" r:id="rId17"/>
    <p:sldId id="326" r:id="rId18"/>
    <p:sldId id="327" r:id="rId19"/>
    <p:sldId id="341" r:id="rId20"/>
    <p:sldId id="338" r:id="rId21"/>
    <p:sldId id="340" r:id="rId22"/>
    <p:sldId id="329" r:id="rId23"/>
    <p:sldId id="330" r:id="rId24"/>
    <p:sldId id="331" r:id="rId25"/>
    <p:sldId id="332" r:id="rId26"/>
    <p:sldId id="333" r:id="rId27"/>
    <p:sldId id="335" r:id="rId28"/>
    <p:sldId id="336" r:id="rId29"/>
    <p:sldId id="337" r:id="rId30"/>
    <p:sldId id="308" r:id="rId31"/>
    <p:sldId id="339" r:id="rId32"/>
    <p:sldId id="321" r:id="rId33"/>
    <p:sldId id="310" r:id="rId34"/>
    <p:sldId id="311" r:id="rId35"/>
    <p:sldId id="312" r:id="rId36"/>
    <p:sldId id="313" r:id="rId37"/>
    <p:sldId id="315" r:id="rId38"/>
    <p:sldId id="317" r:id="rId39"/>
    <p:sldId id="316" r:id="rId40"/>
    <p:sldId id="318" r:id="rId41"/>
    <p:sldId id="319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5E277B-569E-461A-998E-3BD91A5B1F39}" type="datetimeFigureOut">
              <a:rPr lang="cs-CZ" smtClean="0"/>
              <a:pPr/>
              <a:t>01.10.2020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44F370-CA4D-4063-AB30-2678BF5465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management hotelových služeb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458895"/>
            <a:ext cx="6689414" cy="33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Ubytovací středisko hotelu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Činnost řídí vedoucí US, </a:t>
            </a:r>
            <a:endParaRPr lang="cs-CZ" dirty="0" smtClean="0"/>
          </a:p>
          <a:p>
            <a:r>
              <a:rPr lang="cs-CZ" dirty="0" smtClean="0"/>
              <a:t>počet </a:t>
            </a:r>
            <a:r>
              <a:rPr lang="cs-CZ" dirty="0"/>
              <a:t>pracovníků závisí na velikosti hotelu, třídě, rozsahu poskytovaných služeb aj.</a:t>
            </a:r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7"/>
            <a:ext cx="47625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62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úkoly</a:t>
            </a:r>
            <a:r>
              <a:rPr lang="en-US" dirty="0" smtClean="0"/>
              <a:t> </a:t>
            </a:r>
            <a:r>
              <a:rPr lang="en-US" dirty="0" err="1" smtClean="0"/>
              <a:t>hotelů</a:t>
            </a:r>
            <a:r>
              <a:rPr lang="en-US" dirty="0" smtClean="0"/>
              <a:t> </a:t>
            </a:r>
            <a:r>
              <a:rPr lang="en-US" dirty="0" err="1" smtClean="0"/>
              <a:t>patří</a:t>
            </a:r>
            <a:r>
              <a:rPr lang="en-US" dirty="0" smtClean="0"/>
              <a:t>: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          </a:t>
            </a:r>
            <a:r>
              <a:rPr lang="en-US" dirty="0" err="1" smtClean="0"/>
              <a:t>uspokojování</a:t>
            </a:r>
            <a:r>
              <a:rPr lang="en-US" dirty="0" smtClean="0"/>
              <a:t> </a:t>
            </a:r>
            <a:r>
              <a:rPr lang="en-US" dirty="0" err="1" smtClean="0"/>
              <a:t>potřeb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přechodném</a:t>
            </a:r>
            <a:r>
              <a:rPr lang="en-US" dirty="0" smtClean="0"/>
              <a:t> </a:t>
            </a:r>
            <a:r>
              <a:rPr lang="en-US" dirty="0" err="1" smtClean="0"/>
              <a:t>ubytování</a:t>
            </a:r>
            <a:r>
              <a:rPr lang="en-US" dirty="0" smtClean="0"/>
              <a:t> a </a:t>
            </a:r>
            <a:r>
              <a:rPr lang="en-US" dirty="0" err="1" smtClean="0"/>
              <a:t>poskytování</a:t>
            </a:r>
            <a:r>
              <a:rPr lang="en-US" dirty="0" smtClean="0"/>
              <a:t> s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spojených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 v </a:t>
            </a:r>
            <a:r>
              <a:rPr lang="en-US" dirty="0" err="1" smtClean="0"/>
              <a:t>požadované</a:t>
            </a:r>
            <a:r>
              <a:rPr lang="en-US" dirty="0" smtClean="0"/>
              <a:t> </a:t>
            </a:r>
            <a:r>
              <a:rPr lang="en-US" dirty="0" err="1" smtClean="0"/>
              <a:t>kvalitě</a:t>
            </a:r>
            <a:r>
              <a:rPr lang="en-US" dirty="0" smtClean="0"/>
              <a:t> a v </a:t>
            </a:r>
            <a:r>
              <a:rPr lang="en-US" dirty="0" err="1" smtClean="0"/>
              <a:t>požadovaném</a:t>
            </a:r>
            <a:r>
              <a:rPr lang="en-US" dirty="0" smtClean="0"/>
              <a:t> </a:t>
            </a:r>
            <a:r>
              <a:rPr lang="en-US" dirty="0" err="1" smtClean="0"/>
              <a:t>rozsahu</a:t>
            </a:r>
            <a:r>
              <a:rPr lang="en-US" dirty="0" smtClean="0"/>
              <a:t>,</a:t>
            </a:r>
          </a:p>
          <a:p>
            <a:r>
              <a:rPr lang="en-US" dirty="0" smtClean="0"/>
              <a:t>          </a:t>
            </a:r>
            <a:r>
              <a:rPr lang="en-US" dirty="0" err="1" smtClean="0"/>
              <a:t>rozsah</a:t>
            </a:r>
            <a:r>
              <a:rPr lang="en-US" dirty="0" smtClean="0"/>
              <a:t>, </a:t>
            </a:r>
            <a:r>
              <a:rPr lang="en-US" dirty="0" err="1" smtClean="0"/>
              <a:t>strukturu</a:t>
            </a:r>
            <a:r>
              <a:rPr lang="en-US" dirty="0" smtClean="0"/>
              <a:t> a </a:t>
            </a:r>
            <a:r>
              <a:rPr lang="en-US" dirty="0" err="1" smtClean="0"/>
              <a:t>kvalitu</a:t>
            </a:r>
            <a:r>
              <a:rPr lang="en-US" dirty="0" smtClean="0"/>
              <a:t> </a:t>
            </a:r>
            <a:r>
              <a:rPr lang="en-US" dirty="0" err="1" smtClean="0"/>
              <a:t>hotelových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 </a:t>
            </a:r>
            <a:r>
              <a:rPr lang="en-US" dirty="0" err="1" smtClean="0"/>
              <a:t>pružně</a:t>
            </a:r>
            <a:r>
              <a:rPr lang="en-US" dirty="0" smtClean="0"/>
              <a:t> </a:t>
            </a:r>
            <a:r>
              <a:rPr lang="en-US" dirty="0" err="1" smtClean="0"/>
              <a:t>přozpůsobovat</a:t>
            </a:r>
            <a:r>
              <a:rPr lang="en-US" dirty="0" smtClean="0"/>
              <a:t> </a:t>
            </a:r>
            <a:r>
              <a:rPr lang="en-US" dirty="0" err="1" smtClean="0"/>
              <a:t>měnící</a:t>
            </a:r>
            <a:r>
              <a:rPr lang="en-US" dirty="0" smtClean="0"/>
              <a:t> se </a:t>
            </a:r>
            <a:r>
              <a:rPr lang="en-US" dirty="0" err="1" smtClean="0"/>
              <a:t>poptávce</a:t>
            </a:r>
            <a:r>
              <a:rPr lang="en-US" dirty="0" smtClean="0"/>
              <a:t> </a:t>
            </a:r>
            <a:r>
              <a:rPr lang="en-US" dirty="0" err="1" smtClean="0"/>
              <a:t>cílových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 </a:t>
            </a:r>
            <a:r>
              <a:rPr lang="en-US" dirty="0" err="1" smtClean="0"/>
              <a:t>hostů</a:t>
            </a:r>
            <a:r>
              <a:rPr lang="en-US" dirty="0" smtClean="0"/>
              <a:t>,</a:t>
            </a:r>
          </a:p>
          <a:p>
            <a:r>
              <a:rPr lang="en-US" dirty="0" smtClean="0"/>
              <a:t>         </a:t>
            </a:r>
            <a:r>
              <a:rPr lang="en-US" dirty="0" err="1" smtClean="0"/>
              <a:t>přispívat</a:t>
            </a:r>
            <a:r>
              <a:rPr lang="en-US" dirty="0" smtClean="0"/>
              <a:t> k </a:t>
            </a:r>
            <a:r>
              <a:rPr lang="en-US" dirty="0" err="1" smtClean="0"/>
              <a:t>obnově</a:t>
            </a:r>
            <a:r>
              <a:rPr lang="en-US" dirty="0" smtClean="0"/>
              <a:t> </a:t>
            </a:r>
            <a:r>
              <a:rPr lang="en-US" dirty="0" err="1" smtClean="0"/>
              <a:t>duševních</a:t>
            </a:r>
            <a:r>
              <a:rPr lang="en-US" dirty="0" smtClean="0"/>
              <a:t> a </a:t>
            </a:r>
            <a:r>
              <a:rPr lang="en-US" dirty="0" err="1" smtClean="0"/>
              <a:t>fyzických</a:t>
            </a:r>
            <a:r>
              <a:rPr lang="en-US" dirty="0" smtClean="0"/>
              <a:t> </a:t>
            </a:r>
            <a:r>
              <a:rPr lang="en-US" dirty="0" err="1" smtClean="0"/>
              <a:t>sil</a:t>
            </a:r>
            <a:r>
              <a:rPr lang="en-US" dirty="0" smtClean="0"/>
              <a:t> </a:t>
            </a:r>
            <a:r>
              <a:rPr lang="en-US" dirty="0" err="1" smtClean="0"/>
              <a:t>návštěvníků</a:t>
            </a:r>
            <a:r>
              <a:rPr lang="en-US" dirty="0" smtClean="0"/>
              <a:t> </a:t>
            </a:r>
            <a:r>
              <a:rPr lang="en-US" dirty="0" err="1" smtClean="0"/>
              <a:t>vytvářením</a:t>
            </a:r>
            <a:r>
              <a:rPr lang="en-US" dirty="0" smtClean="0"/>
              <a:t> </a:t>
            </a:r>
            <a:r>
              <a:rPr lang="en-US" dirty="0" err="1" smtClean="0"/>
              <a:t>vhodných</a:t>
            </a:r>
            <a:r>
              <a:rPr lang="en-US" dirty="0" smtClean="0"/>
              <a:t> </a:t>
            </a:r>
            <a:r>
              <a:rPr lang="en-US" dirty="0" err="1" smtClean="0"/>
              <a:t>podmínek</a:t>
            </a:r>
            <a:r>
              <a:rPr lang="en-US" dirty="0" smtClean="0"/>
              <a:t> (</a:t>
            </a:r>
            <a:r>
              <a:rPr lang="en-US" dirty="0" err="1" smtClean="0"/>
              <a:t>dostatek</a:t>
            </a:r>
            <a:r>
              <a:rPr lang="en-US" dirty="0" smtClean="0"/>
              <a:t> </a:t>
            </a:r>
            <a:r>
              <a:rPr lang="en-US" dirty="0" err="1" smtClean="0"/>
              <a:t>klidu</a:t>
            </a:r>
            <a:r>
              <a:rPr lang="en-US" dirty="0" smtClean="0"/>
              <a:t>, </a:t>
            </a:r>
            <a:r>
              <a:rPr lang="en-US" dirty="0" err="1" smtClean="0"/>
              <a:t>možnosti</a:t>
            </a:r>
            <a:r>
              <a:rPr lang="en-US" dirty="0" smtClean="0"/>
              <a:t> </a:t>
            </a:r>
            <a:r>
              <a:rPr lang="en-US" dirty="0" err="1" smtClean="0"/>
              <a:t>pohybu</a:t>
            </a:r>
            <a:r>
              <a:rPr lang="en-US" dirty="0" smtClean="0"/>
              <a:t>, </a:t>
            </a:r>
            <a:r>
              <a:rPr lang="en-US" dirty="0" err="1" smtClean="0"/>
              <a:t>kulturně</a:t>
            </a:r>
            <a:r>
              <a:rPr lang="en-US" dirty="0" smtClean="0"/>
              <a:t> </a:t>
            </a:r>
            <a:r>
              <a:rPr lang="en-US" dirty="0" err="1" smtClean="0"/>
              <a:t>společenského</a:t>
            </a:r>
            <a:r>
              <a:rPr lang="en-US" dirty="0" smtClean="0"/>
              <a:t> </a:t>
            </a:r>
            <a:r>
              <a:rPr lang="en-US" dirty="0" err="1" smtClean="0"/>
              <a:t>vyžití</a:t>
            </a:r>
            <a:r>
              <a:rPr lang="en-US" dirty="0" smtClean="0"/>
              <a:t> ap.),</a:t>
            </a:r>
          </a:p>
          <a:p>
            <a:r>
              <a:rPr lang="en-US" dirty="0" smtClean="0"/>
              <a:t>          </a:t>
            </a:r>
            <a:r>
              <a:rPr lang="en-US" dirty="0" err="1" smtClean="0"/>
              <a:t>zajistit</a:t>
            </a:r>
            <a:r>
              <a:rPr lang="en-US" dirty="0" smtClean="0"/>
              <a:t> </a:t>
            </a:r>
            <a:r>
              <a:rPr lang="en-US" dirty="0" err="1" smtClean="0"/>
              <a:t>efektivnost</a:t>
            </a:r>
            <a:r>
              <a:rPr lang="cs-CZ" dirty="0" smtClean="0"/>
              <a:t> </a:t>
            </a:r>
            <a:r>
              <a:rPr lang="en-US" dirty="0" err="1" smtClean="0"/>
              <a:t>uspokojov</a:t>
            </a:r>
            <a:r>
              <a:rPr lang="cs-CZ" dirty="0" err="1" smtClean="0"/>
              <a:t>ání</a:t>
            </a:r>
            <a:r>
              <a:rPr lang="en-US" dirty="0" smtClean="0"/>
              <a:t> </a:t>
            </a:r>
            <a:r>
              <a:rPr lang="en-US" dirty="0" err="1" smtClean="0"/>
              <a:t>potřeb</a:t>
            </a:r>
            <a:r>
              <a:rPr lang="en-US" dirty="0" smtClean="0"/>
              <a:t> </a:t>
            </a:r>
            <a:r>
              <a:rPr lang="en-US" dirty="0" err="1" smtClean="0"/>
              <a:t>přechodného</a:t>
            </a:r>
            <a:r>
              <a:rPr lang="en-US" dirty="0" smtClean="0"/>
              <a:t> </a:t>
            </a:r>
            <a:r>
              <a:rPr lang="en-US" dirty="0" err="1" smtClean="0"/>
              <a:t>ubytování</a:t>
            </a:r>
            <a:r>
              <a:rPr lang="en-US" dirty="0" smtClean="0"/>
              <a:t>,</a:t>
            </a:r>
          </a:p>
          <a:p>
            <a:r>
              <a:rPr lang="en-US" dirty="0" smtClean="0"/>
              <a:t>          </a:t>
            </a:r>
            <a:r>
              <a:rPr lang="en-US" dirty="0" err="1" smtClean="0"/>
              <a:t>vytvářet</a:t>
            </a:r>
            <a:r>
              <a:rPr lang="en-US" dirty="0" smtClean="0"/>
              <a:t> </a:t>
            </a:r>
            <a:r>
              <a:rPr lang="en-US" dirty="0" err="1" smtClean="0"/>
              <a:t>podmínky</a:t>
            </a:r>
            <a:r>
              <a:rPr lang="en-US" dirty="0" smtClean="0"/>
              <a:t> pro </a:t>
            </a:r>
            <a:r>
              <a:rPr lang="en-US" dirty="0" err="1" smtClean="0"/>
              <a:t>zavádění</a:t>
            </a:r>
            <a:r>
              <a:rPr lang="en-US" dirty="0" smtClean="0"/>
              <a:t> </a:t>
            </a:r>
            <a:r>
              <a:rPr lang="en-US" dirty="0" err="1" smtClean="0"/>
              <a:t>technologických</a:t>
            </a:r>
            <a:r>
              <a:rPr lang="en-US" dirty="0" smtClean="0"/>
              <a:t> </a:t>
            </a:r>
            <a:r>
              <a:rPr lang="en-US" dirty="0" err="1" smtClean="0"/>
              <a:t>inovací</a:t>
            </a:r>
            <a:r>
              <a:rPr lang="en-US" dirty="0" smtClean="0"/>
              <a:t> s </a:t>
            </a:r>
            <a:r>
              <a:rPr lang="en-US" dirty="0" err="1" smtClean="0"/>
              <a:t>cílem</a:t>
            </a:r>
            <a:r>
              <a:rPr lang="en-US" dirty="0" smtClean="0"/>
              <a:t> </a:t>
            </a:r>
            <a:r>
              <a:rPr lang="en-US" dirty="0" err="1" smtClean="0"/>
              <a:t>úspory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, </a:t>
            </a:r>
            <a:r>
              <a:rPr lang="en-US" dirty="0" err="1" smtClean="0"/>
              <a:t>zlepšení</a:t>
            </a:r>
            <a:r>
              <a:rPr lang="en-US" dirty="0" smtClean="0"/>
              <a:t> </a:t>
            </a:r>
            <a:r>
              <a:rPr lang="en-US" dirty="0" err="1" smtClean="0"/>
              <a:t>pracovních</a:t>
            </a:r>
            <a:r>
              <a:rPr lang="en-US" dirty="0" smtClean="0"/>
              <a:t> </a:t>
            </a:r>
            <a:r>
              <a:rPr lang="en-US" dirty="0" err="1" smtClean="0"/>
              <a:t>podmínek</a:t>
            </a:r>
            <a:r>
              <a:rPr lang="en-US" dirty="0" smtClean="0"/>
              <a:t> a </a:t>
            </a:r>
            <a:r>
              <a:rPr lang="en-US" dirty="0" err="1" smtClean="0"/>
              <a:t>prostředí</a:t>
            </a:r>
            <a:r>
              <a:rPr lang="en-US" dirty="0" smtClean="0"/>
              <a:t> pro </a:t>
            </a:r>
            <a:r>
              <a:rPr lang="en-US" dirty="0" err="1" smtClean="0"/>
              <a:t>návštěvníky</a:t>
            </a:r>
            <a:r>
              <a:rPr lang="en-US" dirty="0" smtClean="0"/>
              <a:t>,</a:t>
            </a:r>
          </a:p>
          <a:p>
            <a:r>
              <a:rPr lang="en-US" dirty="0" smtClean="0"/>
              <a:t>          </a:t>
            </a:r>
            <a:r>
              <a:rPr lang="en-US" dirty="0" err="1" smtClean="0"/>
              <a:t>chovat</a:t>
            </a:r>
            <a:r>
              <a:rPr lang="en-US" dirty="0" smtClean="0"/>
              <a:t> se </a:t>
            </a:r>
            <a:r>
              <a:rPr lang="en-US" dirty="0" err="1" smtClean="0"/>
              <a:t>ekologicky</a:t>
            </a:r>
            <a:r>
              <a:rPr lang="en-US" dirty="0" smtClean="0"/>
              <a:t>, </a:t>
            </a:r>
            <a:r>
              <a:rPr lang="en-US" dirty="0" err="1" smtClean="0"/>
              <a:t>ovlivňovat</a:t>
            </a:r>
            <a:r>
              <a:rPr lang="en-US" dirty="0" smtClean="0"/>
              <a:t> </a:t>
            </a:r>
            <a:r>
              <a:rPr lang="en-US" dirty="0" err="1" smtClean="0"/>
              <a:t>ekologické</a:t>
            </a:r>
            <a:r>
              <a:rPr lang="en-US" dirty="0" smtClean="0"/>
              <a:t> </a:t>
            </a:r>
            <a:r>
              <a:rPr lang="en-US" dirty="0" err="1" smtClean="0"/>
              <a:t>uvědomění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r>
              <a:rPr lang="en-US" dirty="0" smtClean="0"/>
              <a:t> a </a:t>
            </a:r>
            <a:r>
              <a:rPr lang="en-US" dirty="0" err="1" smtClean="0"/>
              <a:t>pracovníků</a:t>
            </a:r>
            <a:r>
              <a:rPr lang="cs-CZ" dirty="0" smtClean="0"/>
              <a:t>.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r>
              <a:rPr lang="en-US" dirty="0" err="1" smtClean="0"/>
              <a:t>Podnik</a:t>
            </a:r>
            <a:r>
              <a:rPr lang="en-US" dirty="0" smtClean="0"/>
              <a:t> </a:t>
            </a:r>
            <a:r>
              <a:rPr lang="en-US" dirty="0" err="1" smtClean="0"/>
              <a:t>ubytovacích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 </a:t>
            </a:r>
            <a:r>
              <a:rPr lang="en-US" dirty="0" err="1" smtClean="0"/>
              <a:t>tvoří</a:t>
            </a:r>
            <a:r>
              <a:rPr lang="en-US" dirty="0" smtClean="0"/>
              <a:t> </a:t>
            </a:r>
            <a:r>
              <a:rPr lang="en-US" b="1" dirty="0" err="1" smtClean="0"/>
              <a:t>uspořádaný</a:t>
            </a:r>
            <a:r>
              <a:rPr lang="en-US" b="1" dirty="0" smtClean="0"/>
              <a:t> </a:t>
            </a:r>
            <a:r>
              <a:rPr lang="en-US" b="1" dirty="0" err="1" smtClean="0"/>
              <a:t>systém</a:t>
            </a:r>
            <a:r>
              <a:rPr lang="en-US" b="1" dirty="0" smtClean="0"/>
              <a:t> </a:t>
            </a:r>
            <a:r>
              <a:rPr lang="en-US" b="1" dirty="0" err="1" smtClean="0"/>
              <a:t>pracovního</a:t>
            </a:r>
            <a:r>
              <a:rPr lang="en-US" b="1" dirty="0" smtClean="0"/>
              <a:t> </a:t>
            </a:r>
            <a:r>
              <a:rPr lang="en-US" b="1" dirty="0" err="1" smtClean="0"/>
              <a:t>spojení</a:t>
            </a:r>
            <a:r>
              <a:rPr lang="en-US" b="1" dirty="0" smtClean="0"/>
              <a:t> </a:t>
            </a:r>
            <a:r>
              <a:rPr lang="en-US" b="1" dirty="0" err="1" smtClean="0"/>
              <a:t>lidí</a:t>
            </a:r>
            <a:r>
              <a:rPr lang="en-US" b="1" dirty="0" smtClean="0"/>
              <a:t> a </a:t>
            </a:r>
            <a:r>
              <a:rPr lang="en-US" b="1" dirty="0" err="1" smtClean="0"/>
              <a:t>výrobních</a:t>
            </a:r>
            <a:r>
              <a:rPr lang="en-US" b="1" dirty="0" smtClean="0"/>
              <a:t> </a:t>
            </a:r>
            <a:r>
              <a:rPr lang="en-US" b="1" dirty="0" err="1" smtClean="0"/>
              <a:t>prostředků</a:t>
            </a:r>
            <a:r>
              <a:rPr lang="en-US" b="1" dirty="0" smtClean="0"/>
              <a:t> v </a:t>
            </a:r>
            <a:r>
              <a:rPr lang="en-US" b="1" dirty="0" err="1" smtClean="0"/>
              <a:t>procesu</a:t>
            </a:r>
            <a:r>
              <a:rPr lang="en-US" b="1" dirty="0" smtClean="0"/>
              <a:t> </a:t>
            </a:r>
            <a:r>
              <a:rPr lang="en-US" b="1" dirty="0" err="1" smtClean="0"/>
              <a:t>výroby</a:t>
            </a:r>
            <a:r>
              <a:rPr lang="en-US" b="1" dirty="0" smtClean="0"/>
              <a:t> a </a:t>
            </a:r>
            <a:r>
              <a:rPr lang="en-US" b="1" dirty="0" err="1" smtClean="0"/>
              <a:t>organizování</a:t>
            </a:r>
            <a:r>
              <a:rPr lang="en-US" b="1" dirty="0" smtClean="0"/>
              <a:t> </a:t>
            </a:r>
            <a:r>
              <a:rPr lang="en-US" b="1" dirty="0" err="1" smtClean="0"/>
              <a:t>služeb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err="1" smtClean="0"/>
              <a:t>Uvnitř</a:t>
            </a:r>
            <a:r>
              <a:rPr lang="en-US" dirty="0" smtClean="0"/>
              <a:t> </a:t>
            </a:r>
            <a:r>
              <a:rPr lang="en-US" dirty="0" err="1" smtClean="0"/>
              <a:t>podniku</a:t>
            </a:r>
            <a:r>
              <a:rPr lang="en-US" dirty="0" smtClean="0"/>
              <a:t> </a:t>
            </a:r>
            <a:r>
              <a:rPr lang="en-US" dirty="0" err="1" smtClean="0"/>
              <a:t>probíhá</a:t>
            </a:r>
            <a:r>
              <a:rPr lang="en-US" dirty="0" smtClean="0"/>
              <a:t> </a:t>
            </a:r>
            <a:r>
              <a:rPr lang="en-US" dirty="0" err="1" smtClean="0"/>
              <a:t>diferenciace</a:t>
            </a:r>
            <a:r>
              <a:rPr lang="en-US" dirty="0" smtClean="0"/>
              <a:t> </a:t>
            </a:r>
            <a:r>
              <a:rPr lang="en-US" b="1" dirty="0" err="1" smtClean="0"/>
              <a:t>výrobního</a:t>
            </a:r>
            <a:r>
              <a:rPr lang="en-US" b="1" dirty="0" smtClean="0"/>
              <a:t> </a:t>
            </a:r>
            <a:r>
              <a:rPr lang="en-US" b="1" dirty="0" err="1" smtClean="0"/>
              <a:t>procesu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se </a:t>
            </a:r>
            <a:r>
              <a:rPr lang="en-US" dirty="0" err="1" smtClean="0"/>
              <a:t>rozkládá</a:t>
            </a:r>
            <a:r>
              <a:rPr lang="en-US" dirty="0" smtClean="0"/>
              <a:t> </a:t>
            </a:r>
            <a:r>
              <a:rPr lang="cs-CZ" dirty="0" smtClean="0"/>
              <a:t>       </a:t>
            </a:r>
            <a:r>
              <a:rPr lang="en-US" dirty="0" smtClean="0"/>
              <a:t>do </a:t>
            </a:r>
            <a:r>
              <a:rPr lang="en-US" dirty="0" err="1" smtClean="0"/>
              <a:t>relativně</a:t>
            </a:r>
            <a:r>
              <a:rPr lang="en-US" dirty="0" smtClean="0"/>
              <a:t> </a:t>
            </a:r>
            <a:r>
              <a:rPr lang="en-US" dirty="0" err="1" smtClean="0"/>
              <a:t>samostatných</a:t>
            </a:r>
            <a:r>
              <a:rPr lang="en-US" dirty="0" smtClean="0"/>
              <a:t>, </a:t>
            </a:r>
            <a:r>
              <a:rPr lang="en-US" dirty="0" err="1" smtClean="0"/>
              <a:t>specializovaných</a:t>
            </a:r>
            <a:r>
              <a:rPr lang="en-US" dirty="0" smtClean="0"/>
              <a:t> </a:t>
            </a:r>
            <a:r>
              <a:rPr lang="en-US" dirty="0" err="1" smtClean="0"/>
              <a:t>provozních</a:t>
            </a:r>
            <a:r>
              <a:rPr lang="en-US" dirty="0" smtClean="0"/>
              <a:t> </a:t>
            </a:r>
            <a:r>
              <a:rPr lang="en-US" dirty="0" err="1" smtClean="0"/>
              <a:t>jednotek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smtClean="0"/>
              <a:t>Z </a:t>
            </a:r>
            <a:r>
              <a:rPr lang="en-US" dirty="0" err="1" smtClean="0"/>
              <a:t>organizačního</a:t>
            </a:r>
            <a:r>
              <a:rPr lang="en-US" dirty="0" smtClean="0"/>
              <a:t> </a:t>
            </a:r>
            <a:r>
              <a:rPr lang="en-US" dirty="0" err="1" smtClean="0"/>
              <a:t>hlediska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jednotlivé</a:t>
            </a:r>
            <a:r>
              <a:rPr lang="en-US" dirty="0" smtClean="0"/>
              <a:t> </a:t>
            </a:r>
            <a:r>
              <a:rPr lang="en-US" dirty="0" err="1" smtClean="0"/>
              <a:t>specializované</a:t>
            </a:r>
            <a:r>
              <a:rPr lang="en-US" dirty="0" smtClean="0"/>
              <a:t> </a:t>
            </a:r>
            <a:r>
              <a:rPr lang="en-US" dirty="0" err="1" smtClean="0"/>
              <a:t>organizační</a:t>
            </a:r>
            <a:r>
              <a:rPr lang="en-US" dirty="0" smtClean="0"/>
              <a:t> </a:t>
            </a:r>
            <a:r>
              <a:rPr lang="en-US" dirty="0" err="1" smtClean="0"/>
              <a:t>jednotky</a:t>
            </a:r>
            <a:r>
              <a:rPr lang="en-US" dirty="0" smtClean="0"/>
              <a:t> </a:t>
            </a:r>
            <a:r>
              <a:rPr lang="en-US" dirty="0" err="1" smtClean="0"/>
              <a:t>podniku</a:t>
            </a:r>
            <a:r>
              <a:rPr lang="en-US" dirty="0" smtClean="0"/>
              <a:t> </a:t>
            </a:r>
            <a:r>
              <a:rPr lang="en-US" dirty="0" err="1" smtClean="0"/>
              <a:t>vertikálně</a:t>
            </a:r>
            <a:r>
              <a:rPr lang="en-US" dirty="0" smtClean="0"/>
              <a:t> a </a:t>
            </a:r>
            <a:r>
              <a:rPr lang="en-US" dirty="0" err="1" smtClean="0"/>
              <a:t>horizontálně</a:t>
            </a:r>
            <a:r>
              <a:rPr lang="en-US" dirty="0" smtClean="0"/>
              <a:t> </a:t>
            </a:r>
            <a:r>
              <a:rPr lang="en-US" dirty="0" err="1" smtClean="0"/>
              <a:t>uspořádané</a:t>
            </a:r>
            <a:r>
              <a:rPr lang="en-US" dirty="0" smtClean="0"/>
              <a:t> </a:t>
            </a:r>
            <a:r>
              <a:rPr lang="cs-CZ" dirty="0" smtClean="0"/>
              <a:t>         </a:t>
            </a:r>
            <a:r>
              <a:rPr lang="en-US" dirty="0" smtClean="0"/>
              <a:t>do </a:t>
            </a:r>
            <a:r>
              <a:rPr lang="en-US" dirty="0" err="1" smtClean="0"/>
              <a:t>jednotného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r>
              <a:rPr lang="en-US" dirty="0" smtClean="0"/>
              <a:t> v </a:t>
            </a:r>
            <a:r>
              <a:rPr lang="en-US" dirty="0" err="1" smtClean="0"/>
              <a:t>souladu</a:t>
            </a:r>
            <a:r>
              <a:rPr lang="en-US" dirty="0" smtClean="0"/>
              <a:t> s </a:t>
            </a:r>
            <a:r>
              <a:rPr lang="en-US" dirty="0" err="1" smtClean="0"/>
              <a:t>cíli</a:t>
            </a:r>
            <a:r>
              <a:rPr lang="en-US" dirty="0" smtClean="0"/>
              <a:t> </a:t>
            </a:r>
            <a:r>
              <a:rPr lang="en-US" dirty="0" err="1" smtClean="0"/>
              <a:t>podniku</a:t>
            </a:r>
            <a:r>
              <a:rPr lang="en-US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Řídící</a:t>
            </a:r>
            <a:r>
              <a:rPr lang="en-US" sz="2400" dirty="0" smtClean="0"/>
              <a:t> </a:t>
            </a:r>
            <a:r>
              <a:rPr lang="en-US" sz="2400" dirty="0" err="1" smtClean="0"/>
              <a:t>funkce</a:t>
            </a:r>
            <a:r>
              <a:rPr lang="en-US" sz="2400" dirty="0" smtClean="0"/>
              <a:t> </a:t>
            </a:r>
            <a:r>
              <a:rPr lang="en-US" sz="2400" dirty="0" err="1" smtClean="0"/>
              <a:t>ubytovacího</a:t>
            </a:r>
            <a:r>
              <a:rPr lang="en-US" sz="2400" dirty="0" smtClean="0"/>
              <a:t> </a:t>
            </a:r>
            <a:r>
              <a:rPr lang="en-US" sz="2400" dirty="0" err="1" smtClean="0"/>
              <a:t>zařízení</a:t>
            </a:r>
            <a:r>
              <a:rPr lang="en-US" sz="2400" dirty="0" smtClean="0"/>
              <a:t> </a:t>
            </a:r>
            <a:r>
              <a:rPr lang="en-US" sz="2400" dirty="0" err="1" smtClean="0"/>
              <a:t>jsou</a:t>
            </a:r>
            <a:r>
              <a:rPr lang="en-US" sz="2400" dirty="0" smtClean="0"/>
              <a:t> </a:t>
            </a:r>
            <a:r>
              <a:rPr lang="en-US" sz="2400" dirty="0" err="1" smtClean="0"/>
              <a:t>uspořádané</a:t>
            </a:r>
            <a:r>
              <a:rPr lang="en-US" sz="2400" dirty="0" smtClean="0"/>
              <a:t> </a:t>
            </a:r>
            <a:r>
              <a:rPr lang="en-US" sz="2400" dirty="0" err="1" smtClean="0"/>
              <a:t>podle</a:t>
            </a:r>
            <a:r>
              <a:rPr lang="en-US" sz="2400" dirty="0" smtClean="0"/>
              <a:t> </a:t>
            </a:r>
            <a:r>
              <a:rPr lang="en-US" sz="2400" dirty="0" err="1" smtClean="0"/>
              <a:t>velikosti</a:t>
            </a:r>
            <a:r>
              <a:rPr lang="en-US" sz="2400" dirty="0" smtClean="0"/>
              <a:t> a </a:t>
            </a:r>
            <a:r>
              <a:rPr lang="en-US" sz="2400" dirty="0" err="1" smtClean="0"/>
              <a:t>rozsahu</a:t>
            </a:r>
            <a:r>
              <a:rPr lang="en-US" sz="2400" dirty="0" smtClean="0"/>
              <a:t> </a:t>
            </a:r>
            <a:r>
              <a:rPr lang="en-US" sz="2400" dirty="0" err="1" smtClean="0"/>
              <a:t>poskytovaných</a:t>
            </a:r>
            <a:r>
              <a:rPr lang="en-US" sz="2400" dirty="0" smtClean="0"/>
              <a:t> </a:t>
            </a:r>
            <a:r>
              <a:rPr lang="en-US" sz="2400" dirty="0" err="1" smtClean="0"/>
              <a:t>služeb</a:t>
            </a:r>
            <a:r>
              <a:rPr lang="en-US" sz="2400" dirty="0" smtClean="0"/>
              <a:t>, </a:t>
            </a:r>
            <a:r>
              <a:rPr lang="en-US" sz="2400" dirty="0" err="1" smtClean="0"/>
              <a:t>přetrvává</a:t>
            </a:r>
            <a:r>
              <a:rPr lang="en-US" sz="2400" dirty="0" smtClean="0"/>
              <a:t> </a:t>
            </a:r>
            <a:r>
              <a:rPr lang="en-US" sz="2400" dirty="0" err="1" smtClean="0"/>
              <a:t>lineárně</a:t>
            </a:r>
            <a:r>
              <a:rPr lang="en-US" sz="2400" dirty="0" smtClean="0"/>
              <a:t> - </a:t>
            </a:r>
            <a:r>
              <a:rPr lang="en-US" sz="2400" dirty="0" err="1" smtClean="0"/>
              <a:t>štábní</a:t>
            </a:r>
            <a:r>
              <a:rPr lang="en-US" sz="2400" dirty="0" smtClean="0"/>
              <a:t> </a:t>
            </a:r>
            <a:r>
              <a:rPr lang="en-US" sz="2400" dirty="0" err="1" smtClean="0"/>
              <a:t>typ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organizační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struktury</a:t>
            </a:r>
            <a:r>
              <a:rPr lang="en-US" sz="2400" dirty="0" smtClean="0"/>
              <a:t>, </a:t>
            </a:r>
            <a:r>
              <a:rPr lang="en-US" sz="2400" dirty="0" err="1" smtClean="0"/>
              <a:t>který</a:t>
            </a:r>
            <a:r>
              <a:rPr lang="en-US" sz="2400" dirty="0" smtClean="0"/>
              <a:t> </a:t>
            </a:r>
            <a:r>
              <a:rPr lang="en-US" sz="2400" dirty="0" err="1" smtClean="0"/>
              <a:t>vychází</a:t>
            </a:r>
            <a:r>
              <a:rPr lang="en-US" sz="2400" dirty="0" smtClean="0"/>
              <a:t> z </a:t>
            </a:r>
            <a:r>
              <a:rPr lang="en-US" sz="2400" dirty="0" err="1" smtClean="0"/>
              <a:t>předpokladů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011680"/>
            <a:ext cx="7239000" cy="484632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zásady</a:t>
            </a:r>
            <a:r>
              <a:rPr lang="en-US" b="1" dirty="0" smtClean="0"/>
              <a:t> </a:t>
            </a:r>
            <a:r>
              <a:rPr lang="en-US" b="1" dirty="0" err="1" smtClean="0"/>
              <a:t>jediného</a:t>
            </a:r>
            <a:r>
              <a:rPr lang="en-US" b="1" dirty="0" smtClean="0"/>
              <a:t> </a:t>
            </a:r>
            <a:r>
              <a:rPr lang="en-US" b="1" dirty="0" err="1" smtClean="0"/>
              <a:t>vedoucího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zodpovídá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činnost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vymezené</a:t>
            </a:r>
            <a:r>
              <a:rPr lang="en-US" dirty="0" smtClean="0"/>
              <a:t> </a:t>
            </a:r>
            <a:r>
              <a:rPr lang="en-US" dirty="0" err="1" smtClean="0"/>
              <a:t>pravomoci</a:t>
            </a:r>
            <a:r>
              <a:rPr lang="en-US" dirty="0" smtClean="0"/>
              <a:t> a </a:t>
            </a:r>
            <a:r>
              <a:rPr lang="en-US" dirty="0" err="1" smtClean="0"/>
              <a:t>jsou</a:t>
            </a:r>
            <a:r>
              <a:rPr lang="en-US" dirty="0" smtClean="0"/>
              <a:t> mu </a:t>
            </a:r>
            <a:r>
              <a:rPr lang="en-US" dirty="0" err="1" smtClean="0"/>
              <a:t>podřízeni</a:t>
            </a:r>
            <a:r>
              <a:rPr lang="en-US" dirty="0" smtClean="0"/>
              <a:t> </a:t>
            </a:r>
            <a:r>
              <a:rPr lang="en-US" dirty="0" err="1" smtClean="0"/>
              <a:t>všichni</a:t>
            </a:r>
            <a:r>
              <a:rPr lang="en-US" dirty="0" smtClean="0"/>
              <a:t> </a:t>
            </a:r>
            <a:r>
              <a:rPr lang="en-US" dirty="0" err="1" smtClean="0"/>
              <a:t>pracovníci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provozní</a:t>
            </a:r>
            <a:r>
              <a:rPr lang="en-US" dirty="0" smtClean="0"/>
              <a:t> </a:t>
            </a:r>
            <a:r>
              <a:rPr lang="en-US" dirty="0" err="1" smtClean="0"/>
              <a:t>jednotky</a:t>
            </a:r>
            <a:r>
              <a:rPr lang="en-US" dirty="0" smtClean="0"/>
              <a:t>, </a:t>
            </a:r>
          </a:p>
          <a:p>
            <a:r>
              <a:rPr lang="en-US" b="1" dirty="0" err="1" smtClean="0"/>
              <a:t>vertikální</a:t>
            </a:r>
            <a:r>
              <a:rPr lang="en-US" b="1" dirty="0" smtClean="0"/>
              <a:t> </a:t>
            </a:r>
            <a:r>
              <a:rPr lang="en-US" b="1" dirty="0" err="1" smtClean="0"/>
              <a:t>dělby</a:t>
            </a:r>
            <a:r>
              <a:rPr lang="en-US" b="1" dirty="0" smtClean="0"/>
              <a:t> </a:t>
            </a:r>
            <a:r>
              <a:rPr lang="en-US" b="1" dirty="0" err="1" smtClean="0"/>
              <a:t>práce</a:t>
            </a:r>
            <a:r>
              <a:rPr lang="en-US" dirty="0" smtClean="0"/>
              <a:t>,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nejvyšší</a:t>
            </a:r>
            <a:r>
              <a:rPr lang="en-US" dirty="0" smtClean="0"/>
              <a:t> k </a:t>
            </a:r>
            <a:r>
              <a:rPr lang="en-US" dirty="0" err="1" smtClean="0"/>
              <a:t>nejnižší</a:t>
            </a:r>
            <a:r>
              <a:rPr lang="en-US" dirty="0" smtClean="0"/>
              <a:t> </a:t>
            </a:r>
            <a:r>
              <a:rPr lang="en-US" dirty="0" err="1" smtClean="0"/>
              <a:t>provozní</a:t>
            </a:r>
            <a:r>
              <a:rPr lang="en-US" dirty="0" smtClean="0"/>
              <a:t> </a:t>
            </a:r>
            <a:r>
              <a:rPr lang="en-US" dirty="0" err="1" smtClean="0"/>
              <a:t>jednotce</a:t>
            </a:r>
            <a:r>
              <a:rPr lang="en-US" dirty="0" smtClean="0"/>
              <a:t>, </a:t>
            </a:r>
          </a:p>
          <a:p>
            <a:r>
              <a:rPr lang="en-US" b="1" dirty="0" err="1" smtClean="0"/>
              <a:t>horizontální</a:t>
            </a:r>
            <a:r>
              <a:rPr lang="en-US" b="1" dirty="0" smtClean="0"/>
              <a:t> </a:t>
            </a:r>
            <a:r>
              <a:rPr lang="en-US" b="1" dirty="0" err="1" smtClean="0"/>
              <a:t>dělby</a:t>
            </a:r>
            <a:r>
              <a:rPr lang="en-US" b="1" dirty="0" smtClean="0"/>
              <a:t> </a:t>
            </a:r>
            <a:r>
              <a:rPr lang="en-US" b="1" dirty="0" err="1" smtClean="0"/>
              <a:t>práce</a:t>
            </a:r>
            <a:r>
              <a:rPr lang="en-US" dirty="0" smtClean="0"/>
              <a:t>, </a:t>
            </a:r>
            <a:r>
              <a:rPr lang="en-US" dirty="0" err="1" smtClean="0"/>
              <a:t>kdy</a:t>
            </a:r>
            <a:r>
              <a:rPr lang="en-US" dirty="0" smtClean="0"/>
              <a:t> </a:t>
            </a:r>
            <a:r>
              <a:rPr lang="en-US" dirty="0" err="1" smtClean="0"/>
              <a:t>organizační</a:t>
            </a:r>
            <a:r>
              <a:rPr lang="en-US" dirty="0" smtClean="0"/>
              <a:t> </a:t>
            </a:r>
            <a:r>
              <a:rPr lang="en-US" dirty="0" err="1" smtClean="0"/>
              <a:t>jednotky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stupni</a:t>
            </a:r>
            <a:r>
              <a:rPr lang="en-US" dirty="0" smtClean="0"/>
              <a:t> </a:t>
            </a:r>
            <a:r>
              <a:rPr lang="en-US" dirty="0" err="1" smtClean="0"/>
              <a:t>řízení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rovnocenné</a:t>
            </a:r>
            <a:r>
              <a:rPr lang="en-US" dirty="0" smtClean="0"/>
              <a:t> a </a:t>
            </a:r>
            <a:r>
              <a:rPr lang="en-US" dirty="0" err="1" smtClean="0"/>
              <a:t>spojují</a:t>
            </a:r>
            <a:r>
              <a:rPr lang="en-US" dirty="0" smtClean="0"/>
              <a:t> je </a:t>
            </a:r>
            <a:r>
              <a:rPr lang="en-US" dirty="0" err="1" smtClean="0"/>
              <a:t>vztahy</a:t>
            </a:r>
            <a:r>
              <a:rPr lang="en-US" dirty="0" smtClean="0"/>
              <a:t> </a:t>
            </a:r>
            <a:r>
              <a:rPr lang="en-US" dirty="0" err="1" smtClean="0"/>
              <a:t>vzájemné</a:t>
            </a:r>
            <a:r>
              <a:rPr lang="en-US" dirty="0" smtClean="0"/>
              <a:t> </a:t>
            </a:r>
            <a:r>
              <a:rPr lang="en-US" dirty="0" err="1" smtClean="0"/>
              <a:t>spolupráce</a:t>
            </a:r>
            <a:r>
              <a:rPr lang="en-US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Mezi</a:t>
            </a:r>
            <a:r>
              <a:rPr lang="en-US" sz="2400" dirty="0" smtClean="0"/>
              <a:t> </a:t>
            </a:r>
            <a:r>
              <a:rPr lang="en-US" sz="2400" dirty="0" err="1" smtClean="0"/>
              <a:t>vnitřní</a:t>
            </a:r>
            <a:r>
              <a:rPr lang="en-US" sz="2400" dirty="0" smtClean="0"/>
              <a:t> </a:t>
            </a:r>
            <a:r>
              <a:rPr lang="en-US" sz="2400" dirty="0" err="1" smtClean="0"/>
              <a:t>činitele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en-US" sz="2400" dirty="0" err="1" smtClean="0"/>
              <a:t>ovlivňují</a:t>
            </a:r>
            <a:r>
              <a:rPr lang="en-US" sz="2400" dirty="0" smtClean="0"/>
              <a:t> </a:t>
            </a:r>
            <a:r>
              <a:rPr lang="en-US" sz="2400" dirty="0" err="1" smtClean="0"/>
              <a:t>míru</a:t>
            </a:r>
            <a:r>
              <a:rPr lang="en-US" sz="2400" dirty="0" smtClean="0"/>
              <a:t> </a:t>
            </a:r>
            <a:r>
              <a:rPr lang="en-US" sz="2400" dirty="0" err="1" smtClean="0"/>
              <a:t>uspořádání</a:t>
            </a:r>
            <a:r>
              <a:rPr lang="en-US" sz="2400" dirty="0" smtClean="0"/>
              <a:t> </a:t>
            </a:r>
            <a:r>
              <a:rPr lang="en-US" sz="2400" dirty="0" err="1" smtClean="0"/>
              <a:t>pracovních</a:t>
            </a:r>
            <a:r>
              <a:rPr lang="en-US" sz="2400" dirty="0" smtClean="0"/>
              <a:t> </a:t>
            </a:r>
            <a:r>
              <a:rPr lang="en-US" sz="2400" dirty="0" err="1" smtClean="0"/>
              <a:t>procesů</a:t>
            </a:r>
            <a:r>
              <a:rPr lang="en-US" sz="2400" dirty="0" smtClean="0"/>
              <a:t> a </a:t>
            </a:r>
            <a:r>
              <a:rPr lang="en-US" sz="2400" dirty="0" err="1" smtClean="0"/>
              <a:t>cílové</a:t>
            </a:r>
            <a:r>
              <a:rPr lang="en-US" sz="2400" dirty="0" smtClean="0"/>
              <a:t> </a:t>
            </a:r>
            <a:r>
              <a:rPr lang="en-US" sz="2400" dirty="0" err="1" smtClean="0"/>
              <a:t>chování</a:t>
            </a:r>
            <a:r>
              <a:rPr lang="en-US" sz="2400" dirty="0" smtClean="0"/>
              <a:t> </a:t>
            </a:r>
            <a:r>
              <a:rPr lang="en-US" sz="2400" dirty="0" err="1" smtClean="0"/>
              <a:t>hotelu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podniku</a:t>
            </a:r>
            <a:r>
              <a:rPr lang="en-US" sz="2400" dirty="0" smtClean="0"/>
              <a:t> a </a:t>
            </a:r>
            <a:r>
              <a:rPr lang="en-US" sz="2400" dirty="0" err="1" smtClean="0"/>
              <a:t>jeho</a:t>
            </a:r>
            <a:r>
              <a:rPr lang="en-US" sz="2400" dirty="0" smtClean="0"/>
              <a:t> </a:t>
            </a:r>
            <a:r>
              <a:rPr lang="en-US" sz="2400" dirty="0" err="1" smtClean="0"/>
              <a:t>výslednou</a:t>
            </a:r>
            <a:r>
              <a:rPr lang="en-US" sz="2400" dirty="0" smtClean="0"/>
              <a:t> </a:t>
            </a:r>
            <a:r>
              <a:rPr lang="en-US" sz="2400" dirty="0" err="1" smtClean="0"/>
              <a:t>činnost</a:t>
            </a:r>
            <a:r>
              <a:rPr lang="en-US" sz="2400" dirty="0" smtClean="0"/>
              <a:t> </a:t>
            </a:r>
            <a:r>
              <a:rPr lang="en-US" sz="2400" dirty="0" err="1" smtClean="0"/>
              <a:t>patří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14488"/>
            <a:ext cx="7239000" cy="51435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počet</a:t>
            </a:r>
            <a:r>
              <a:rPr lang="en-US" b="1" dirty="0" smtClean="0"/>
              <a:t> a </a:t>
            </a:r>
            <a:r>
              <a:rPr lang="en-US" b="1" dirty="0" err="1" smtClean="0"/>
              <a:t>kvalifikace</a:t>
            </a:r>
            <a:r>
              <a:rPr lang="en-US" b="1" dirty="0" smtClean="0"/>
              <a:t> </a:t>
            </a:r>
            <a:r>
              <a:rPr lang="en-US" b="1" dirty="0" err="1" smtClean="0"/>
              <a:t>pracovních</a:t>
            </a:r>
            <a:r>
              <a:rPr lang="en-US" b="1" dirty="0" smtClean="0"/>
              <a:t> </a:t>
            </a:r>
            <a:r>
              <a:rPr lang="en-US" b="1" dirty="0" err="1" smtClean="0"/>
              <a:t>sil</a:t>
            </a:r>
            <a:r>
              <a:rPr lang="en-US" b="1" dirty="0" smtClean="0"/>
              <a:t> </a:t>
            </a:r>
            <a:r>
              <a:rPr lang="en-US" dirty="0" err="1" smtClean="0"/>
              <a:t>zapojených</a:t>
            </a:r>
            <a:r>
              <a:rPr lang="en-US" dirty="0" smtClean="0"/>
              <a:t> do </a:t>
            </a:r>
            <a:r>
              <a:rPr lang="en-US" dirty="0" err="1" smtClean="0"/>
              <a:t>společné</a:t>
            </a:r>
            <a:r>
              <a:rPr lang="en-US" dirty="0" smtClean="0"/>
              <a:t> </a:t>
            </a:r>
            <a:r>
              <a:rPr lang="en-US" dirty="0" err="1" smtClean="0"/>
              <a:t>dělby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a </a:t>
            </a:r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/>
              <a:t>vynaložené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, </a:t>
            </a:r>
          </a:p>
          <a:p>
            <a:r>
              <a:rPr lang="en-US" b="1" dirty="0" err="1" smtClean="0"/>
              <a:t>technická</a:t>
            </a:r>
            <a:r>
              <a:rPr lang="en-US" b="1" dirty="0" smtClean="0"/>
              <a:t> </a:t>
            </a:r>
            <a:r>
              <a:rPr lang="en-US" b="1" dirty="0" err="1" smtClean="0"/>
              <a:t>úroveň</a:t>
            </a:r>
            <a:r>
              <a:rPr lang="en-US" b="1" dirty="0" smtClean="0"/>
              <a:t>, </a:t>
            </a:r>
            <a:r>
              <a:rPr lang="en-US" b="1" dirty="0" err="1" smtClean="0"/>
              <a:t>kvalita</a:t>
            </a:r>
            <a:r>
              <a:rPr lang="en-US" b="1" dirty="0" smtClean="0"/>
              <a:t> a </a:t>
            </a:r>
            <a:r>
              <a:rPr lang="en-US" b="1" dirty="0" err="1" smtClean="0"/>
              <a:t>struktura</a:t>
            </a:r>
            <a:r>
              <a:rPr lang="en-US" b="1" dirty="0" smtClean="0"/>
              <a:t> </a:t>
            </a:r>
            <a:r>
              <a:rPr lang="en-US" b="1" dirty="0" err="1" smtClean="0"/>
              <a:t>pracovních</a:t>
            </a:r>
            <a:r>
              <a:rPr lang="en-US" b="1" dirty="0" smtClean="0"/>
              <a:t> </a:t>
            </a:r>
            <a:r>
              <a:rPr lang="en-US" b="1" dirty="0" err="1" smtClean="0"/>
              <a:t>prostředků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spotřeba</a:t>
            </a:r>
            <a:r>
              <a:rPr lang="en-US" dirty="0" smtClean="0"/>
              <a:t> </a:t>
            </a:r>
            <a:r>
              <a:rPr lang="en-US" dirty="0" err="1" smtClean="0"/>
              <a:t>živé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</a:t>
            </a:r>
            <a:r>
              <a:rPr lang="cs-CZ" dirty="0" smtClean="0"/>
              <a:t> 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skladu</a:t>
            </a:r>
            <a:r>
              <a:rPr lang="en-US" dirty="0" smtClean="0"/>
              <a:t>,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výrobě</a:t>
            </a:r>
            <a:r>
              <a:rPr lang="en-US" dirty="0" smtClean="0"/>
              <a:t>, v </a:t>
            </a:r>
            <a:r>
              <a:rPr lang="en-US" dirty="0" err="1" smtClean="0"/>
              <a:t>odbytu</a:t>
            </a:r>
            <a:r>
              <a:rPr lang="en-US" dirty="0" smtClean="0"/>
              <a:t>, v </a:t>
            </a:r>
            <a:r>
              <a:rPr lang="en-US" dirty="0" err="1" smtClean="0"/>
              <a:t>ubytování</a:t>
            </a:r>
            <a:r>
              <a:rPr lang="en-US" dirty="0" smtClean="0"/>
              <a:t> </a:t>
            </a:r>
            <a:r>
              <a:rPr lang="cs-CZ" dirty="0" smtClean="0"/>
              <a:t>       </a:t>
            </a:r>
            <a:r>
              <a:rPr lang="en-US" dirty="0" smtClean="0"/>
              <a:t>a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poskytování</a:t>
            </a:r>
            <a:r>
              <a:rPr lang="en-US" dirty="0" smtClean="0"/>
              <a:t> </a:t>
            </a:r>
            <a:r>
              <a:rPr lang="en-US" dirty="0" err="1" smtClean="0"/>
              <a:t>ostatních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, </a:t>
            </a:r>
          </a:p>
          <a:p>
            <a:r>
              <a:rPr lang="en-US" b="1" dirty="0" err="1" smtClean="0"/>
              <a:t>dispoziční</a:t>
            </a:r>
            <a:r>
              <a:rPr lang="en-US" b="1" dirty="0" smtClean="0"/>
              <a:t> </a:t>
            </a:r>
            <a:r>
              <a:rPr lang="en-US" b="1" dirty="0" err="1" smtClean="0"/>
              <a:t>řešení</a:t>
            </a:r>
            <a:r>
              <a:rPr lang="en-US" b="1" dirty="0" smtClean="0"/>
              <a:t> </a:t>
            </a:r>
            <a:r>
              <a:rPr lang="en-US" b="1" dirty="0" err="1" smtClean="0"/>
              <a:t>prostor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vzájemná</a:t>
            </a:r>
            <a:r>
              <a:rPr lang="en-US" dirty="0" smtClean="0"/>
              <a:t> </a:t>
            </a:r>
            <a:r>
              <a:rPr lang="en-US" dirty="0" err="1" smtClean="0"/>
              <a:t>návaznost</a:t>
            </a:r>
            <a:r>
              <a:rPr lang="en-US" dirty="0" smtClean="0"/>
              <a:t> a </a:t>
            </a:r>
            <a:r>
              <a:rPr lang="en-US" dirty="0" err="1" smtClean="0"/>
              <a:t>stupeň</a:t>
            </a:r>
            <a:r>
              <a:rPr lang="en-US" dirty="0" smtClean="0"/>
              <a:t> </a:t>
            </a:r>
            <a:r>
              <a:rPr lang="en-US" dirty="0" err="1" smtClean="0"/>
              <a:t>námahy</a:t>
            </a:r>
            <a:r>
              <a:rPr lang="en-US" dirty="0" smtClean="0"/>
              <a:t> </a:t>
            </a:r>
            <a:r>
              <a:rPr lang="en-US" dirty="0" err="1" smtClean="0"/>
              <a:t>pracovníků</a:t>
            </a:r>
            <a:r>
              <a:rPr lang="en-US" dirty="0" smtClean="0"/>
              <a:t>, </a:t>
            </a:r>
          </a:p>
          <a:p>
            <a:r>
              <a:rPr lang="en-US" b="1" dirty="0" err="1" smtClean="0"/>
              <a:t>pracovní</a:t>
            </a:r>
            <a:r>
              <a:rPr lang="en-US" b="1" dirty="0" smtClean="0"/>
              <a:t> </a:t>
            </a:r>
            <a:r>
              <a:rPr lang="en-US" b="1" dirty="0" err="1" smtClean="0"/>
              <a:t>podmínky</a:t>
            </a:r>
            <a:r>
              <a:rPr lang="en-US" b="1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úsecích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ovlivňují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/>
              <a:t>psychické</a:t>
            </a:r>
            <a:r>
              <a:rPr lang="en-US" dirty="0" smtClean="0"/>
              <a:t> a </a:t>
            </a:r>
            <a:r>
              <a:rPr lang="en-US" dirty="0" err="1" smtClean="0"/>
              <a:t>fyzické</a:t>
            </a:r>
            <a:r>
              <a:rPr lang="en-US" dirty="0" smtClean="0"/>
              <a:t> </a:t>
            </a:r>
            <a:r>
              <a:rPr lang="en-US" dirty="0" err="1" smtClean="0"/>
              <a:t>námahy</a:t>
            </a:r>
            <a:r>
              <a:rPr lang="en-US" dirty="0" smtClean="0"/>
              <a:t>, </a:t>
            </a:r>
            <a:r>
              <a:rPr lang="en-US" dirty="0" err="1" smtClean="0"/>
              <a:t>podmínky</a:t>
            </a:r>
            <a:r>
              <a:rPr lang="en-US" dirty="0" smtClean="0"/>
              <a:t> </a:t>
            </a:r>
            <a:r>
              <a:rPr lang="en-US" dirty="0" err="1" smtClean="0"/>
              <a:t>reprodukce</a:t>
            </a:r>
            <a:r>
              <a:rPr lang="en-US" dirty="0" smtClean="0"/>
              <a:t> </a:t>
            </a:r>
            <a:r>
              <a:rPr lang="en-US" dirty="0" err="1" smtClean="0"/>
              <a:t>pracovní</a:t>
            </a:r>
            <a:r>
              <a:rPr lang="en-US" dirty="0" smtClean="0"/>
              <a:t> </a:t>
            </a:r>
            <a:r>
              <a:rPr lang="en-US" dirty="0" err="1" smtClean="0"/>
              <a:t>síly</a:t>
            </a:r>
            <a:r>
              <a:rPr lang="en-US" dirty="0" smtClean="0"/>
              <a:t>, </a:t>
            </a:r>
            <a:r>
              <a:rPr lang="en-US" dirty="0" err="1" smtClean="0"/>
              <a:t>spotřebu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a </a:t>
            </a:r>
            <a:r>
              <a:rPr lang="en-US" dirty="0" err="1" smtClean="0"/>
              <a:t>úroveň</a:t>
            </a:r>
            <a:r>
              <a:rPr lang="en-US" dirty="0" smtClean="0"/>
              <a:t> </a:t>
            </a:r>
            <a:r>
              <a:rPr lang="en-US" dirty="0" err="1" smtClean="0"/>
              <a:t>vykonávaných</a:t>
            </a:r>
            <a:r>
              <a:rPr lang="en-US" dirty="0" smtClean="0"/>
              <a:t> </a:t>
            </a:r>
            <a:r>
              <a:rPr lang="en-US" dirty="0" err="1" smtClean="0"/>
              <a:t>pracovních</a:t>
            </a:r>
            <a:r>
              <a:rPr lang="en-US" dirty="0" smtClean="0"/>
              <a:t> </a:t>
            </a:r>
            <a:r>
              <a:rPr lang="en-US" dirty="0" err="1" smtClean="0"/>
              <a:t>operací</a:t>
            </a:r>
            <a:r>
              <a:rPr lang="en-US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Podnikové řízení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</a:t>
            </a:r>
            <a:r>
              <a:rPr lang="cs-CZ" dirty="0"/>
              <a:t>komplexní kategorie zahrnující plánování, organizování, </a:t>
            </a:r>
            <a:r>
              <a:rPr lang="cs-CZ" dirty="0" smtClean="0"/>
              <a:t>personalistiku</a:t>
            </a:r>
            <a:r>
              <a:rPr lang="cs-CZ" dirty="0"/>
              <a:t>, vedení a kontrolu jednotlivých podnikových činností na konkrétních úrovních (vrcholové, střední a operativní) tak, aby bylo dosahováno stanovených cílů. Podstatou řízení je optimální skloubení výše uvedených činností. Nositeli řízení jsou buď sami vlastníci, nebo speciální orgány vytvořené vlastníky a vlastníkům zodpovědné, konkrétně podnikový management. </a:t>
            </a:r>
          </a:p>
        </p:txBody>
      </p:sp>
    </p:spTree>
    <p:extLst>
      <p:ext uri="{BB962C8B-B14F-4D97-AF65-F5344CB8AC3E}">
        <p14:creationId xmlns:p14="http://schemas.microsoft.com/office/powerpoint/2010/main" val="187849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úrovně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Na vrcholové úrovni má řízení strategický charakter, stanovuje základní zaměření podniku, jeho koncepci. Na strategické řízení navazují nižší úrovně řízení. </a:t>
            </a:r>
          </a:p>
          <a:p>
            <a:r>
              <a:rPr lang="cs-CZ" dirty="0" smtClean="0"/>
              <a:t>Střední </a:t>
            </a:r>
            <a:r>
              <a:rPr lang="cs-CZ" dirty="0"/>
              <a:t>management realizuje taktické řízení, stanovuje konkrétní postupy a </a:t>
            </a:r>
            <a:r>
              <a:rPr lang="cs-CZ" dirty="0" smtClean="0"/>
              <a:t>prostředky </a:t>
            </a:r>
            <a:r>
              <a:rPr lang="cs-CZ" dirty="0"/>
              <a:t>vedoucí k realizaci podnikové strategie, mnohem intenzivněji jsou v této </a:t>
            </a:r>
            <a:r>
              <a:rPr lang="cs-CZ" dirty="0" smtClean="0"/>
              <a:t>souvislosti </a:t>
            </a:r>
            <a:r>
              <a:rPr lang="cs-CZ" dirty="0"/>
              <a:t>sledovány kvantitativní cíle. </a:t>
            </a:r>
          </a:p>
          <a:p>
            <a:r>
              <a:rPr lang="cs-CZ" dirty="0" smtClean="0"/>
              <a:t>Nejnižší </a:t>
            </a:r>
            <a:r>
              <a:rPr lang="cs-CZ" dirty="0"/>
              <a:t>úrovní řízení je řízení operativní, představující konkrétní a detailní řízení vybrané oblasti v krátkém časovém horizontu. Z vybraných oblastí je důležité </a:t>
            </a:r>
            <a:r>
              <a:rPr lang="cs-CZ" dirty="0" smtClean="0"/>
              <a:t>průběžné </a:t>
            </a:r>
            <a:r>
              <a:rPr lang="cs-CZ" dirty="0"/>
              <a:t>řízení výnosů, nákladů, zisku, příjmů, výdajů a cash </a:t>
            </a:r>
            <a:r>
              <a:rPr lang="cs-CZ" dirty="0" err="1"/>
              <a:t>flow</a:t>
            </a:r>
            <a:r>
              <a:rPr lang="cs-CZ" dirty="0"/>
              <a:t>, zajištění průběžné </a:t>
            </a:r>
            <a:r>
              <a:rPr lang="cs-CZ" dirty="0" smtClean="0"/>
              <a:t>solventnosti </a:t>
            </a:r>
            <a:r>
              <a:rPr lang="cs-CZ" dirty="0"/>
              <a:t>a likvidity, přiměřené výše a struktury zásob, pohledávek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07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Řízení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UZ jako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1603627"/>
            <a:ext cx="7239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Řízení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podniku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představuje složitý a mnohostranný proces vyplývající ze skutečnosti, že podnik sám o sobě je velmi složitý organismus, jehož jednotlivé články, zabývající se různými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činnostmi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, nemohou efektivně fungovat bez určité koordinace a vzájemné propojenosti.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Všechny podnikové činnosti musí být vzájemně propojeny jak věcně, tak finančně.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Základní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problémy fungování podniku řeší vrcholový management, který formuluje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poslání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podniku, podnikové cíle a strategie směřující k jejich naplnění a provádí strategické řízení.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Strategické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řízení je proces tvorby a realizace strategie a je základem řízení celého podniku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/>
              <a:t>Na strategické řízení navazuje taktické řízení a operativní řízení, jehož úkolem je </a:t>
            </a:r>
            <a:r>
              <a:rPr lang="cs-CZ" dirty="0" smtClean="0"/>
              <a:t>stanovit </a:t>
            </a:r>
            <a:r>
              <a:rPr lang="cs-CZ" dirty="0"/>
              <a:t>a řídit postupy a prostředky, které vedou k nejefektivnější realizaci strategie </a:t>
            </a:r>
            <a:r>
              <a:rPr lang="cs-CZ" dirty="0" smtClean="0"/>
              <a:t>podniku</a:t>
            </a:r>
            <a:r>
              <a:rPr lang="cs-CZ" dirty="0"/>
              <a:t>.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89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Organizační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i="1" dirty="0"/>
              <a:t>Organizací rozumíme účelné uspořádání pracovních procesů, lidských a věcných </a:t>
            </a:r>
            <a:r>
              <a:rPr lang="cs-CZ" b="1" i="1" dirty="0" smtClean="0"/>
              <a:t>zdrojů </a:t>
            </a:r>
            <a:r>
              <a:rPr lang="cs-CZ" b="1" i="1" dirty="0"/>
              <a:t>k dosažení stanovených cílů a prosperity podniku. </a:t>
            </a:r>
            <a:endParaRPr lang="cs-CZ" dirty="0"/>
          </a:p>
          <a:p>
            <a:r>
              <a:rPr lang="cs-CZ" dirty="0"/>
              <a:t>Podle institucionálního chápání pojmu znamená označení objektu, jehož základními prvky jsou lidé. Podle statického chápání jde o význam vnitřního uspořádání. </a:t>
            </a:r>
          </a:p>
          <a:p>
            <a:r>
              <a:rPr lang="cs-CZ" b="1" i="1" dirty="0"/>
              <a:t>Organizační struktura je soubor úkolů a formálních pracovních vztahů vytvořených k využití předností specializace. Je to struktura prvků organizace, které tu představují jednotlivá pracoviště s důrazem na vztahy mezi nimi. </a:t>
            </a:r>
            <a:endParaRPr lang="cs-CZ" dirty="0"/>
          </a:p>
          <a:p>
            <a:r>
              <a:rPr lang="cs-CZ" dirty="0"/>
              <a:t>Systém vertikální a horizontální koordinace navržen tak, aby sjednotil jednotlivé </a:t>
            </a:r>
            <a:r>
              <a:rPr lang="cs-CZ" dirty="0" smtClean="0"/>
              <a:t>specializované </a:t>
            </a:r>
            <a:r>
              <a:rPr lang="cs-CZ" dirty="0"/>
              <a:t>části. Řídicí systém = top management, řízený systém = provozní </a:t>
            </a:r>
            <a:r>
              <a:rPr lang="cs-CZ" dirty="0" smtClean="0"/>
              <a:t>management</a:t>
            </a:r>
            <a:r>
              <a:rPr lang="cs-CZ" dirty="0"/>
              <a:t>. </a:t>
            </a:r>
          </a:p>
          <a:p>
            <a:r>
              <a:rPr lang="cs-CZ" dirty="0"/>
              <a:t>Funkcí organizační struktury v řízení hotelu je organizačně vymezit základní prvky, definovat vztahy mezi nimi a to tak, aby struktura odpovídala charakteru řízení. Posláním struktury je vytvářet podmínky pro účinné řízení. </a:t>
            </a:r>
          </a:p>
          <a:p>
            <a:r>
              <a:rPr lang="cs-CZ" dirty="0"/>
              <a:t>Cílem je vytvořit organizační strukturu co nejjednodušší, přehlednou a jednoznačně co nejpřesněji musí být znát jasná dělba práce a rozdělení odpovědností a pravomocí. </a:t>
            </a:r>
            <a:r>
              <a:rPr lang="cs-CZ" dirty="0" smtClean="0"/>
              <a:t>Studium </a:t>
            </a:r>
            <a:r>
              <a:rPr lang="cs-CZ" dirty="0"/>
              <a:t>organizační struktury je základním krokem k poznání řízení hotelu.</a:t>
            </a:r>
          </a:p>
        </p:txBody>
      </p:sp>
    </p:spTree>
    <p:extLst>
      <p:ext uri="{BB962C8B-B14F-4D97-AF65-F5344CB8AC3E}">
        <p14:creationId xmlns:p14="http://schemas.microsoft.com/office/powerpoint/2010/main" val="87827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Organizační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podniku</a:t>
            </a:r>
            <a:r>
              <a:rPr lang="en-US" dirty="0" smtClean="0"/>
              <a:t> </a:t>
            </a:r>
            <a:r>
              <a:rPr lang="en-US" dirty="0" err="1" smtClean="0"/>
              <a:t>ubytovacích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429264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Organizační</a:t>
            </a:r>
            <a:r>
              <a:rPr lang="en-US" b="1" dirty="0" smtClean="0"/>
              <a:t> </a:t>
            </a:r>
            <a:r>
              <a:rPr lang="en-US" b="1" dirty="0" err="1" smtClean="0"/>
              <a:t>struktura</a:t>
            </a:r>
            <a:r>
              <a:rPr lang="en-US" b="1" dirty="0" smtClean="0"/>
              <a:t> je </a:t>
            </a:r>
            <a:r>
              <a:rPr lang="en-US" b="1" dirty="0" err="1" smtClean="0"/>
              <a:t>souborem</a:t>
            </a:r>
            <a:r>
              <a:rPr lang="en-US" b="1" dirty="0" smtClean="0"/>
              <a:t> </a:t>
            </a:r>
            <a:r>
              <a:rPr lang="en-US" b="1" dirty="0" err="1" smtClean="0"/>
              <a:t>úkolů</a:t>
            </a:r>
            <a:r>
              <a:rPr lang="en-US" b="1" dirty="0" smtClean="0"/>
              <a:t> </a:t>
            </a:r>
            <a:r>
              <a:rPr lang="cs-CZ" b="1" dirty="0" smtClean="0"/>
              <a:t>      </a:t>
            </a:r>
            <a:r>
              <a:rPr lang="en-US" b="1" dirty="0" smtClean="0"/>
              <a:t>a </a:t>
            </a:r>
            <a:r>
              <a:rPr lang="en-US" b="1" dirty="0" err="1" smtClean="0"/>
              <a:t>formálních</a:t>
            </a:r>
            <a:r>
              <a:rPr lang="en-US" b="1" dirty="0" smtClean="0"/>
              <a:t> </a:t>
            </a:r>
            <a:r>
              <a:rPr lang="en-US" b="1" dirty="0" err="1" smtClean="0"/>
              <a:t>pracovních</a:t>
            </a:r>
            <a:r>
              <a:rPr lang="en-US" b="1" dirty="0" smtClean="0"/>
              <a:t> </a:t>
            </a:r>
            <a:r>
              <a:rPr lang="en-US" b="1" dirty="0" err="1" smtClean="0"/>
              <a:t>vztahů</a:t>
            </a:r>
            <a:r>
              <a:rPr lang="en-US" b="1" dirty="0" smtClean="0"/>
              <a:t>, </a:t>
            </a:r>
            <a:r>
              <a:rPr lang="en-US" b="1" dirty="0" err="1" smtClean="0"/>
              <a:t>vytvořených</a:t>
            </a:r>
            <a:r>
              <a:rPr lang="en-US" b="1" dirty="0" smtClean="0"/>
              <a:t> k </a:t>
            </a:r>
            <a:r>
              <a:rPr lang="en-US" b="1" dirty="0" err="1" smtClean="0"/>
              <a:t>využití</a:t>
            </a:r>
            <a:r>
              <a:rPr lang="en-US" b="1" dirty="0" smtClean="0"/>
              <a:t> </a:t>
            </a:r>
            <a:r>
              <a:rPr lang="en-US" b="1" dirty="0" err="1" smtClean="0"/>
              <a:t>předností</a:t>
            </a:r>
            <a:r>
              <a:rPr lang="en-US" b="1" dirty="0" smtClean="0"/>
              <a:t> </a:t>
            </a:r>
            <a:r>
              <a:rPr lang="en-US" b="1" dirty="0" err="1" smtClean="0"/>
              <a:t>specializace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dirty="0" err="1" smtClean="0"/>
              <a:t>Jejími</a:t>
            </a:r>
            <a:r>
              <a:rPr lang="en-US" b="1" dirty="0" smtClean="0"/>
              <a:t> </a:t>
            </a:r>
            <a:r>
              <a:rPr lang="en-US" b="1" dirty="0" err="1" smtClean="0"/>
              <a:t>základními</a:t>
            </a:r>
            <a:r>
              <a:rPr lang="en-US" b="1" dirty="0" smtClean="0"/>
              <a:t> </a:t>
            </a:r>
            <a:r>
              <a:rPr lang="en-US" b="1" dirty="0" err="1" smtClean="0"/>
              <a:t>prvky</a:t>
            </a:r>
            <a:r>
              <a:rPr lang="en-US" b="1" dirty="0" smtClean="0"/>
              <a:t> </a:t>
            </a:r>
            <a:r>
              <a:rPr lang="en-US" b="1" dirty="0" err="1" smtClean="0"/>
              <a:t>jsou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dělba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mechanismy</a:t>
            </a:r>
            <a:r>
              <a:rPr lang="en-US" dirty="0" smtClean="0"/>
              <a:t> </a:t>
            </a:r>
            <a:r>
              <a:rPr lang="en-US" dirty="0" err="1" smtClean="0"/>
              <a:t>koordinace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distribuce</a:t>
            </a:r>
            <a:r>
              <a:rPr lang="en-US" dirty="0" smtClean="0"/>
              <a:t> </a:t>
            </a:r>
            <a:r>
              <a:rPr lang="en-US" dirty="0" err="1" smtClean="0"/>
              <a:t>rozhodovacích</a:t>
            </a:r>
            <a:r>
              <a:rPr lang="en-US" dirty="0" smtClean="0"/>
              <a:t> </a:t>
            </a:r>
            <a:r>
              <a:rPr lang="en-US" dirty="0" err="1" smtClean="0"/>
              <a:t>pravomocí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organizační</a:t>
            </a:r>
            <a:r>
              <a:rPr lang="en-US" dirty="0" smtClean="0"/>
              <a:t> </a:t>
            </a:r>
            <a:r>
              <a:rPr lang="en-US" dirty="0" err="1" smtClean="0"/>
              <a:t>hranice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neformální</a:t>
            </a:r>
            <a:r>
              <a:rPr lang="en-US" dirty="0" smtClean="0"/>
              <a:t> </a:t>
            </a:r>
            <a:r>
              <a:rPr lang="en-US" dirty="0" err="1" smtClean="0"/>
              <a:t>organizace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vztahy</a:t>
            </a:r>
            <a:r>
              <a:rPr lang="en-US" dirty="0" smtClean="0"/>
              <a:t> </a:t>
            </a:r>
            <a:r>
              <a:rPr lang="en-US" dirty="0" err="1" smtClean="0"/>
              <a:t>nadřízenosti</a:t>
            </a:r>
            <a:r>
              <a:rPr lang="en-US" dirty="0" smtClean="0"/>
              <a:t> a </a:t>
            </a:r>
            <a:r>
              <a:rPr lang="en-US" dirty="0" err="1" smtClean="0"/>
              <a:t>podřízenosti</a:t>
            </a:r>
            <a:r>
              <a:rPr lang="en-US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6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Cestovní ruch, volný čas, ubytování a stravování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smtClean="0"/>
              <a:t>CR</a:t>
            </a:r>
            <a:endParaRPr lang="cs-CZ" dirty="0" smtClean="0"/>
          </a:p>
          <a:p>
            <a:pPr lvl="0"/>
            <a:r>
              <a:rPr lang="cs-CZ" dirty="0" smtClean="0"/>
              <a:t>nezahrnuje oblast služebních cest</a:t>
            </a:r>
          </a:p>
          <a:p>
            <a:pPr lvl="0"/>
            <a:r>
              <a:rPr lang="cs-CZ" dirty="0" smtClean="0"/>
              <a:t>je založen na souhrnné nabídce více služeb (CK, UZ, SZ, DS apod.)</a:t>
            </a:r>
          </a:p>
          <a:p>
            <a:pPr lvl="0"/>
            <a:r>
              <a:rPr lang="cs-CZ" dirty="0" smtClean="0"/>
              <a:t>průmysl CR neexistoval do nástupu moderního CR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Odvětví služeb volného času</a:t>
            </a:r>
            <a:r>
              <a:rPr lang="cs-CZ" dirty="0" smtClean="0"/>
              <a:t> = firmy, poskytující zboží a služby využívané lidmi během jejich volného času (</a:t>
            </a:r>
            <a:r>
              <a:rPr lang="cs-CZ" dirty="0" err="1" smtClean="0"/>
              <a:t>Collin</a:t>
            </a:r>
            <a:r>
              <a:rPr lang="cs-CZ" dirty="0" smtClean="0"/>
              <a:t>, 1994).</a:t>
            </a:r>
          </a:p>
          <a:p>
            <a:pPr>
              <a:buNone/>
            </a:pPr>
            <a:r>
              <a:rPr lang="cs-CZ" b="1" dirty="0" smtClean="0"/>
              <a:t> 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Ubytovací a stravovací služby</a:t>
            </a:r>
            <a:r>
              <a:rPr lang="cs-CZ" dirty="0" smtClean="0"/>
              <a:t> = </a:t>
            </a:r>
            <a:r>
              <a:rPr lang="cs-CZ" dirty="0" err="1" smtClean="0"/>
              <a:t>hospitality</a:t>
            </a:r>
            <a:r>
              <a:rPr lang="cs-CZ" dirty="0" smtClean="0"/>
              <a:t> = dobrá péče o lidi (</a:t>
            </a:r>
            <a:r>
              <a:rPr lang="cs-CZ" dirty="0" err="1" smtClean="0"/>
              <a:t>Collin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CR = aktivita</a:t>
            </a:r>
          </a:p>
          <a:p>
            <a:r>
              <a:rPr lang="cs-CZ" dirty="0" smtClean="0"/>
              <a:t>VČ = pojem časový</a:t>
            </a:r>
          </a:p>
          <a:p>
            <a:r>
              <a:rPr lang="cs-CZ" dirty="0" smtClean="0"/>
              <a:t>U a SS = zajišťování služeb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Organizační struktura Ubytovacího zařízení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= koordinace činností v jednotlivých organizačních subsystémech UZ.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Koordinace v subsystému ubytování </a:t>
            </a:r>
            <a:r>
              <a:rPr lang="cs-CZ" dirty="0" smtClean="0"/>
              <a:t>- hlavní okruhy činností rezervace pokojů, příjezd hostů, jejich pobyt a odjezd hostů. Na každém úseku jsou prioritní jiné činnosti.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Koordinace v subsystému stravování </a:t>
            </a:r>
            <a:r>
              <a:rPr lang="cs-CZ" dirty="0" smtClean="0"/>
              <a:t>– plánování výroby, tvorba operativního výrobního plánu, organizace výroby, organizace práce ve výrobě, realizace výroby formou prodeje a organizace spotřeby, poskytování informací pro marketing.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Organizační schéma ubytovacího zařízení </a:t>
            </a:r>
            <a:r>
              <a:rPr lang="cs-CZ" b="0" dirty="0"/>
              <a:t/>
            </a:r>
            <a:br>
              <a:rPr lang="cs-CZ" b="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Organizační</a:t>
            </a:r>
            <a:r>
              <a:rPr lang="en-US" b="1" dirty="0" smtClean="0"/>
              <a:t> </a:t>
            </a:r>
            <a:r>
              <a:rPr lang="en-US" b="1" dirty="0" err="1" smtClean="0"/>
              <a:t>schéma</a:t>
            </a:r>
            <a:r>
              <a:rPr lang="en-US" b="1" dirty="0" smtClean="0"/>
              <a:t> </a:t>
            </a:r>
            <a:r>
              <a:rPr lang="en-US" b="1" dirty="0" err="1" smtClean="0"/>
              <a:t>ubytovacího</a:t>
            </a:r>
            <a:r>
              <a:rPr lang="en-US" b="1" dirty="0" smtClean="0"/>
              <a:t> </a:t>
            </a:r>
            <a:r>
              <a:rPr lang="en-US" b="1" dirty="0" err="1" smtClean="0"/>
              <a:t>zařízení</a:t>
            </a:r>
            <a:r>
              <a:rPr lang="cs-CZ" b="1" dirty="0" smtClean="0"/>
              <a:t> – Word Hotelový management str.5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" y="1533946"/>
            <a:ext cx="9117376" cy="49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Funkcionální liniová organizační struktura hotelu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7588801" cy="4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4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Územní model - Organizační struktura společnosti </a:t>
            </a:r>
            <a:r>
              <a:rPr lang="cs-CZ" dirty="0" err="1"/>
              <a:t>Orea</a:t>
            </a:r>
            <a:r>
              <a:rPr lang="cs-CZ" dirty="0"/>
              <a:t> </a:t>
            </a:r>
            <a:r>
              <a:rPr lang="cs-CZ" dirty="0" err="1"/>
              <a:t>Hotels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7667851" cy="40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7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683" y="69269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Územní model - Organizační struktura společnosti ICH Group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64904"/>
            <a:ext cx="7588801" cy="22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hotelového provozu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>
            <a:normAutofit fontScale="77500" lnSpcReduction="20000"/>
          </a:bodyPr>
          <a:lstStyle/>
          <a:p>
            <a:r>
              <a:rPr lang="cs-CZ" b="1" i="1" dirty="0"/>
              <a:t>Předmětem organizace a řízení jsou vždy vztahy mezi pracovníky, pracovními </a:t>
            </a:r>
            <a:r>
              <a:rPr lang="cs-CZ" b="1" i="1" dirty="0" smtClean="0"/>
              <a:t>prostředky </a:t>
            </a:r>
            <a:r>
              <a:rPr lang="cs-CZ" b="1" i="1" dirty="0"/>
              <a:t>a pracovními operacemi. </a:t>
            </a:r>
            <a:endParaRPr lang="cs-CZ" dirty="0"/>
          </a:p>
          <a:p>
            <a:r>
              <a:rPr lang="cs-CZ" dirty="0" smtClean="0"/>
              <a:t>je </a:t>
            </a:r>
            <a:r>
              <a:rPr lang="cs-CZ" dirty="0"/>
              <a:t>důležitým předpokladem jeho úspěšného fungování. Od organizace očekáváme, že na základě znalosti cílů a strategie podniku uspořádá </a:t>
            </a:r>
            <a:r>
              <a:rPr lang="cs-CZ" dirty="0" smtClean="0"/>
              <a:t>účelně </a:t>
            </a:r>
            <a:r>
              <a:rPr lang="cs-CZ" dirty="0"/>
              <a:t>pracovní procesy, lidské a věcné zdroje tak, aby umožňovaly dlouhodobou prosperitu. </a:t>
            </a:r>
            <a:endParaRPr lang="cs-CZ" dirty="0" smtClean="0"/>
          </a:p>
          <a:p>
            <a:r>
              <a:rPr lang="cs-CZ" dirty="0" smtClean="0"/>
              <a:t>Organizační </a:t>
            </a:r>
            <a:r>
              <a:rPr lang="cs-CZ" dirty="0"/>
              <a:t>struktura pomáhá zajistit vymezení pravomocí a odpovědnosti pracovníků. </a:t>
            </a:r>
            <a:endParaRPr lang="cs-CZ" dirty="0" smtClean="0"/>
          </a:p>
          <a:p>
            <a:r>
              <a:rPr lang="cs-CZ" dirty="0" smtClean="0"/>
              <a:t>Složitost </a:t>
            </a:r>
            <a:r>
              <a:rPr lang="cs-CZ" dirty="0"/>
              <a:t>organizace ubytovacího zařízení vychází z objemu a náplně plánovaného </a:t>
            </a:r>
            <a:r>
              <a:rPr lang="cs-CZ" dirty="0" smtClean="0"/>
              <a:t>provozu</a:t>
            </a:r>
            <a:r>
              <a:rPr lang="cs-CZ" dirty="0"/>
              <a:t>, závisí na velikosti a třídě hotelu. 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/>
              <a:t>malých ubytovacích zařízení dochází k větší </a:t>
            </a:r>
            <a:r>
              <a:rPr lang="cs-CZ" b="1" dirty="0" smtClean="0"/>
              <a:t>kumulaci </a:t>
            </a:r>
            <a:r>
              <a:rPr lang="cs-CZ" b="1" dirty="0"/>
              <a:t>funkcí. </a:t>
            </a:r>
          </a:p>
          <a:p>
            <a:r>
              <a:rPr lang="cs-CZ" dirty="0"/>
              <a:t>Vhodnými v rámci ubytovacích zařízení se jeví </a:t>
            </a:r>
            <a:r>
              <a:rPr lang="cs-CZ" b="1" dirty="0"/>
              <a:t>funkcionální organizační struktura pro menší podniky a divizní organizační struktura pro velké podniky a hotelové </a:t>
            </a:r>
            <a:r>
              <a:rPr lang="cs-CZ" b="1" dirty="0" smtClean="0"/>
              <a:t>společnosti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82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037916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Složení, zajištění a počet pracovníků v ubytovacím zařízení ovlivňují tyto faktory: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7239000" cy="4846320"/>
          </a:xfrm>
        </p:spPr>
        <p:txBody>
          <a:bodyPr/>
          <a:lstStyle/>
          <a:p>
            <a:r>
              <a:rPr lang="cs-CZ" dirty="0" smtClean="0"/>
              <a:t>Druh </a:t>
            </a:r>
            <a:r>
              <a:rPr lang="cs-CZ" dirty="0"/>
              <a:t>a rozsah poskytovaných služeb a produktů, </a:t>
            </a:r>
          </a:p>
          <a:p>
            <a:r>
              <a:rPr lang="cs-CZ" dirty="0" smtClean="0"/>
              <a:t>úroveň </a:t>
            </a:r>
            <a:r>
              <a:rPr lang="cs-CZ" dirty="0"/>
              <a:t>a modernizace používané techniky (stroje, nástroje, přístroje, </a:t>
            </a:r>
            <a:r>
              <a:rPr lang="cs-CZ" dirty="0" smtClean="0"/>
              <a:t>vybavení</a:t>
            </a:r>
            <a:r>
              <a:rPr lang="cs-CZ" dirty="0"/>
              <a:t>), </a:t>
            </a:r>
          </a:p>
          <a:p>
            <a:r>
              <a:rPr lang="cs-CZ" dirty="0" smtClean="0"/>
              <a:t>používaná </a:t>
            </a:r>
            <a:r>
              <a:rPr lang="cs-CZ" dirty="0"/>
              <a:t>technologie (způsob zpracování surovin, materiálů a polotovarů), </a:t>
            </a:r>
          </a:p>
          <a:p>
            <a:r>
              <a:rPr lang="cs-CZ" dirty="0" smtClean="0"/>
              <a:t>velikost </a:t>
            </a:r>
            <a:r>
              <a:rPr lang="cs-CZ" dirty="0"/>
              <a:t>podniku, způsob řízení jednotlivých středisek, např. i zvolený systém a způsob obsluhy.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84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Podle vykonávané činnosti se pracovníci člení do 3 skupin: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1</a:t>
            </a:r>
            <a:r>
              <a:rPr lang="cs-CZ" i="1" dirty="0"/>
              <a:t>. Obchodně provozní pracovníci </a:t>
            </a:r>
            <a:r>
              <a:rPr lang="cs-CZ" dirty="0"/>
              <a:t>– podílí se na tvorbě maloobchodního obratu: </a:t>
            </a:r>
          </a:p>
          <a:p>
            <a:r>
              <a:rPr lang="cs-CZ" dirty="0" smtClean="0"/>
              <a:t>Pracovníci </a:t>
            </a:r>
            <a:r>
              <a:rPr lang="cs-CZ" dirty="0"/>
              <a:t>ve výrobě (kuchaři, cukráři, pekaři), </a:t>
            </a:r>
          </a:p>
          <a:p>
            <a:r>
              <a:rPr lang="cs-CZ" dirty="0" smtClean="0"/>
              <a:t>pracovníci </a:t>
            </a:r>
            <a:r>
              <a:rPr lang="cs-CZ" dirty="0"/>
              <a:t>v obsluze (vrchní číšník, číšníci, servírky, barmani), </a:t>
            </a:r>
          </a:p>
          <a:p>
            <a:r>
              <a:rPr lang="cs-CZ" dirty="0" smtClean="0"/>
              <a:t>pracovníci </a:t>
            </a:r>
            <a:r>
              <a:rPr lang="cs-CZ" dirty="0"/>
              <a:t>v ubytování (recepční, pokladník, směnárník, pokojské, vrátný apod.).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i="1" dirty="0"/>
              <a:t>Řídící pracovníci </a:t>
            </a:r>
            <a:r>
              <a:rPr lang="cs-CZ" dirty="0"/>
              <a:t>– organizují a kontrolují činnost obchodně provozních a technickohospodářských pracovníků: </a:t>
            </a:r>
          </a:p>
          <a:p>
            <a:r>
              <a:rPr lang="cs-CZ" dirty="0" smtClean="0"/>
              <a:t>Ředitel </a:t>
            </a:r>
            <a:r>
              <a:rPr lang="cs-CZ" dirty="0"/>
              <a:t>a jeho </a:t>
            </a:r>
            <a:r>
              <a:rPr lang="cs-CZ" dirty="0" smtClean="0"/>
              <a:t>náměstci (generální ředitel, výkonní ředitelé), </a:t>
            </a:r>
            <a:endParaRPr lang="cs-CZ" dirty="0"/>
          </a:p>
          <a:p>
            <a:r>
              <a:rPr lang="cs-CZ" dirty="0" smtClean="0"/>
              <a:t>vedoucí </a:t>
            </a:r>
            <a:r>
              <a:rPr lang="cs-CZ" dirty="0"/>
              <a:t>středisek.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3. </a:t>
            </a:r>
            <a:r>
              <a:rPr lang="cs-CZ" i="1" dirty="0"/>
              <a:t>Technicko-hospodářští pracovníci </a:t>
            </a:r>
            <a:r>
              <a:rPr lang="cs-CZ" dirty="0"/>
              <a:t>– na tvorbě maloobchodního obratu se nepodílí, </a:t>
            </a:r>
            <a:r>
              <a:rPr lang="cs-CZ" dirty="0" smtClean="0"/>
              <a:t>zajišťují </a:t>
            </a:r>
            <a:r>
              <a:rPr lang="cs-CZ" dirty="0"/>
              <a:t>provoz podniku po technické a hospodářské stránce - účetní, sekretářka, topiči, údržbáři, uklízečky apod. </a:t>
            </a:r>
          </a:p>
        </p:txBody>
      </p:sp>
    </p:spTree>
    <p:extLst>
      <p:ext uri="{BB962C8B-B14F-4D97-AF65-F5344CB8AC3E}">
        <p14:creationId xmlns:p14="http://schemas.microsoft.com/office/powerpoint/2010/main" val="2184803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Management hotelu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TOP management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, který je nejvyšším vedením podniku (správní úsek hotelu), jeho úkolem je řízení činností ubytovacího zařízení a jeho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jednotlivých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útvarů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provozní management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, který zabezpečuje denní provoz hotelu (úsek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ubytování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, stravování, doplňkových služeb, kongresových služeb, technický úsek, pomocné provozy a skladové hospodářství).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512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TOP management </a:t>
            </a:r>
            <a:r>
              <a:rPr lang="en-US" dirty="0" smtClean="0"/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provozní</a:t>
            </a:r>
            <a:r>
              <a:rPr lang="en-US" dirty="0" smtClean="0">
                <a:solidFill>
                  <a:srgbClr val="FF0000"/>
                </a:solidFill>
              </a:rPr>
              <a:t> management</a:t>
            </a:r>
            <a:r>
              <a:rPr lang="en-US" dirty="0" smtClean="0"/>
              <a:t> </a:t>
            </a:r>
            <a:r>
              <a:rPr lang="en-US" dirty="0" err="1" smtClean="0"/>
              <a:t>hotelu</a:t>
            </a:r>
            <a:r>
              <a:rPr lang="en-US" dirty="0" smtClean="0"/>
              <a:t>: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5721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Generální</a:t>
            </a:r>
            <a:r>
              <a:rPr lang="en-US" b="1" dirty="0" smtClean="0"/>
              <a:t> </a:t>
            </a:r>
            <a:r>
              <a:rPr lang="en-US" b="1" dirty="0" err="1" smtClean="0"/>
              <a:t>ředitel</a:t>
            </a:r>
            <a:r>
              <a:rPr lang="en-US" b="1" dirty="0" smtClean="0"/>
              <a:t> </a:t>
            </a:r>
            <a:r>
              <a:rPr lang="en-US" b="1" dirty="0" err="1" smtClean="0"/>
              <a:t>hotelu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asistent</a:t>
            </a:r>
            <a:r>
              <a:rPr lang="en-US" b="1" dirty="0" smtClean="0"/>
              <a:t> </a:t>
            </a:r>
            <a:r>
              <a:rPr lang="en-US" b="1" dirty="0" err="1" smtClean="0"/>
              <a:t>ředitele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sekretářka</a:t>
            </a:r>
            <a:r>
              <a:rPr lang="en-US" b="1" dirty="0" smtClean="0"/>
              <a:t> </a:t>
            </a:r>
            <a:r>
              <a:rPr lang="en-US" b="1" dirty="0" err="1" smtClean="0"/>
              <a:t>ředitele</a:t>
            </a:r>
            <a:r>
              <a:rPr lang="en-US" b="1" dirty="0" smtClean="0"/>
              <a:t>,</a:t>
            </a:r>
          </a:p>
          <a:p>
            <a:r>
              <a:rPr lang="cs-CZ" b="1" dirty="0" smtClean="0"/>
              <a:t>(</a:t>
            </a:r>
            <a:r>
              <a:rPr lang="en-US" b="1" dirty="0" err="1" smtClean="0"/>
              <a:t>právník</a:t>
            </a:r>
            <a:r>
              <a:rPr lang="cs-CZ" b="1" dirty="0" smtClean="0"/>
              <a:t>)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ekonomický</a:t>
            </a:r>
            <a:r>
              <a:rPr lang="en-US" b="1" dirty="0" smtClean="0"/>
              <a:t> (</a:t>
            </a:r>
            <a:r>
              <a:rPr lang="en-US" b="1" dirty="0" err="1" smtClean="0"/>
              <a:t>finanční</a:t>
            </a:r>
            <a:r>
              <a:rPr lang="en-US" b="1" dirty="0" smtClean="0"/>
              <a:t>) </a:t>
            </a:r>
            <a:r>
              <a:rPr lang="en-US" b="1" dirty="0" err="1" smtClean="0"/>
              <a:t>ředitel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obchodní</a:t>
            </a:r>
            <a:r>
              <a:rPr lang="en-US" b="1" dirty="0" smtClean="0"/>
              <a:t> </a:t>
            </a:r>
            <a:r>
              <a:rPr lang="en-US" b="1" dirty="0" err="1" smtClean="0"/>
              <a:t>ředitel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marketingový</a:t>
            </a:r>
            <a:r>
              <a:rPr lang="en-US" b="1" dirty="0" smtClean="0"/>
              <a:t> </a:t>
            </a:r>
            <a:r>
              <a:rPr lang="en-US" b="1" dirty="0" err="1" smtClean="0"/>
              <a:t>ředitel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personální</a:t>
            </a:r>
            <a:r>
              <a:rPr lang="en-US" b="1" dirty="0" smtClean="0"/>
              <a:t> </a:t>
            </a:r>
            <a:r>
              <a:rPr lang="en-US" b="1" dirty="0" err="1" smtClean="0"/>
              <a:t>ředitel</a:t>
            </a:r>
            <a:r>
              <a:rPr lang="en-US" b="1" dirty="0" smtClean="0"/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vedoucí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ubytovacího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úseku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vedoucí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recepce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vedoucí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oddělení</a:t>
            </a:r>
            <a:r>
              <a:rPr lang="en-US" b="1" dirty="0" smtClean="0">
                <a:solidFill>
                  <a:srgbClr val="FF0000"/>
                </a:solidFill>
              </a:rPr>
              <a:t> Housekeeping,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vedoucí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oddělení</a:t>
            </a:r>
            <a:r>
              <a:rPr lang="en-US" b="1" dirty="0" smtClean="0">
                <a:solidFill>
                  <a:srgbClr val="FF0000"/>
                </a:solidFill>
              </a:rPr>
              <a:t> Food and Beverage, 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technický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ředitel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vedoucí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dalších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středisek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doplňkových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služeb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hotelu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např</a:t>
            </a:r>
            <a:r>
              <a:rPr lang="en-US" b="1" dirty="0" smtClean="0">
                <a:solidFill>
                  <a:srgbClr val="FF0000"/>
                </a:solidFill>
              </a:rPr>
              <a:t>. Fitness, wellness </a:t>
            </a:r>
            <a:r>
              <a:rPr lang="en-US" b="1" dirty="0" err="1" smtClean="0">
                <a:solidFill>
                  <a:srgbClr val="FF0000"/>
                </a:solidFill>
              </a:rPr>
              <a:t>centra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kongresových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služeb</a:t>
            </a:r>
            <a:r>
              <a:rPr lang="en-US" b="1" dirty="0" smtClean="0">
                <a:solidFill>
                  <a:srgbClr val="FF0000"/>
                </a:solidFill>
              </a:rPr>
              <a:t> ap.).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3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smtClean="0"/>
              <a:t>Odlišná chápání CR, služeb pro využití volného času a U a SS v rámci Evropy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cs-CZ" dirty="0" smtClean="0"/>
              <a:t>Rozdíly v chápání mezi severní a jižní Evropou (v </a:t>
            </a:r>
            <a:r>
              <a:rPr lang="cs-CZ" dirty="0" err="1" smtClean="0"/>
              <a:t>sev</a:t>
            </a:r>
            <a:r>
              <a:rPr lang="cs-CZ" dirty="0" smtClean="0"/>
              <a:t>. Evropě představiteli CR jsou CK a CA, velké počty turistů směřujících do zahraničí, naopak jižní Evropa je více tradičním hostitelem, FVČ je pojem relativně nový, CR je součást U a SS).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Rozdílné podmínky rozvoje CR v zemích východního bloku (státní monopoly jsou nahrazovány tržním hospodářstvím a soukromé firmy si navzájem konkurují, nedostatky v péči o zákazníka, v kvalitě poskytovaných služeb, v nedostatečné kapacitě U a SS)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Přístup neevropských kultur přináší s sebou také:</a:t>
            </a:r>
          </a:p>
          <a:p>
            <a:pPr lvl="0"/>
            <a:r>
              <a:rPr lang="cs-CZ" dirty="0" smtClean="0"/>
              <a:t>standardizované služby provozovatelů amerických </a:t>
            </a:r>
            <a:r>
              <a:rPr lang="cs-CZ" dirty="0" err="1" smtClean="0"/>
              <a:t>Fast</a:t>
            </a:r>
            <a:r>
              <a:rPr lang="cs-CZ" dirty="0" smtClean="0"/>
              <a:t> </a:t>
            </a:r>
            <a:r>
              <a:rPr lang="cs-CZ" dirty="0" err="1" smtClean="0"/>
              <a:t>Food</a:t>
            </a:r>
            <a:r>
              <a:rPr lang="cs-CZ" dirty="0" smtClean="0"/>
              <a:t> – důraz na rychlost služeb,</a:t>
            </a:r>
          </a:p>
          <a:p>
            <a:pPr lvl="0"/>
            <a:r>
              <a:rPr lang="cs-CZ" dirty="0" smtClean="0"/>
              <a:t>vysokou úroveň soukromých služeb – země tichomořské skupiny,</a:t>
            </a:r>
          </a:p>
          <a:p>
            <a:pPr lvl="0"/>
            <a:r>
              <a:rPr lang="cs-CZ" dirty="0" smtClean="0"/>
              <a:t>řešení specifických potřeb a přání neevropských turistů (např. Japonců apod.).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Systém organizace v ubytovacím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Cílem organizace UZ je rychlé, kvalitní, účelné a efektivní plnění úkolů s podmínkou dosáhnout co největší produktivity.</a:t>
            </a:r>
          </a:p>
          <a:p>
            <a:r>
              <a:rPr lang="cs-CZ" dirty="0" smtClean="0"/>
              <a:t>Různorodost a variabilita činností.</a:t>
            </a:r>
          </a:p>
          <a:p>
            <a:r>
              <a:rPr lang="cs-CZ" dirty="0" smtClean="0"/>
              <a:t>Pro realizaci činností – stanovení komplexu úkolů, tvořících harmonický celek.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Každý úkol:</a:t>
            </a:r>
          </a:p>
          <a:p>
            <a:pPr lvl="0"/>
            <a:r>
              <a:rPr lang="cs-CZ" dirty="0" smtClean="0"/>
              <a:t>přesné určení,</a:t>
            </a:r>
          </a:p>
          <a:p>
            <a:pPr lvl="0"/>
            <a:r>
              <a:rPr lang="cs-CZ" dirty="0" smtClean="0"/>
              <a:t>správné zařazení z hlediska jeho důležitosti</a:t>
            </a:r>
          </a:p>
          <a:p>
            <a:pPr lvl="0"/>
            <a:r>
              <a:rPr lang="cs-CZ" dirty="0" smtClean="0"/>
              <a:t>a vhodné napojení na další úkol, s kterým souvisí.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Rozsah a sortiment poskytovaných služeb se liší i podle velikosti 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Jedná se o vedení těchto pracovišť: </a:t>
            </a:r>
          </a:p>
          <a:p>
            <a:r>
              <a:rPr lang="cs-CZ" dirty="0" smtClean="0"/>
              <a:t>Ubytovací </a:t>
            </a:r>
            <a:r>
              <a:rPr lang="cs-CZ" dirty="0"/>
              <a:t>úsek - Front Office (recepce a vrátnice), </a:t>
            </a:r>
            <a:r>
              <a:rPr lang="cs-CZ" dirty="0" err="1"/>
              <a:t>Housekeeping</a:t>
            </a:r>
            <a:r>
              <a:rPr lang="cs-CZ" dirty="0"/>
              <a:t> (úsek </a:t>
            </a:r>
            <a:r>
              <a:rPr lang="cs-CZ" dirty="0" smtClean="0"/>
              <a:t>hotelových </a:t>
            </a:r>
            <a:r>
              <a:rPr lang="cs-CZ" dirty="0"/>
              <a:t>pokojů), </a:t>
            </a:r>
          </a:p>
          <a:p>
            <a:r>
              <a:rPr lang="cs-CZ" dirty="0" smtClean="0"/>
              <a:t>stravovací </a:t>
            </a:r>
            <a:r>
              <a:rPr lang="cs-CZ" dirty="0"/>
              <a:t>úsek - část výrobní (kuchyň), odbytová (restaurace a bary) a </a:t>
            </a:r>
            <a:r>
              <a:rPr lang="cs-CZ" dirty="0" smtClean="0"/>
              <a:t>skladovací</a:t>
            </a:r>
            <a:r>
              <a:rPr lang="cs-CZ" dirty="0"/>
              <a:t>, </a:t>
            </a:r>
          </a:p>
          <a:p>
            <a:r>
              <a:rPr lang="cs-CZ" dirty="0" smtClean="0"/>
              <a:t>úsek </a:t>
            </a:r>
            <a:r>
              <a:rPr lang="cs-CZ" dirty="0"/>
              <a:t>doplňkových služeb – fitness, </a:t>
            </a:r>
            <a:r>
              <a:rPr lang="cs-CZ" dirty="0" err="1"/>
              <a:t>wellness</a:t>
            </a:r>
            <a:r>
              <a:rPr lang="cs-CZ" dirty="0"/>
              <a:t>, kongresový sál, hotelový bazén, tenisové kurty, golfový trenažér apod., </a:t>
            </a:r>
            <a:endParaRPr lang="cs-CZ" dirty="0" smtClean="0"/>
          </a:p>
          <a:p>
            <a:r>
              <a:rPr lang="cs-CZ" dirty="0" smtClean="0"/>
              <a:t>technický </a:t>
            </a:r>
            <a:r>
              <a:rPr lang="cs-CZ" dirty="0"/>
              <a:t>úsek – zajišťuje chod zázemí hotelu (údržba, teplo, voda, energie, odpady, informační technologie, prádelna, zahradnictví, garáže atd.). </a:t>
            </a:r>
          </a:p>
          <a:p>
            <a:r>
              <a:rPr lang="cs-CZ" dirty="0" smtClean="0"/>
              <a:t>pomocné </a:t>
            </a:r>
            <a:r>
              <a:rPr lang="cs-CZ" dirty="0"/>
              <a:t>provozy – mezi ně patří např. hotelová prádelna, hotelová ubytovna pro zaměstnance, hotelové zahradnictví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272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239000" cy="2304256"/>
          </a:xfrm>
        </p:spPr>
        <p:txBody>
          <a:bodyPr>
            <a:normAutofit/>
          </a:bodyPr>
          <a:lstStyle/>
          <a:p>
            <a:r>
              <a:rPr lang="cs-CZ" dirty="0" smtClean="0"/>
              <a:t>CHARAKTERISTIKA HOTELNICTVÍ, VZNIK A  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7239000" cy="4846320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5973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Hotel se jako samostatné zařízení pro ubytování  cestujících objevuje na přelomu 18. a 19. století.</a:t>
            </a:r>
          </a:p>
          <a:p>
            <a:pPr>
              <a:buNone/>
            </a:pPr>
            <a:r>
              <a:rPr lang="cs-CZ" dirty="0" smtClean="0"/>
              <a:t>Název „hotel“ je převzat z francouzštiny, kde vznikl ze středověkého  latinského </a:t>
            </a:r>
            <a:r>
              <a:rPr lang="cs-CZ" smtClean="0"/>
              <a:t>pojmenování  hostinec.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Ubytovací hostince vznikly  v souvislosti s cestováním za obchodem, s rozvojem dostavníkové dopravy, pošty a později i železnice  - předchůdce  hotelů. </a:t>
            </a:r>
          </a:p>
          <a:p>
            <a:pPr>
              <a:buNone/>
            </a:pPr>
            <a:r>
              <a:rPr lang="cs-CZ" dirty="0" smtClean="0"/>
              <a:t>Rozvoj automobilismu výrazně ovlivnil další rozšíření ubytovacích  zařízení. </a:t>
            </a:r>
          </a:p>
          <a:p>
            <a:pPr>
              <a:buNone/>
            </a:pPr>
            <a:r>
              <a:rPr lang="cs-CZ" dirty="0" smtClean="0"/>
              <a:t>V této době vznikají </a:t>
            </a:r>
            <a:r>
              <a:rPr lang="cs-CZ" b="1" dirty="0" smtClean="0"/>
              <a:t>seznamy  hotelů </a:t>
            </a:r>
            <a:r>
              <a:rPr lang="cs-CZ" dirty="0" smtClean="0"/>
              <a:t>pro potřeby členů příslušných sportovních klubů. První z nich jsou známy již před koncem 19. století a lze je považovat za základ pozdější hotelové klasifikace. </a:t>
            </a:r>
          </a:p>
          <a:p>
            <a:pPr>
              <a:buNone/>
            </a:pPr>
            <a:r>
              <a:rPr lang="cs-CZ" dirty="0" smtClean="0"/>
              <a:t>Rozvoj  hotelnictví v Evropě je patrný především v zemích s příznivými podmínkami pro rozvoj obchodu a cestovního ruchu, jako například  ve Francii, Velké Británii, Švýcarsku a Německu. </a:t>
            </a:r>
          </a:p>
          <a:p>
            <a:pPr>
              <a:buNone/>
            </a:pPr>
            <a:r>
              <a:rPr lang="cs-CZ" dirty="0" smtClean="0"/>
              <a:t>Značný rozvoj v hotelnictví zaznamenávají i Spojené státy americké. </a:t>
            </a:r>
          </a:p>
          <a:p>
            <a:pPr>
              <a:buNone/>
            </a:pPr>
            <a:r>
              <a:rPr lang="cs-CZ" dirty="0" smtClean="0"/>
              <a:t>Velké luxusní hotely  vznikají  na přelomu 19. a 20. století, kdy lze rovněž zaznamenat první sdružení hotelů v hotelové řetězce.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6693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 roce 1760 je v Londýně poprvé použito slovo „hotel“. </a:t>
            </a:r>
          </a:p>
          <a:p>
            <a:r>
              <a:rPr lang="cs-CZ" dirty="0" smtClean="0"/>
              <a:t>V roce 1792 po revoluci ve Francii se hotel, dříve sídlo jen pro bohaté a urozené, stává  dostupným jako dům pro širokou veřejnost.  </a:t>
            </a:r>
          </a:p>
          <a:p>
            <a:r>
              <a:rPr lang="cs-CZ" dirty="0" smtClean="0"/>
              <a:t>V Anglii se ve stejné době rozšířily poštovní hostince, které byly  obvykle  vystavěny kolem  centrálního náměstí. Mnoho z těchto anglických hostinců provozuje  svoji činnost dodnes. </a:t>
            </a:r>
          </a:p>
          <a:p>
            <a:r>
              <a:rPr lang="cs-CZ" dirty="0" smtClean="0"/>
              <a:t>Ve Spojených státech  amerických je slovo „hotel“ poprvé užito v roce 1790 ve spojitosti s hotelem  </a:t>
            </a:r>
            <a:r>
              <a:rPr lang="cs-CZ" b="1" dirty="0" smtClean="0"/>
              <a:t>Care‘s</a:t>
            </a:r>
            <a:r>
              <a:rPr lang="cs-CZ" dirty="0" smtClean="0"/>
              <a:t>, 24 Broadway, New York City. </a:t>
            </a:r>
          </a:p>
          <a:p>
            <a:r>
              <a:rPr lang="cs-CZ" dirty="0" smtClean="0"/>
              <a:t>V roce 1826 </a:t>
            </a:r>
            <a:r>
              <a:rPr lang="cs-CZ" b="1" dirty="0" smtClean="0"/>
              <a:t>se City Hotel </a:t>
            </a:r>
            <a:r>
              <a:rPr lang="cs-CZ" b="1" dirty="0" err="1" smtClean="0"/>
              <a:t>of</a:t>
            </a:r>
            <a:r>
              <a:rPr lang="cs-CZ" b="1" dirty="0" smtClean="0"/>
              <a:t> Baltimore </a:t>
            </a:r>
            <a:r>
              <a:rPr lang="cs-CZ" dirty="0" smtClean="0"/>
              <a:t>stává prvním hotelem první třídy, s 200 pokoji. </a:t>
            </a:r>
          </a:p>
          <a:p>
            <a:r>
              <a:rPr lang="cs-CZ" dirty="0" smtClean="0"/>
              <a:t>V roce 1829 je otevřen hotel </a:t>
            </a:r>
            <a:r>
              <a:rPr lang="cs-CZ" b="1" dirty="0" err="1" smtClean="0"/>
              <a:t>Tremont</a:t>
            </a:r>
            <a:r>
              <a:rPr lang="cs-CZ" b="1" dirty="0" smtClean="0"/>
              <a:t> House </a:t>
            </a:r>
            <a:r>
              <a:rPr lang="cs-CZ" dirty="0" smtClean="0"/>
              <a:t>v Bostonu. Má 3 poschodí a 170 pokojů.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Poprvé se objevují: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nosiči zavazadel</a:t>
            </a:r>
          </a:p>
          <a:p>
            <a:pPr lvl="0"/>
            <a:r>
              <a:rPr lang="cs-CZ" dirty="0" smtClean="0"/>
              <a:t>interní splachovací toalety</a:t>
            </a:r>
          </a:p>
          <a:p>
            <a:pPr lvl="0"/>
            <a:r>
              <a:rPr lang="cs-CZ" dirty="0" smtClean="0"/>
              <a:t>francouzská kuchyně na americkém menu</a:t>
            </a:r>
          </a:p>
          <a:p>
            <a:pPr lvl="0"/>
            <a:r>
              <a:rPr lang="cs-CZ" dirty="0" smtClean="0"/>
              <a:t>první jídelní lístky v této zemi</a:t>
            </a:r>
          </a:p>
          <a:p>
            <a:pPr lvl="0"/>
            <a:r>
              <a:rPr lang="cs-CZ" dirty="0" smtClean="0"/>
              <a:t>hlásiče pokojových hostů</a:t>
            </a:r>
          </a:p>
          <a:p>
            <a:pPr lvl="0"/>
            <a:r>
              <a:rPr lang="cs-CZ" dirty="0" smtClean="0"/>
              <a:t>klíče vydávané hostům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7239000" cy="68580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 roce  1834 se </a:t>
            </a:r>
            <a:r>
              <a:rPr lang="cs-CZ" b="1" dirty="0" smtClean="0"/>
              <a:t>hotel </a:t>
            </a:r>
            <a:r>
              <a:rPr lang="cs-CZ" b="1" dirty="0" err="1" smtClean="0"/>
              <a:t>Astor</a:t>
            </a:r>
            <a:r>
              <a:rPr lang="cs-CZ" b="1" dirty="0" smtClean="0"/>
              <a:t> House </a:t>
            </a:r>
            <a:r>
              <a:rPr lang="cs-CZ" dirty="0" smtClean="0"/>
              <a:t>v New York  City stává prvním palácovým hotelem; pokoje jsou zařízeny nábytkem z černého ořechu a podlahy jsou pokryty bruselskými koberci. </a:t>
            </a:r>
          </a:p>
          <a:p>
            <a:r>
              <a:rPr lang="cs-CZ" dirty="0" smtClean="0"/>
              <a:t>V roce 1846 se  </a:t>
            </a:r>
            <a:r>
              <a:rPr lang="cs-CZ" b="1" dirty="0" err="1" smtClean="0"/>
              <a:t>Eastern</a:t>
            </a:r>
            <a:r>
              <a:rPr lang="cs-CZ" b="1" dirty="0" smtClean="0"/>
              <a:t>  Exchange Hotel </a:t>
            </a:r>
            <a:r>
              <a:rPr lang="cs-CZ" dirty="0" smtClean="0"/>
              <a:t>v Bostonu stává hotelem s centrálním topením. </a:t>
            </a:r>
          </a:p>
          <a:p>
            <a:r>
              <a:rPr lang="cs-CZ" dirty="0" smtClean="0"/>
              <a:t>V roce 1848 jsou hostům poprvé nabídnuty bezpečnostní schránky v hotelu </a:t>
            </a:r>
            <a:r>
              <a:rPr lang="cs-CZ" b="1" dirty="0" smtClean="0"/>
              <a:t>New </a:t>
            </a:r>
            <a:r>
              <a:rPr lang="cs-CZ" b="1" dirty="0" err="1" smtClean="0"/>
              <a:t>England</a:t>
            </a:r>
            <a:r>
              <a:rPr lang="cs-CZ" b="1" dirty="0" smtClean="0"/>
              <a:t> Hotel </a:t>
            </a:r>
            <a:r>
              <a:rPr lang="cs-CZ" dirty="0" smtClean="0"/>
              <a:t>v Bostonu. </a:t>
            </a:r>
          </a:p>
          <a:p>
            <a:r>
              <a:rPr lang="cs-CZ" dirty="0" smtClean="0"/>
              <a:t>V roce 1859 se v hotelech objevují první osobní výtahy („vertikální železnice“); pokoje ve vyšších patrech jsou někdy mnohem dražší než ty umístěné v nižších podlažích. </a:t>
            </a:r>
          </a:p>
          <a:p>
            <a:r>
              <a:rPr lang="cs-CZ" dirty="0" smtClean="0"/>
              <a:t>V roce 1882 jsou v hotelu </a:t>
            </a:r>
            <a:r>
              <a:rPr lang="cs-CZ" b="1" dirty="0" err="1" smtClean="0"/>
              <a:t>Everett</a:t>
            </a:r>
            <a:r>
              <a:rPr lang="cs-CZ" dirty="0" smtClean="0"/>
              <a:t> v New York City hosté poprvé oslněny elektrickým světlem.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7239000" cy="6381328"/>
          </a:xfrm>
        </p:spPr>
        <p:txBody>
          <a:bodyPr/>
          <a:lstStyle/>
          <a:p>
            <a:r>
              <a:rPr lang="cs-CZ" dirty="0" smtClean="0"/>
              <a:t>Pro elitu je  v roce 1907 otevřen v Centrálním parku New York City  </a:t>
            </a:r>
            <a:r>
              <a:rPr lang="cs-CZ" b="1" dirty="0" smtClean="0"/>
              <a:t>hotel Plaza</a:t>
            </a:r>
            <a:r>
              <a:rPr lang="cs-CZ" dirty="0" smtClean="0"/>
              <a:t>; v každém z 1000 pokojů jsou poskytnuty jídelníčky a pokojové telefony. </a:t>
            </a:r>
          </a:p>
          <a:p>
            <a:r>
              <a:rPr lang="cs-CZ" dirty="0" smtClean="0"/>
              <a:t>V roce 1919 - vznik </a:t>
            </a:r>
            <a:r>
              <a:rPr lang="cs-CZ" b="1" dirty="0" smtClean="0"/>
              <a:t>Národní asociace restaurací a hotelů </a:t>
            </a:r>
            <a:r>
              <a:rPr lang="cs-CZ" dirty="0" smtClean="0"/>
              <a:t>v USA. </a:t>
            </a:r>
          </a:p>
          <a:p>
            <a:r>
              <a:rPr lang="cs-CZ" dirty="0" smtClean="0"/>
              <a:t>Ve stejném roce je elektrifikována první  hotelová kuchyně a v Pensylvánii je  otevřen tehdejší   největší  hotel  s 2000 pokoji. </a:t>
            </a:r>
          </a:p>
          <a:p>
            <a:r>
              <a:rPr lang="cs-CZ" b="1" dirty="0" smtClean="0"/>
              <a:t>20. léta </a:t>
            </a:r>
            <a:r>
              <a:rPr lang="cs-CZ" dirty="0" smtClean="0"/>
              <a:t>s sebou přinášejí </a:t>
            </a:r>
            <a:r>
              <a:rPr lang="cs-CZ" b="1" dirty="0" smtClean="0"/>
              <a:t>první motely </a:t>
            </a:r>
            <a:r>
              <a:rPr lang="cs-CZ" dirty="0" smtClean="0"/>
              <a:t>na kraji města.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7239000" cy="6858000"/>
          </a:xfrm>
        </p:spPr>
        <p:txBody>
          <a:bodyPr/>
          <a:lstStyle/>
          <a:p>
            <a:r>
              <a:rPr lang="cs-CZ" dirty="0" smtClean="0"/>
              <a:t>V roce 1907 je otevřen </a:t>
            </a:r>
            <a:r>
              <a:rPr lang="cs-CZ" b="1" dirty="0" smtClean="0"/>
              <a:t>hotel Bufalo </a:t>
            </a:r>
            <a:r>
              <a:rPr lang="cs-CZ" b="1" dirty="0" err="1" smtClean="0"/>
              <a:t>Statler</a:t>
            </a:r>
            <a:r>
              <a:rPr lang="cs-CZ" dirty="0" smtClean="0"/>
              <a:t>. Každý z jeho 300 pokojů má vlastní koupelnu. Tento hotel měl několik primátů: </a:t>
            </a:r>
          </a:p>
          <a:p>
            <a:pPr lvl="0"/>
            <a:r>
              <a:rPr lang="cs-CZ" dirty="0" smtClean="0"/>
              <a:t>zabudované rádio zdarma,</a:t>
            </a:r>
          </a:p>
          <a:p>
            <a:pPr lvl="0"/>
            <a:r>
              <a:rPr lang="cs-CZ" dirty="0" smtClean="0"/>
              <a:t>zdarma noviny pod dveřmi  každé ráno,</a:t>
            </a:r>
          </a:p>
          <a:p>
            <a:pPr lvl="0"/>
            <a:r>
              <a:rPr lang="cs-CZ" dirty="0" smtClean="0"/>
              <a:t>cirkulující studenou vodu v pokojích hostů,</a:t>
            </a:r>
          </a:p>
          <a:p>
            <a:pPr lvl="0"/>
            <a:r>
              <a:rPr lang="cs-CZ" dirty="0" smtClean="0"/>
              <a:t>zdarma psací potřeby pro všechny hosty, </a:t>
            </a:r>
          </a:p>
          <a:p>
            <a:pPr lvl="0"/>
            <a:r>
              <a:rPr lang="cs-CZ" dirty="0" smtClean="0"/>
              <a:t>poštovní „skluzavky“ spojující všechna poschodí.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5253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 roce 1925 vychází </a:t>
            </a:r>
            <a:r>
              <a:rPr lang="cs-CZ" b="1" dirty="0" smtClean="0"/>
              <a:t>Hotel Management </a:t>
            </a:r>
            <a:r>
              <a:rPr lang="cs-CZ" dirty="0" smtClean="0"/>
              <a:t>od</a:t>
            </a:r>
            <a:r>
              <a:rPr lang="cs-CZ" b="1" dirty="0" smtClean="0"/>
              <a:t> </a:t>
            </a:r>
            <a:r>
              <a:rPr lang="cs-CZ" b="1" dirty="0" err="1" smtClean="0"/>
              <a:t>Lucia</a:t>
            </a:r>
            <a:r>
              <a:rPr lang="cs-CZ" b="1" dirty="0" smtClean="0"/>
              <a:t> </a:t>
            </a:r>
            <a:r>
              <a:rPr lang="cs-CZ" b="1" dirty="0" err="1" smtClean="0"/>
              <a:t>Boomera</a:t>
            </a:r>
            <a:r>
              <a:rPr lang="cs-CZ" b="1" dirty="0" smtClean="0"/>
              <a:t>,</a:t>
            </a:r>
            <a:r>
              <a:rPr lang="cs-CZ" dirty="0" smtClean="0"/>
              <a:t> první skutečná kniha o hotelovém managementu. </a:t>
            </a:r>
          </a:p>
          <a:p>
            <a:r>
              <a:rPr lang="cs-CZ" dirty="0" smtClean="0"/>
              <a:t>V roce 1932  je otevřen </a:t>
            </a:r>
            <a:r>
              <a:rPr lang="cs-CZ" b="1" dirty="0" smtClean="0"/>
              <a:t>hotel </a:t>
            </a:r>
            <a:r>
              <a:rPr lang="cs-CZ" b="1" dirty="0" err="1" smtClean="0"/>
              <a:t>Waldorf</a:t>
            </a:r>
            <a:r>
              <a:rPr lang="cs-CZ" b="1" dirty="0" smtClean="0"/>
              <a:t> – </a:t>
            </a:r>
            <a:r>
              <a:rPr lang="cs-CZ" b="1" dirty="0" err="1" smtClean="0"/>
              <a:t>Astoria</a:t>
            </a:r>
            <a:r>
              <a:rPr lang="cs-CZ" b="1" dirty="0" smtClean="0"/>
              <a:t> </a:t>
            </a:r>
            <a:r>
              <a:rPr lang="cs-CZ" dirty="0" smtClean="0"/>
              <a:t>a stává se největším hotelem na světě; až do roku 1967 je také největším hotelem, co se týče zastavěného prostoru – ve 47 patrech nabízí celkem  2150  pokojů. </a:t>
            </a:r>
          </a:p>
          <a:p>
            <a:r>
              <a:rPr lang="cs-CZ" dirty="0" smtClean="0"/>
              <a:t>Během 40. let </a:t>
            </a:r>
            <a:r>
              <a:rPr lang="cs-CZ" b="1" dirty="0" err="1" smtClean="0"/>
              <a:t>Intercontinental</a:t>
            </a:r>
            <a:r>
              <a:rPr lang="cs-CZ" dirty="0" smtClean="0"/>
              <a:t>, přidružená firma společnosti Pan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Airways</a:t>
            </a:r>
            <a:r>
              <a:rPr lang="cs-CZ" dirty="0" smtClean="0"/>
              <a:t>, začíná operovat na trhu  Latinské Ameriky a stává se </a:t>
            </a:r>
            <a:r>
              <a:rPr lang="cs-CZ" b="1" dirty="0" smtClean="0"/>
              <a:t>prvním velkým mezinárodním hotelovým řetězcem </a:t>
            </a:r>
            <a:r>
              <a:rPr lang="cs-CZ" dirty="0" smtClean="0"/>
              <a:t>(následují </a:t>
            </a:r>
            <a:r>
              <a:rPr lang="cs-CZ" dirty="0" err="1" smtClean="0"/>
              <a:t>Hilton</a:t>
            </a:r>
            <a:r>
              <a:rPr lang="cs-CZ" dirty="0" smtClean="0"/>
              <a:t>, </a:t>
            </a:r>
            <a:r>
              <a:rPr lang="cs-CZ" dirty="0" err="1" smtClean="0"/>
              <a:t>Marriott</a:t>
            </a:r>
            <a:r>
              <a:rPr lang="cs-CZ" dirty="0" smtClean="0"/>
              <a:t>, </a:t>
            </a:r>
            <a:r>
              <a:rPr lang="cs-CZ" dirty="0" err="1" smtClean="0"/>
              <a:t>Holiday</a:t>
            </a:r>
            <a:r>
              <a:rPr lang="cs-CZ" dirty="0" smtClean="0"/>
              <a:t> Inn a další).</a:t>
            </a:r>
          </a:p>
          <a:p>
            <a:r>
              <a:rPr lang="cs-CZ" dirty="0" smtClean="0"/>
              <a:t>V roce 1963 se hotel </a:t>
            </a:r>
            <a:r>
              <a:rPr lang="cs-CZ" b="1" dirty="0" smtClean="0"/>
              <a:t>New York </a:t>
            </a:r>
            <a:r>
              <a:rPr lang="cs-CZ" b="1" dirty="0" err="1" smtClean="0"/>
              <a:t>Hilton</a:t>
            </a:r>
            <a:r>
              <a:rPr lang="cs-CZ" b="1" dirty="0" smtClean="0"/>
              <a:t>  </a:t>
            </a:r>
            <a:r>
              <a:rPr lang="cs-CZ" dirty="0" smtClean="0"/>
              <a:t>snaží  o úplnou komputerizaci  - a má úspěch. </a:t>
            </a:r>
          </a:p>
          <a:p>
            <a:r>
              <a:rPr lang="cs-CZ" dirty="0" smtClean="0"/>
              <a:t>O rok později  rozhodnutí Nejvyššího soudu posilují ochranu proti rasové diskriminaci v hotelech a restauracích.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Stírání hranic mezi jednotlivými službami přináší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rekreační komplexy (</a:t>
            </a:r>
            <a:r>
              <a:rPr lang="cs-CZ" dirty="0" err="1" smtClean="0"/>
              <a:t>Club</a:t>
            </a:r>
            <a:r>
              <a:rPr lang="cs-CZ" dirty="0" smtClean="0"/>
              <a:t> </a:t>
            </a:r>
            <a:r>
              <a:rPr lang="cs-CZ" dirty="0" err="1" smtClean="0"/>
              <a:t>Méditerané</a:t>
            </a:r>
            <a:r>
              <a:rPr lang="cs-CZ" dirty="0" smtClean="0"/>
              <a:t>),</a:t>
            </a:r>
          </a:p>
          <a:p>
            <a:pPr lvl="0"/>
            <a:r>
              <a:rPr lang="cs-CZ" dirty="0" smtClean="0"/>
              <a:t>zábavní parky (</a:t>
            </a:r>
            <a:r>
              <a:rPr lang="cs-CZ" dirty="0" err="1" smtClean="0"/>
              <a:t>Futuroscope</a:t>
            </a:r>
            <a:r>
              <a:rPr lang="cs-CZ" dirty="0" smtClean="0"/>
              <a:t>),</a:t>
            </a:r>
          </a:p>
          <a:p>
            <a:pPr lvl="0"/>
            <a:r>
              <a:rPr lang="cs-CZ" dirty="0" smtClean="0"/>
              <a:t>hotely budují svá zařízení pro využití volného času,</a:t>
            </a:r>
          </a:p>
          <a:p>
            <a:pPr lvl="0"/>
            <a:r>
              <a:rPr lang="cs-CZ" dirty="0" smtClean="0"/>
              <a:t>nákupy jako turistická aktivita (doky Albert v Liverpoolu, zlatnické obchody v </a:t>
            </a:r>
            <a:r>
              <a:rPr lang="cs-CZ" dirty="0" err="1" smtClean="0"/>
              <a:t>Dubaji</a:t>
            </a:r>
            <a:r>
              <a:rPr lang="cs-CZ" dirty="0" smtClean="0"/>
              <a:t> apod.),</a:t>
            </a:r>
          </a:p>
          <a:p>
            <a:pPr lvl="0"/>
            <a:r>
              <a:rPr lang="cs-CZ" dirty="0" smtClean="0"/>
              <a:t>rozvoj sofistikovaných stravovacích zařízení,</a:t>
            </a:r>
          </a:p>
          <a:p>
            <a:pPr lvl="0"/>
            <a:r>
              <a:rPr lang="cs-CZ" dirty="0" smtClean="0"/>
              <a:t>stírání rozdílu mezi sektorem rekreací a obchodních cest,</a:t>
            </a:r>
          </a:p>
          <a:p>
            <a:pPr lvl="0"/>
            <a:r>
              <a:rPr lang="cs-CZ" dirty="0" smtClean="0"/>
              <a:t>změny průmyslové struktury odvětví (TUI vlastní síť hotelů </a:t>
            </a:r>
            <a:r>
              <a:rPr lang="cs-CZ" dirty="0" err="1" smtClean="0"/>
              <a:t>Grecohotel</a:t>
            </a:r>
            <a:r>
              <a:rPr lang="cs-CZ" dirty="0" smtClean="0"/>
              <a:t>, </a:t>
            </a:r>
            <a:r>
              <a:rPr lang="cs-CZ" dirty="0" err="1" smtClean="0"/>
              <a:t>Stakis</a:t>
            </a:r>
            <a:r>
              <a:rPr lang="cs-CZ" dirty="0" smtClean="0"/>
              <a:t> apod.),</a:t>
            </a:r>
          </a:p>
          <a:p>
            <a:pPr lvl="0"/>
            <a:r>
              <a:rPr lang="cs-CZ" dirty="0" smtClean="0"/>
              <a:t>nejvíce rozvinutá forma integrace těchto 3 sektorů je rekreační komplex.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Stírání hranic je celoevropský jev, ale mezi zeměmi existují rozdíly, obsah je vnímán odlišně.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 Moskvě je v roce 1967 otevřen hotel </a:t>
            </a:r>
            <a:r>
              <a:rPr lang="cs-CZ" b="1" dirty="0" err="1" smtClean="0"/>
              <a:t>Rossiya</a:t>
            </a:r>
            <a:r>
              <a:rPr lang="cs-CZ" dirty="0" smtClean="0"/>
              <a:t> a  přebírá titul „největšího hotelu světa“ se svými 3182 pokoji poskytujícími ubytování pro 5890 hostů. V tomto hotelu může být současně   servírováno jídlo 4500 osobám (jsou zde 3 sousedící budovy, každá s vlastním  manažerem).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5253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 70. letech začínají hotely poskytovat zvýšenou ochranu a komfort pro ženy cestující samostatně, včetně poschodí pouze pro ženy, začínají fungovat tzv. hotely v hotelech.</a:t>
            </a:r>
          </a:p>
          <a:p>
            <a:r>
              <a:rPr lang="cs-CZ" dirty="0" smtClean="0"/>
              <a:t>V roce  1976 používá 18 z 20 velkých řetězců počítačového zpracování dat alespoň pro část svého účetnictví a pro vydávání výročních zpráv. </a:t>
            </a:r>
          </a:p>
          <a:p>
            <a:r>
              <a:rPr lang="cs-CZ" dirty="0" smtClean="0"/>
              <a:t>5 z 18 řetězců využívá  externích počítačových služeb; ostatní mají své vlastní počítačové instalace. </a:t>
            </a:r>
          </a:p>
          <a:p>
            <a:r>
              <a:rPr lang="cs-CZ" dirty="0" smtClean="0"/>
              <a:t>Hotelové pokoje se stávají střediskem  zábavy; v roce 1981 poskytne 500 000  pokojů pro hosty možnost  sledovat filmy  na pokoji.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Podstata služeb CR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805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Hotel = většinou velká stavba poskytující ubytování, stravování a jiné služby.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Přesněji:</a:t>
            </a:r>
          </a:p>
          <a:p>
            <a:pPr>
              <a:buNone/>
            </a:pPr>
            <a:r>
              <a:rPr lang="cs-CZ" b="1" dirty="0" smtClean="0"/>
              <a:t>Hotel je zařízení poskytující ubytování a doplňkové služby lidem mimo domov.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UZ poskytují přechodné ubytování a služby s tím spojeny za úhradu. 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r>
              <a:rPr lang="cs-CZ" dirty="0" smtClean="0"/>
              <a:t>Jejich produkt:</a:t>
            </a:r>
          </a:p>
          <a:p>
            <a:pPr lvl="0"/>
            <a:r>
              <a:rPr lang="cs-CZ" dirty="0" smtClean="0"/>
              <a:t>ubytovací služby,</a:t>
            </a:r>
          </a:p>
          <a:p>
            <a:pPr lvl="0"/>
            <a:r>
              <a:rPr lang="cs-CZ" dirty="0" smtClean="0"/>
              <a:t>stravovací služby,</a:t>
            </a:r>
          </a:p>
          <a:p>
            <a:pPr lvl="0"/>
            <a:r>
              <a:rPr lang="cs-CZ" dirty="0" smtClean="0"/>
              <a:t>doplňkové služby.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Realizace doplňkových služeb:</a:t>
            </a:r>
          </a:p>
          <a:p>
            <a:pPr lvl="0"/>
            <a:r>
              <a:rPr lang="cs-CZ" dirty="0" smtClean="0"/>
              <a:t>přímo,</a:t>
            </a:r>
          </a:p>
          <a:p>
            <a:pPr lvl="0"/>
            <a:r>
              <a:rPr lang="cs-CZ" dirty="0" smtClean="0"/>
              <a:t>ve spolupráci s dodavateli v UZ,</a:t>
            </a:r>
          </a:p>
          <a:p>
            <a:pPr lvl="0"/>
            <a:r>
              <a:rPr lang="cs-CZ" dirty="0" smtClean="0"/>
              <a:t>zprostředkovaně mimo UZ.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57227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Hotely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významná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</a:t>
            </a:r>
            <a:r>
              <a:rPr lang="en-US" dirty="0" err="1" smtClean="0"/>
              <a:t>ubytovacích</a:t>
            </a:r>
            <a:r>
              <a:rPr lang="en-US" dirty="0" smtClean="0"/>
              <a:t> </a:t>
            </a:r>
            <a:r>
              <a:rPr lang="en-US" dirty="0" err="1" smtClean="0"/>
              <a:t>zařízení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b="1" dirty="0" err="1" smtClean="0"/>
              <a:t>nevyhnutelnou</a:t>
            </a:r>
            <a:r>
              <a:rPr lang="en-US" b="1" dirty="0" smtClean="0"/>
              <a:t> </a:t>
            </a:r>
            <a:r>
              <a:rPr lang="en-US" b="1" dirty="0" err="1" smtClean="0"/>
              <a:t>podmínkou</a:t>
            </a:r>
            <a:r>
              <a:rPr lang="en-US" b="1" dirty="0" smtClean="0"/>
              <a:t> </a:t>
            </a:r>
            <a:r>
              <a:rPr lang="en-US" b="1" dirty="0" err="1" smtClean="0"/>
              <a:t>vzniku</a:t>
            </a:r>
            <a:r>
              <a:rPr lang="en-US" b="1" dirty="0" smtClean="0"/>
              <a:t> a </a:t>
            </a:r>
            <a:r>
              <a:rPr lang="en-US" b="1" dirty="0" err="1" smtClean="0"/>
              <a:t>rozvoje</a:t>
            </a:r>
            <a:r>
              <a:rPr lang="en-US" b="1" dirty="0" smtClean="0"/>
              <a:t> </a:t>
            </a:r>
            <a:r>
              <a:rPr lang="en-US" b="1" dirty="0" err="1" smtClean="0"/>
              <a:t>cestovního</a:t>
            </a:r>
            <a:r>
              <a:rPr lang="en-US" b="1" dirty="0" smtClean="0"/>
              <a:t> </a:t>
            </a:r>
            <a:r>
              <a:rPr lang="en-US" b="1" dirty="0" err="1" smtClean="0"/>
              <a:t>ruchu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potřebné</a:t>
            </a:r>
            <a:r>
              <a:rPr lang="en-US" dirty="0" smtClean="0"/>
              <a:t> </a:t>
            </a:r>
            <a:r>
              <a:rPr lang="en-US" dirty="0" err="1" smtClean="0"/>
              <a:t>ubytovací</a:t>
            </a:r>
            <a:r>
              <a:rPr lang="en-US" dirty="0" smtClean="0"/>
              <a:t> </a:t>
            </a:r>
            <a:r>
              <a:rPr lang="en-US" dirty="0" err="1" smtClean="0"/>
              <a:t>základny</a:t>
            </a:r>
            <a:r>
              <a:rPr lang="en-US" dirty="0" smtClean="0"/>
              <a:t> se </a:t>
            </a:r>
            <a:r>
              <a:rPr lang="en-US" dirty="0" err="1" smtClean="0"/>
              <a:t>cestovní</a:t>
            </a:r>
            <a:r>
              <a:rPr lang="en-US" dirty="0" smtClean="0"/>
              <a:t> </a:t>
            </a:r>
            <a:r>
              <a:rPr lang="en-US" dirty="0" err="1" smtClean="0"/>
              <a:t>ruch</a:t>
            </a:r>
            <a:r>
              <a:rPr lang="en-US" dirty="0" smtClean="0"/>
              <a:t> </a:t>
            </a:r>
            <a:r>
              <a:rPr lang="en-US" dirty="0" err="1" smtClean="0"/>
              <a:t>nemůže</a:t>
            </a:r>
            <a:r>
              <a:rPr lang="en-US" dirty="0" smtClean="0"/>
              <a:t> </a:t>
            </a:r>
            <a:r>
              <a:rPr lang="en-US" dirty="0" err="1" smtClean="0"/>
              <a:t>vyvíjet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získal</a:t>
            </a:r>
            <a:r>
              <a:rPr lang="en-US" dirty="0" smtClean="0"/>
              <a:t> </a:t>
            </a:r>
            <a:r>
              <a:rPr lang="en-US" b="1" dirty="0" err="1" smtClean="0"/>
              <a:t>ekonomický</a:t>
            </a:r>
            <a:r>
              <a:rPr lang="en-US" b="1" dirty="0" smtClean="0"/>
              <a:t> </a:t>
            </a:r>
            <a:r>
              <a:rPr lang="en-US" b="1" dirty="0" err="1" smtClean="0"/>
              <a:t>význam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uspokojil</a:t>
            </a:r>
            <a:r>
              <a:rPr lang="en-US" dirty="0" smtClean="0"/>
              <a:t> </a:t>
            </a:r>
            <a:r>
              <a:rPr lang="en-US" dirty="0" err="1" smtClean="0"/>
              <a:t>roustoucí</a:t>
            </a:r>
            <a:r>
              <a:rPr lang="en-US" dirty="0" smtClean="0"/>
              <a:t> </a:t>
            </a:r>
            <a:r>
              <a:rPr lang="en-US" dirty="0" err="1" smtClean="0"/>
              <a:t>poptávku</a:t>
            </a:r>
            <a:r>
              <a:rPr lang="en-US" dirty="0" smtClean="0"/>
              <a:t> </a:t>
            </a:r>
            <a:r>
              <a:rPr lang="en-US" dirty="0" err="1" smtClean="0"/>
              <a:t>návštěvníků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err="1" smtClean="0"/>
              <a:t>Hotely</a:t>
            </a:r>
            <a:r>
              <a:rPr lang="en-US" dirty="0" smtClean="0"/>
              <a:t> </a:t>
            </a:r>
            <a:r>
              <a:rPr lang="en-US" dirty="0" err="1" smtClean="0"/>
              <a:t>společně</a:t>
            </a:r>
            <a:r>
              <a:rPr lang="en-US" dirty="0" smtClean="0"/>
              <a:t> s </a:t>
            </a:r>
            <a:r>
              <a:rPr lang="en-US" dirty="0" err="1" smtClean="0"/>
              <a:t>dopravními</a:t>
            </a:r>
            <a:r>
              <a:rPr lang="en-US" dirty="0" smtClean="0"/>
              <a:t> a </a:t>
            </a:r>
            <a:r>
              <a:rPr lang="en-US" dirty="0" err="1" smtClean="0"/>
              <a:t>stravovacími</a:t>
            </a:r>
            <a:r>
              <a:rPr lang="en-US" dirty="0" smtClean="0"/>
              <a:t> </a:t>
            </a:r>
            <a:r>
              <a:rPr lang="en-US" dirty="0" err="1" smtClean="0"/>
              <a:t>zařízeními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b="1" dirty="0" err="1" smtClean="0"/>
              <a:t>základní</a:t>
            </a:r>
            <a:r>
              <a:rPr lang="en-US" b="1" dirty="0" smtClean="0"/>
              <a:t> </a:t>
            </a:r>
            <a:r>
              <a:rPr lang="en-US" b="1" dirty="0" err="1" smtClean="0"/>
              <a:t>součástí</a:t>
            </a:r>
            <a:r>
              <a:rPr lang="en-US" b="1" dirty="0" smtClean="0"/>
              <a:t> </a:t>
            </a:r>
            <a:r>
              <a:rPr lang="en-US" b="1" dirty="0" err="1" smtClean="0"/>
              <a:t>infrastruktury</a:t>
            </a:r>
            <a:r>
              <a:rPr lang="en-US" b="1" dirty="0" smtClean="0"/>
              <a:t> </a:t>
            </a:r>
            <a:r>
              <a:rPr lang="en-US" b="1" dirty="0" err="1" smtClean="0"/>
              <a:t>cestovního</a:t>
            </a:r>
            <a:r>
              <a:rPr lang="en-US" b="1" dirty="0" smtClean="0"/>
              <a:t> </a:t>
            </a:r>
            <a:r>
              <a:rPr lang="en-US" b="1" dirty="0" err="1" smtClean="0"/>
              <a:t>ruchu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err="1" smtClean="0"/>
              <a:t>Budování</a:t>
            </a:r>
            <a:r>
              <a:rPr lang="en-US" dirty="0" smtClean="0"/>
              <a:t> </a:t>
            </a:r>
            <a:r>
              <a:rPr lang="en-US" dirty="0" err="1" smtClean="0"/>
              <a:t>hotelových</a:t>
            </a:r>
            <a:r>
              <a:rPr lang="en-US" dirty="0" smtClean="0"/>
              <a:t> </a:t>
            </a:r>
            <a:r>
              <a:rPr lang="en-US" dirty="0" err="1" smtClean="0"/>
              <a:t>zařízení</a:t>
            </a:r>
            <a:r>
              <a:rPr lang="en-US" dirty="0" smtClean="0"/>
              <a:t> je </a:t>
            </a:r>
            <a:r>
              <a:rPr lang="en-US" dirty="0" err="1" smtClean="0"/>
              <a:t>ovlivněno</a:t>
            </a:r>
            <a:r>
              <a:rPr lang="en-US" dirty="0" smtClean="0"/>
              <a:t> </a:t>
            </a:r>
            <a:r>
              <a:rPr lang="en-US" b="1" dirty="0" err="1" smtClean="0"/>
              <a:t>potenciálem</a:t>
            </a:r>
            <a:r>
              <a:rPr lang="en-US" b="1" dirty="0" smtClean="0"/>
              <a:t> </a:t>
            </a:r>
            <a:r>
              <a:rPr lang="en-US" b="1" dirty="0" err="1" smtClean="0"/>
              <a:t>cestovního</a:t>
            </a:r>
            <a:r>
              <a:rPr lang="en-US" b="1" dirty="0" smtClean="0"/>
              <a:t> </a:t>
            </a:r>
            <a:r>
              <a:rPr lang="en-US" b="1" dirty="0" err="1" smtClean="0"/>
              <a:t>ruchu</a:t>
            </a:r>
            <a:r>
              <a:rPr lang="en-US" b="1" dirty="0" smtClean="0"/>
              <a:t> v </a:t>
            </a:r>
            <a:r>
              <a:rPr lang="en-US" b="1" dirty="0" err="1" smtClean="0"/>
              <a:t>místě</a:t>
            </a:r>
            <a:r>
              <a:rPr lang="en-US" dirty="0" smtClean="0"/>
              <a:t>, </a:t>
            </a:r>
            <a:r>
              <a:rPr lang="en-US" dirty="0" err="1" smtClean="0"/>
              <a:t>stupněm</a:t>
            </a:r>
            <a:r>
              <a:rPr lang="en-US" dirty="0" smtClean="0"/>
              <a:t> </a:t>
            </a:r>
            <a:r>
              <a:rPr lang="en-US" dirty="0" err="1" smtClean="0"/>
              <a:t>rozvoje</a:t>
            </a:r>
            <a:r>
              <a:rPr lang="en-US" dirty="0" smtClean="0"/>
              <a:t> </a:t>
            </a:r>
            <a:r>
              <a:rPr lang="en-US" dirty="0" err="1" smtClean="0"/>
              <a:t>domácího</a:t>
            </a:r>
            <a:r>
              <a:rPr lang="en-US" dirty="0" smtClean="0"/>
              <a:t> a </a:t>
            </a:r>
            <a:r>
              <a:rPr lang="en-US" dirty="0" err="1" smtClean="0"/>
              <a:t>zahraničního</a:t>
            </a:r>
            <a:r>
              <a:rPr lang="en-US" dirty="0" smtClean="0"/>
              <a:t> </a:t>
            </a:r>
            <a:r>
              <a:rPr lang="en-US" dirty="0" err="1" smtClean="0"/>
              <a:t>cestovního</a:t>
            </a:r>
            <a:r>
              <a:rPr lang="en-US" dirty="0" smtClean="0"/>
              <a:t> </a:t>
            </a:r>
            <a:r>
              <a:rPr lang="en-US" dirty="0" err="1" smtClean="0"/>
              <a:t>ruchu</a:t>
            </a:r>
            <a:r>
              <a:rPr lang="en-US" dirty="0" smtClean="0"/>
              <a:t>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významem</a:t>
            </a:r>
            <a:r>
              <a:rPr lang="en-US" dirty="0" smtClean="0"/>
              <a:t> </a:t>
            </a:r>
            <a:r>
              <a:rPr lang="cs-CZ" dirty="0" smtClean="0"/>
              <a:t>              </a:t>
            </a:r>
            <a:r>
              <a:rPr lang="en-US" dirty="0" smtClean="0"/>
              <a:t>v </a:t>
            </a:r>
            <a:r>
              <a:rPr lang="en-US" dirty="0" err="1" smtClean="0"/>
              <a:t>ekonomice</a:t>
            </a:r>
            <a:r>
              <a:rPr lang="en-US" dirty="0" smtClean="0"/>
              <a:t> a </a:t>
            </a:r>
            <a:r>
              <a:rPr lang="en-US" dirty="0" err="1" smtClean="0"/>
              <a:t>především</a:t>
            </a:r>
            <a:r>
              <a:rPr lang="en-US" dirty="0" smtClean="0"/>
              <a:t> </a:t>
            </a:r>
            <a:r>
              <a:rPr lang="en-US" dirty="0" err="1" smtClean="0"/>
              <a:t>ekonomickými</a:t>
            </a:r>
            <a:r>
              <a:rPr lang="en-US" dirty="0" smtClean="0"/>
              <a:t> </a:t>
            </a:r>
            <a:r>
              <a:rPr lang="en-US" dirty="0" err="1" smtClean="0"/>
              <a:t>podmínkami</a:t>
            </a:r>
            <a:r>
              <a:rPr lang="en-US" dirty="0" smtClean="0"/>
              <a:t> a </a:t>
            </a:r>
            <a:r>
              <a:rPr lang="en-US" dirty="0" err="1" smtClean="0"/>
              <a:t>možnostmi</a:t>
            </a:r>
            <a:r>
              <a:rPr lang="en-US" dirty="0" smtClean="0"/>
              <a:t> </a:t>
            </a:r>
            <a:r>
              <a:rPr lang="en-US" dirty="0" err="1" smtClean="0"/>
              <a:t>té</a:t>
            </a:r>
            <a:r>
              <a:rPr lang="en-US" dirty="0" smtClean="0"/>
              <a:t>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en-US" b="1" dirty="0" err="1" smtClean="0"/>
              <a:t>Funkcí</a:t>
            </a:r>
            <a:r>
              <a:rPr lang="en-US" b="1" dirty="0" smtClean="0"/>
              <a:t> </a:t>
            </a:r>
            <a:r>
              <a:rPr lang="en-US" b="1" dirty="0" err="1" smtClean="0"/>
              <a:t>hotelu</a:t>
            </a:r>
            <a:r>
              <a:rPr lang="en-US" b="1" dirty="0" smtClean="0"/>
              <a:t> je </a:t>
            </a:r>
            <a:r>
              <a:rPr lang="en-US" dirty="0" err="1" smtClean="0"/>
              <a:t>vytvořít</a:t>
            </a:r>
            <a:r>
              <a:rPr lang="en-US" dirty="0" smtClean="0"/>
              <a:t> </a:t>
            </a:r>
            <a:r>
              <a:rPr lang="en-US" dirty="0" err="1" smtClean="0"/>
              <a:t>podmínky</a:t>
            </a:r>
            <a:r>
              <a:rPr lang="en-US" dirty="0" smtClean="0"/>
              <a:t> </a:t>
            </a:r>
            <a:r>
              <a:rPr lang="en-US" dirty="0" err="1" smtClean="0"/>
              <a:t>pobytu</a:t>
            </a:r>
            <a:r>
              <a:rPr lang="en-US" dirty="0" smtClean="0"/>
              <a:t> </a:t>
            </a:r>
            <a:r>
              <a:rPr lang="en-US" dirty="0" err="1" smtClean="0"/>
              <a:t>návštěvníků</a:t>
            </a:r>
            <a:r>
              <a:rPr lang="en-US" dirty="0" smtClean="0"/>
              <a:t> v </a:t>
            </a:r>
            <a:r>
              <a:rPr lang="en-US" dirty="0" err="1" smtClean="0"/>
              <a:t>cílovém</a:t>
            </a:r>
            <a:r>
              <a:rPr lang="en-US" dirty="0" smtClean="0"/>
              <a:t> </a:t>
            </a:r>
            <a:r>
              <a:rPr lang="en-US" dirty="0" err="1" smtClean="0"/>
              <a:t>místě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err="1" smtClean="0"/>
              <a:t>Zajišťují</a:t>
            </a:r>
            <a:r>
              <a:rPr lang="en-US" dirty="0" smtClean="0"/>
              <a:t> </a:t>
            </a:r>
            <a:r>
              <a:rPr lang="en-US" b="1" dirty="0" err="1" smtClean="0"/>
              <a:t>uspokojování</a:t>
            </a:r>
            <a:r>
              <a:rPr lang="en-US" b="1" dirty="0" smtClean="0"/>
              <a:t> </a:t>
            </a:r>
            <a:r>
              <a:rPr lang="en-US" b="1" dirty="0" err="1" smtClean="0"/>
              <a:t>sekundárních</a:t>
            </a:r>
            <a:r>
              <a:rPr lang="en-US" b="1" dirty="0" smtClean="0"/>
              <a:t> </a:t>
            </a:r>
            <a:r>
              <a:rPr lang="en-US" b="1" dirty="0" err="1" smtClean="0"/>
              <a:t>potřeb</a:t>
            </a:r>
            <a:r>
              <a:rPr lang="en-US" b="1" dirty="0" smtClean="0"/>
              <a:t> </a:t>
            </a:r>
            <a:r>
              <a:rPr lang="en-US" dirty="0" err="1" smtClean="0"/>
              <a:t>návštěvníků</a:t>
            </a:r>
            <a:r>
              <a:rPr lang="en-US" dirty="0" smtClean="0"/>
              <a:t> (</a:t>
            </a:r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ubytování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stravování</a:t>
            </a:r>
            <a:r>
              <a:rPr lang="en-US" dirty="0" smtClean="0"/>
              <a:t> ap.) a </a:t>
            </a:r>
            <a:r>
              <a:rPr lang="en-US" dirty="0" err="1" smtClean="0"/>
              <a:t>tím</a:t>
            </a:r>
            <a:r>
              <a:rPr lang="en-US" dirty="0" smtClean="0"/>
              <a:t> </a:t>
            </a:r>
            <a:r>
              <a:rPr lang="en-US" dirty="0" err="1" smtClean="0"/>
              <a:t>vytvářejí</a:t>
            </a:r>
            <a:r>
              <a:rPr lang="en-US" dirty="0" smtClean="0"/>
              <a:t> </a:t>
            </a:r>
            <a:r>
              <a:rPr lang="en-US" dirty="0" err="1" smtClean="0"/>
              <a:t>podmínky</a:t>
            </a:r>
            <a:r>
              <a:rPr lang="en-US" dirty="0" smtClean="0"/>
              <a:t> pro</a:t>
            </a:r>
            <a:r>
              <a:rPr lang="cs-CZ" dirty="0" smtClean="0"/>
              <a:t> </a:t>
            </a:r>
            <a:r>
              <a:rPr lang="en-US" dirty="0" err="1" smtClean="0"/>
              <a:t>uspokojování</a:t>
            </a:r>
            <a:r>
              <a:rPr lang="en-US" dirty="0" smtClean="0"/>
              <a:t> </a:t>
            </a:r>
            <a:r>
              <a:rPr lang="en-US" dirty="0" err="1" smtClean="0"/>
              <a:t>primárních</a:t>
            </a:r>
            <a:r>
              <a:rPr lang="en-US" dirty="0" smtClean="0"/>
              <a:t> </a:t>
            </a:r>
            <a:r>
              <a:rPr lang="en-US" dirty="0" err="1" smtClean="0"/>
              <a:t>potřeb</a:t>
            </a:r>
            <a:r>
              <a:rPr lang="en-US" dirty="0" smtClean="0"/>
              <a:t>, </a:t>
            </a:r>
            <a:r>
              <a:rPr lang="en-US" dirty="0" err="1" smtClean="0"/>
              <a:t>těch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cílem</a:t>
            </a:r>
            <a:r>
              <a:rPr lang="en-US" dirty="0" smtClean="0"/>
              <a:t> </a:t>
            </a:r>
            <a:r>
              <a:rPr lang="en-US" dirty="0" err="1" smtClean="0"/>
              <a:t>účasti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cestovním</a:t>
            </a:r>
            <a:r>
              <a:rPr lang="en-US" dirty="0" smtClean="0"/>
              <a:t> </a:t>
            </a:r>
            <a:r>
              <a:rPr lang="en-US" dirty="0" err="1" smtClean="0"/>
              <a:t>ruchu</a:t>
            </a:r>
            <a:r>
              <a:rPr lang="en-US" dirty="0" smtClean="0"/>
              <a:t> (</a:t>
            </a:r>
            <a:r>
              <a:rPr lang="en-US" dirty="0" err="1" smtClean="0"/>
              <a:t>např</a:t>
            </a:r>
            <a:r>
              <a:rPr lang="en-US" dirty="0" smtClean="0"/>
              <a:t>. </a:t>
            </a:r>
            <a:r>
              <a:rPr lang="en-US" dirty="0" err="1" smtClean="0"/>
              <a:t>rekreace</a:t>
            </a:r>
            <a:r>
              <a:rPr lang="en-US" dirty="0" smtClean="0"/>
              <a:t>, </a:t>
            </a:r>
            <a:r>
              <a:rPr lang="en-US" dirty="0" err="1" smtClean="0"/>
              <a:t>léčení</a:t>
            </a:r>
            <a:r>
              <a:rPr lang="en-US" dirty="0" smtClean="0"/>
              <a:t>, </a:t>
            </a:r>
            <a:r>
              <a:rPr lang="en-US" dirty="0" err="1" smtClean="0"/>
              <a:t>turistika</a:t>
            </a:r>
            <a:r>
              <a:rPr lang="en-US" dirty="0" smtClean="0"/>
              <a:t>, </a:t>
            </a:r>
            <a:r>
              <a:rPr lang="en-US" dirty="0" err="1" smtClean="0"/>
              <a:t>kongresy</a:t>
            </a:r>
            <a:r>
              <a:rPr lang="en-US" dirty="0" smtClean="0"/>
              <a:t> ap.). </a:t>
            </a:r>
            <a:endParaRPr lang="cs-CZ" dirty="0" smtClean="0"/>
          </a:p>
          <a:p>
            <a:r>
              <a:rPr lang="en-US" dirty="0" err="1" smtClean="0"/>
              <a:t>Hotely</a:t>
            </a:r>
            <a:r>
              <a:rPr lang="en-US" dirty="0" smtClean="0"/>
              <a:t> </a:t>
            </a:r>
            <a:r>
              <a:rPr lang="en-US" b="1" dirty="0" err="1" smtClean="0"/>
              <a:t>jsou</a:t>
            </a:r>
            <a:r>
              <a:rPr lang="en-US" b="1" dirty="0" smtClean="0"/>
              <a:t> </a:t>
            </a:r>
            <a:r>
              <a:rPr lang="en-US" b="1" dirty="0" err="1" smtClean="0"/>
              <a:t>prostředkem</a:t>
            </a:r>
            <a:r>
              <a:rPr lang="en-US" b="1" dirty="0" smtClean="0"/>
              <a:t>, </a:t>
            </a:r>
            <a:r>
              <a:rPr lang="en-US" b="1" dirty="0" err="1" smtClean="0"/>
              <a:t>který</a:t>
            </a:r>
            <a:r>
              <a:rPr lang="en-US" b="1" dirty="0" smtClean="0"/>
              <a:t> </a:t>
            </a:r>
            <a:r>
              <a:rPr lang="en-US" b="1" dirty="0" err="1" smtClean="0"/>
              <a:t>umožňuje</a:t>
            </a:r>
            <a:r>
              <a:rPr lang="en-US" b="1" dirty="0" smtClean="0"/>
              <a:t> </a:t>
            </a:r>
            <a:r>
              <a:rPr lang="en-US" b="1" dirty="0" err="1" smtClean="0"/>
              <a:t>uspokojení</a:t>
            </a:r>
            <a:r>
              <a:rPr lang="en-US" b="1" dirty="0" smtClean="0"/>
              <a:t> </a:t>
            </a:r>
            <a:r>
              <a:rPr lang="en-US" b="1" dirty="0" err="1" smtClean="0"/>
              <a:t>primárních</a:t>
            </a:r>
            <a:r>
              <a:rPr lang="en-US" b="1" dirty="0" smtClean="0"/>
              <a:t> </a:t>
            </a:r>
            <a:r>
              <a:rPr lang="en-US" b="1" dirty="0" err="1" smtClean="0"/>
              <a:t>potřeb</a:t>
            </a:r>
            <a:r>
              <a:rPr lang="en-US" dirty="0" smtClean="0"/>
              <a:t> </a:t>
            </a:r>
            <a:r>
              <a:rPr lang="en-US" dirty="0" err="1" smtClean="0"/>
              <a:t>návštěvníků</a:t>
            </a:r>
            <a:r>
              <a:rPr lang="en-US" dirty="0" smtClean="0"/>
              <a:t> </a:t>
            </a:r>
            <a:r>
              <a:rPr lang="cs-CZ" dirty="0" smtClean="0"/>
              <a:t>  </a:t>
            </a:r>
            <a:r>
              <a:rPr lang="en-US" dirty="0" smtClean="0"/>
              <a:t>v 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cestovního</a:t>
            </a:r>
            <a:r>
              <a:rPr lang="en-US" dirty="0" smtClean="0"/>
              <a:t> </a:t>
            </a:r>
            <a:r>
              <a:rPr lang="en-US" dirty="0" err="1" smtClean="0"/>
              <a:t>ruchu</a:t>
            </a:r>
            <a:r>
              <a:rPr lang="en-US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Evropa - Rok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 let růstu </a:t>
            </a:r>
          </a:p>
          <a:p>
            <a:r>
              <a:rPr lang="cs-CZ" dirty="0" smtClean="0"/>
              <a:t>Paříž, Brusel, Istanbul – pokles až o 10 %.</a:t>
            </a:r>
          </a:p>
          <a:p>
            <a:r>
              <a:rPr lang="cs-CZ" dirty="0" smtClean="0"/>
              <a:t>Porto, Barcelona, Budapešť, Lisabon, Madrid, Dublin – růst návštěvnosti o 10 – 13 %.</a:t>
            </a:r>
          </a:p>
          <a:p>
            <a:r>
              <a:rPr lang="cs-CZ" dirty="0" smtClean="0"/>
              <a:t>620 mil. příjezdů turistů do Evropy</a:t>
            </a:r>
          </a:p>
          <a:p>
            <a:r>
              <a:rPr lang="cs-CZ" dirty="0" smtClean="0"/>
              <a:t>2,8 mld. přenocování</a:t>
            </a:r>
          </a:p>
          <a:p>
            <a:r>
              <a:rPr lang="cs-CZ" dirty="0" err="1" smtClean="0"/>
              <a:t>RevPAR</a:t>
            </a:r>
            <a:r>
              <a:rPr lang="cs-CZ" dirty="0" smtClean="0"/>
              <a:t>  + 2,1 %, 78 Euro</a:t>
            </a:r>
          </a:p>
          <a:p>
            <a:r>
              <a:rPr lang="cs-CZ" dirty="0" smtClean="0"/>
              <a:t>Ceny za pokoj:</a:t>
            </a:r>
          </a:p>
          <a:p>
            <a:r>
              <a:rPr lang="cs-CZ" dirty="0" smtClean="0"/>
              <a:t>Ženeva 298 Euro</a:t>
            </a:r>
          </a:p>
          <a:p>
            <a:r>
              <a:rPr lang="cs-CZ" dirty="0" smtClean="0"/>
              <a:t>Praha </a:t>
            </a:r>
            <a:r>
              <a:rPr lang="cs-CZ" smtClean="0"/>
              <a:t>80 Euro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6453336"/>
          </a:xfrm>
        </p:spPr>
        <p:txBody>
          <a:bodyPr/>
          <a:lstStyle/>
          <a:p>
            <a:r>
              <a:rPr lang="cs-CZ" b="1" dirty="0" smtClean="0"/>
              <a:t>Hotelnictví</a:t>
            </a:r>
            <a:r>
              <a:rPr lang="cs-CZ" dirty="0" smtClean="0"/>
              <a:t> lze v současné době charakterizovat jako </a:t>
            </a:r>
            <a:r>
              <a:rPr lang="cs-CZ" b="1" dirty="0" smtClean="0"/>
              <a:t>nedílnou součást služeb cestovního ruchu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Jeho předmětem je výstavba, řízení a organizace hotelů i velkých hotelových řetězců, zabezpečení jejich provozu a poskytování hotelových služeb. </a:t>
            </a:r>
          </a:p>
          <a:p>
            <a:r>
              <a:rPr lang="cs-CZ" dirty="0" smtClean="0"/>
              <a:t>V poslední době se často hovoří o hotelovém průmyslu.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411</TotalTime>
  <Words>3278</Words>
  <Application>Microsoft Office PowerPoint</Application>
  <PresentationFormat>Předvádění na obrazovce (4:3)</PresentationFormat>
  <Paragraphs>244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Times New Roman</vt:lpstr>
      <vt:lpstr>Trebuchet MS</vt:lpstr>
      <vt:lpstr>Wingdings</vt:lpstr>
      <vt:lpstr>Wingdings 2</vt:lpstr>
      <vt:lpstr>Bohatý</vt:lpstr>
      <vt:lpstr>management hotelových služeb</vt:lpstr>
      <vt:lpstr>Cestovní ruch, volný čas, ubytování a stravování</vt:lpstr>
      <vt:lpstr>Odlišná chápání CR, služeb pro využití volného času a U a SS v rámci Evropy </vt:lpstr>
      <vt:lpstr>  Stírání hranic mezi jednotlivými službami přináší </vt:lpstr>
      <vt:lpstr>Podstata služeb CR </vt:lpstr>
      <vt:lpstr>Prezentace aplikace PowerPoint</vt:lpstr>
      <vt:lpstr>Prezentace aplikace PowerPoint</vt:lpstr>
      <vt:lpstr>Evropa - Rok 2016</vt:lpstr>
      <vt:lpstr>Prezentace aplikace PowerPoint</vt:lpstr>
      <vt:lpstr>Ubytovací středisko hotelu </vt:lpstr>
      <vt:lpstr>Mezi základní úkoly hotelů patří: </vt:lpstr>
      <vt:lpstr>Prezentace aplikace PowerPoint</vt:lpstr>
      <vt:lpstr>Řídící funkce ubytovacího zařízení jsou uspořádané podle velikosti a rozsahu poskytovaných služeb, přetrvává lineárně - štábní typ organizační struktury, který vychází z předpokladů: </vt:lpstr>
      <vt:lpstr>Mezi vnitřní činitele, které ovlivňují míru uspořádání pracovních procesů a cílové chování hotelu jako podniku a jeho výslednou činnost patří: </vt:lpstr>
      <vt:lpstr>Podnikové řízení </vt:lpstr>
      <vt:lpstr>3 úrovně řízení</vt:lpstr>
      <vt:lpstr>Řízení UZ jako podniku</vt:lpstr>
      <vt:lpstr>Organizační struktura</vt:lpstr>
      <vt:lpstr>Organizační struktura podniku ubytovacích služeb </vt:lpstr>
      <vt:lpstr>Organizační struktura Ubytovacího zařízení </vt:lpstr>
      <vt:lpstr>Organizační schéma ubytovacího zařízení  </vt:lpstr>
      <vt:lpstr>Funkcionální liniová organizační struktura hotelu</vt:lpstr>
      <vt:lpstr>Územní model - Organizační struktura společnosti Orea Hotels</vt:lpstr>
      <vt:lpstr>Územní model - Organizační struktura společnosti ICH Group</vt:lpstr>
      <vt:lpstr>Organizace hotelového provozu </vt:lpstr>
      <vt:lpstr>Složení, zajištění a počet pracovníků v ubytovacím zařízení ovlivňují tyto faktory:  </vt:lpstr>
      <vt:lpstr>Podle vykonávané činnosti se pracovníci člení do 3 skupin:  </vt:lpstr>
      <vt:lpstr>Management hotelu </vt:lpstr>
      <vt:lpstr>TOP management a provozní management hotelu: </vt:lpstr>
      <vt:lpstr>Systém organizace v ubytovacím zařízení</vt:lpstr>
      <vt:lpstr>Provozní management</vt:lpstr>
      <vt:lpstr>CHARAKTERISTIKA HOTELNICTVÍ, VZNIK A   VÝVOJ</vt:lpstr>
      <vt:lpstr> </vt:lpstr>
      <vt:lpstr>Prezentace aplikace PowerPoint</vt:lpstr>
      <vt:lpstr>Poprvé se objevují: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SO pro zachranu velryb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Ubytovací středisko hotelu</dc:title>
  <dc:creator>Filip</dc:creator>
  <cp:lastModifiedBy>kos0005</cp:lastModifiedBy>
  <cp:revision>68</cp:revision>
  <dcterms:created xsi:type="dcterms:W3CDTF">2009-11-19T19:45:02Z</dcterms:created>
  <dcterms:modified xsi:type="dcterms:W3CDTF">2020-10-01T09:12:07Z</dcterms:modified>
</cp:coreProperties>
</file>