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30" r:id="rId2"/>
    <p:sldId id="256" r:id="rId3"/>
    <p:sldId id="331" r:id="rId4"/>
    <p:sldId id="257"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307" r:id="rId19"/>
    <p:sldId id="308"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 id="321" r:id="rId33"/>
    <p:sldId id="322" r:id="rId34"/>
    <p:sldId id="323" r:id="rId35"/>
    <p:sldId id="324" r:id="rId3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72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23.4.2018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NUL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MEZINÁRODNÍ GASTRONOMIE</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Miroslava Kostková,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675625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i="1" dirty="0" smtClean="0"/>
              <a:t>„</a:t>
            </a:r>
            <a:r>
              <a:rPr lang="cs-CZ" sz="1800" b="1" i="1" dirty="0" err="1" smtClean="0"/>
              <a:t>Mulligatawny</a:t>
            </a:r>
            <a:r>
              <a:rPr lang="cs-CZ" sz="1800" i="1" dirty="0" smtClean="0"/>
              <a:t>“ </a:t>
            </a:r>
            <a:r>
              <a:rPr lang="cs-CZ" sz="1800" b="1" dirty="0" smtClean="0"/>
              <a:t>kuřecí polévka s rýží a </a:t>
            </a:r>
            <a:r>
              <a:rPr lang="cs-CZ" sz="1800" b="1" dirty="0" err="1" smtClean="0"/>
              <a:t>curry</a:t>
            </a:r>
            <a:r>
              <a:rPr lang="cs-CZ" sz="1800" dirty="0" smtClean="0"/>
              <a:t>. Uvařené kuře nakrájíme na kousky, přidáme k vývaru, který vlijeme na základ z přepuštěného másla </a:t>
            </a:r>
            <a:r>
              <a:rPr lang="cs-CZ" sz="1800" dirty="0" err="1" smtClean="0"/>
              <a:t>ghee</a:t>
            </a:r>
            <a:r>
              <a:rPr lang="cs-CZ" sz="1800" dirty="0" smtClean="0"/>
              <a:t>, cibule a česneku. Do vařícího vývaru přidáme plnou hrst rýže, okořeníme </a:t>
            </a:r>
            <a:r>
              <a:rPr lang="cs-CZ" sz="1800" dirty="0" err="1" smtClean="0"/>
              <a:t>curry</a:t>
            </a:r>
            <a:r>
              <a:rPr lang="cs-CZ" sz="1800" dirty="0" smtClean="0"/>
              <a:t> kořením, kmínem, koriandrem, zázvorem, chilli papričkou, muškátovým květem.</a:t>
            </a:r>
          </a:p>
          <a:p>
            <a:r>
              <a:rPr lang="cs-CZ" sz="1800" dirty="0" smtClean="0"/>
              <a:t>„</a:t>
            </a:r>
            <a:r>
              <a:rPr lang="cs-CZ" sz="1800" b="1" i="1" dirty="0" err="1" smtClean="0"/>
              <a:t>Korma</a:t>
            </a:r>
            <a:r>
              <a:rPr lang="cs-CZ" sz="1800" b="1" i="1" dirty="0" smtClean="0"/>
              <a:t> </a:t>
            </a:r>
            <a:r>
              <a:rPr lang="cs-CZ" sz="1800" b="1" i="1" dirty="0" err="1" smtClean="0"/>
              <a:t>pilau</a:t>
            </a:r>
            <a:r>
              <a:rPr lang="cs-CZ" sz="1800" i="1" dirty="0" smtClean="0"/>
              <a:t>“ </a:t>
            </a:r>
            <a:r>
              <a:rPr lang="cs-CZ" sz="1800" b="1" dirty="0" smtClean="0"/>
              <a:t>jehněčí kousky dušené s jogurtem</a:t>
            </a:r>
            <a:r>
              <a:rPr lang="cs-CZ" sz="1800" dirty="0" smtClean="0"/>
              <a:t>. Typické dušené indické jídlo, kousky jehněčího masa dušené na másle a ve velmi malém množství ostře kořeněné šťávy (chilli, česnek, zázvor, mandle, kardamom, koriandr, skořice, hřebíček), na závěr přidáme jogurt. Podává se tradičně s rýží.</a:t>
            </a:r>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Některá typická indická jídla</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Jídla jsou podávaná v nejrůznějším složení společně na stůl v menších miskách a každý si nabírá podle chuti. </a:t>
            </a:r>
          </a:p>
          <a:p>
            <a:r>
              <a:rPr lang="cs-CZ" sz="1800" dirty="0" smtClean="0"/>
              <a:t>V rodinách se používá </a:t>
            </a:r>
            <a:r>
              <a:rPr lang="cs-CZ" sz="1800" b="1" dirty="0" smtClean="0"/>
              <a:t>kulatý stůl zvaný </a:t>
            </a:r>
            <a:r>
              <a:rPr lang="cs-CZ" sz="1800" b="1" i="1" dirty="0" err="1" smtClean="0"/>
              <a:t>thali</a:t>
            </a:r>
            <a:r>
              <a:rPr lang="cs-CZ" sz="1800" i="1" dirty="0" smtClean="0"/>
              <a:t>, </a:t>
            </a:r>
            <a:r>
              <a:rPr lang="cs-CZ" sz="1800" dirty="0" smtClean="0"/>
              <a:t>v jižní Indii se servíruje náhradou na banánových listech. Složení všech podávaných jídel není ovšem náhodné, </a:t>
            </a:r>
            <a:r>
              <a:rPr lang="cs-CZ" sz="1800" b="1" dirty="0" smtClean="0"/>
              <a:t>dbá se na barevnost a harmonické složení chuti všech jídel. </a:t>
            </a:r>
          </a:p>
          <a:p>
            <a:r>
              <a:rPr lang="cs-CZ" sz="1800" b="1" dirty="0" smtClean="0"/>
              <a:t>Typické indické „menu“ </a:t>
            </a:r>
            <a:r>
              <a:rPr lang="cs-CZ" sz="1800" dirty="0" smtClean="0"/>
              <a:t>se skládá například z masového nebo rybího dušeného </a:t>
            </a:r>
            <a:r>
              <a:rPr lang="cs-CZ" sz="1800" dirty="0" err="1" smtClean="0"/>
              <a:t>curry</a:t>
            </a:r>
            <a:r>
              <a:rPr lang="cs-CZ" sz="1800" dirty="0" smtClean="0"/>
              <a:t>, jídla z luštěniny, příloha je rýže a chléb, doplňují pikantní omáčky z jogurtu a zeleninové </a:t>
            </a:r>
            <a:r>
              <a:rPr lang="cs-CZ" sz="1800" dirty="0" err="1" smtClean="0"/>
              <a:t>chutney</a:t>
            </a:r>
            <a:r>
              <a:rPr lang="cs-CZ" sz="1800" dirty="0" smtClean="0"/>
              <a:t> (</a:t>
            </a:r>
            <a:r>
              <a:rPr lang="cs-CZ" sz="1800" dirty="0" err="1" smtClean="0"/>
              <a:t>polorozvařená</a:t>
            </a:r>
            <a:r>
              <a:rPr lang="cs-CZ" sz="1800" dirty="0" smtClean="0"/>
              <a:t> směs zeleniny a ovoce, podle použitých surovin různé ostrosti). </a:t>
            </a:r>
          </a:p>
          <a:p>
            <a:r>
              <a:rPr lang="cs-CZ" sz="1800" dirty="0" smtClean="0"/>
              <a:t>Jako moučník čerstvé ovoce nebo rýžová sladká kaše. </a:t>
            </a:r>
          </a:p>
          <a:p>
            <a:r>
              <a:rPr lang="cs-CZ" sz="1800" b="1" dirty="0" smtClean="0"/>
              <a:t>Pije se čaj nebo káva </a:t>
            </a:r>
            <a:r>
              <a:rPr lang="cs-CZ" sz="1800" dirty="0" smtClean="0"/>
              <a:t>– ovšem často nezvykle ochucená </a:t>
            </a:r>
            <a:r>
              <a:rPr lang="cs-CZ" sz="1800" dirty="0" err="1" smtClean="0"/>
              <a:t>kardamonem</a:t>
            </a:r>
            <a:r>
              <a:rPr lang="cs-CZ" sz="1800" dirty="0" smtClean="0"/>
              <a:t>.</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Ovlivněná čínskou, indickou, malajskou, ale i portugalskou (koloniální) kuchyní. Čína zde zanechala používání </a:t>
            </a:r>
            <a:r>
              <a:rPr lang="cs-CZ" sz="1800" dirty="0" err="1" smtClean="0"/>
              <a:t>woku</a:t>
            </a:r>
            <a:r>
              <a:rPr lang="cs-CZ" sz="1800" dirty="0" smtClean="0"/>
              <a:t> i ústřicové omáčky, Indie použití přepuštěného másla </a:t>
            </a:r>
            <a:r>
              <a:rPr lang="cs-CZ" sz="1800" dirty="0" err="1" smtClean="0"/>
              <a:t>ghee</a:t>
            </a:r>
            <a:r>
              <a:rPr lang="cs-CZ" sz="1800" dirty="0" smtClean="0"/>
              <a:t>, portugalští misionáři zase zvyk přidávat do jídel zelené chilli papričky.</a:t>
            </a:r>
          </a:p>
          <a:p>
            <a:r>
              <a:rPr lang="cs-CZ" sz="1800" b="1" dirty="0" smtClean="0"/>
              <a:t>Místní kuchyně je chutná, rychlá, opírá se o místní čerstvé suroviny, jídla jsou lákavě aranžovaná, levná a svým složením i zdravá. </a:t>
            </a:r>
          </a:p>
          <a:p>
            <a:r>
              <a:rPr lang="cs-CZ" sz="1800" dirty="0" smtClean="0"/>
              <a:t>Klasickou thajskou přípravu jídel - hlavně v četných pouličních stáncích. Zde není problém ochutnat klasická thajská jídla a vidět jejich přípravu na vlastní oči. Obrátka jídel je vysoká, příprava velmi rychlá, suroviny čerstvé, ceny příznivé a tak jsou vytvořeny i dobré předpoklady pro poměrně bezproblémovou konzumaci jídla. </a:t>
            </a:r>
          </a:p>
          <a:p>
            <a:r>
              <a:rPr lang="cs-CZ" sz="1800" b="1" dirty="0" smtClean="0"/>
              <a:t>Typické pro místní kuchyni je použití čerstvých surovin, mnoho variant koření a velký výběr jídel v nabídce</a:t>
            </a:r>
            <a:r>
              <a:rPr lang="cs-CZ" sz="1800" dirty="0" smtClean="0"/>
              <a:t>. </a:t>
            </a:r>
          </a:p>
          <a:p>
            <a:r>
              <a:rPr lang="cs-CZ" sz="1800" dirty="0" smtClean="0"/>
              <a:t>Připravuje se mnoho druhů ryb a plodů moře, specialitou (zde však běžně v nabídce) </a:t>
            </a:r>
            <a:r>
              <a:rPr lang="cs-CZ" sz="1800" b="1" dirty="0" smtClean="0"/>
              <a:t>obří krevety na různé způsoby, velmi oblíbené pak rybí </a:t>
            </a:r>
            <a:r>
              <a:rPr lang="cs-CZ" sz="1800" b="1" dirty="0" err="1" smtClean="0"/>
              <a:t>curry</a:t>
            </a:r>
            <a:r>
              <a:rPr lang="cs-CZ" sz="1800" dirty="0" smtClean="0"/>
              <a:t>. </a:t>
            </a:r>
            <a:r>
              <a:rPr lang="cs-CZ" sz="1800" b="1" dirty="0" smtClean="0"/>
              <a:t>Z masa pak nejčastěji vepřové a hojně drůbež</a:t>
            </a:r>
            <a:r>
              <a:rPr lang="cs-CZ" sz="1800" dirty="0" smtClean="0"/>
              <a:t>. </a:t>
            </a:r>
          </a:p>
          <a:p>
            <a:r>
              <a:rPr lang="cs-CZ" sz="1800" dirty="0" smtClean="0"/>
              <a:t>Jídla jsou připravená na malém množství rostlinného oleje, kořeněná, dobře stravitelná i v tomto subtropickém klimatu. </a:t>
            </a:r>
          </a:p>
          <a:p>
            <a:r>
              <a:rPr lang="cs-CZ" sz="1800" dirty="0" smtClean="0"/>
              <a:t>Příloha je většinou rýže, výborná je např. </a:t>
            </a:r>
            <a:r>
              <a:rPr lang="cs-CZ" sz="1800" b="1" dirty="0" smtClean="0"/>
              <a:t>jasmínová rýže. </a:t>
            </a:r>
          </a:p>
          <a:p>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Thajská kuchyně</a:t>
            </a:r>
            <a:r>
              <a:rPr lang="cs-CZ" dirty="0" smtClean="0"/>
              <a:t/>
            </a:r>
            <a:br>
              <a:rPr lang="cs-CZ"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424847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Zvláštní pozornost se věnuje kořenění jídel</a:t>
            </a:r>
            <a:r>
              <a:rPr lang="cs-CZ" sz="1800" dirty="0" smtClean="0"/>
              <a:t>. Používá se </a:t>
            </a:r>
            <a:r>
              <a:rPr lang="cs-CZ" sz="1800" b="1" dirty="0" smtClean="0"/>
              <a:t>většinou jen čerstvé koření a čerstvá aromatická zelenina </a:t>
            </a:r>
            <a:r>
              <a:rPr lang="cs-CZ" sz="1800" dirty="0" smtClean="0"/>
              <a:t>– bazalka, citronová tráva, chilli papričky různých druhů a stupňů pálivosti, limetky, kurkuma, kmín, kardamom, hřebíček, zázvor.</a:t>
            </a:r>
          </a:p>
          <a:p>
            <a:r>
              <a:rPr lang="cs-CZ" sz="1800" b="1" dirty="0" smtClean="0"/>
              <a:t>Kokosové mléko je nedílnou součástí </a:t>
            </a:r>
            <a:r>
              <a:rPr lang="cs-CZ" sz="1800" dirty="0" smtClean="0"/>
              <a:t>mnoha pokrmů a sladkostí (např. puding z kokosového mléka nebo rýžová kaše s kokosovým mlékem).</a:t>
            </a:r>
          </a:p>
          <a:p>
            <a:r>
              <a:rPr lang="cs-CZ" sz="1800" b="1" dirty="0" smtClean="0"/>
              <a:t>Thajská kuchyně je proslulá citem pro estetiku jídla samého (barevnost, harmonie chuti) a jeho servis na stole. </a:t>
            </a:r>
          </a:p>
          <a:p>
            <a:r>
              <a:rPr lang="cs-CZ" sz="1800" b="1" dirty="0" smtClean="0"/>
              <a:t>Stolování </a:t>
            </a:r>
            <a:r>
              <a:rPr lang="cs-CZ" sz="1800" dirty="0" smtClean="0"/>
              <a:t>doplňují s velkým citem barevně aranžované květiny, mistrovskou úroveň má vyřezávání různých motivů do čerstvého ovoce (melouny, </a:t>
            </a:r>
            <a:r>
              <a:rPr lang="cs-CZ" sz="1800" dirty="0" err="1" smtClean="0"/>
              <a:t>pomela</a:t>
            </a:r>
            <a:r>
              <a:rPr lang="cs-CZ" sz="1800" dirty="0" smtClean="0"/>
              <a:t>, </a:t>
            </a:r>
            <a:r>
              <a:rPr lang="cs-CZ" sz="1800" dirty="0" err="1" smtClean="0"/>
              <a:t>papaya</a:t>
            </a:r>
            <a:r>
              <a:rPr lang="cs-CZ" sz="1800" dirty="0" smtClean="0"/>
              <a:t>) nebo kořenové zeleniny. Světově proslulá je právě </a:t>
            </a:r>
            <a:r>
              <a:rPr lang="cs-CZ" sz="1800" b="1" dirty="0" err="1" smtClean="0"/>
              <a:t>bangkogská</a:t>
            </a:r>
            <a:r>
              <a:rPr lang="cs-CZ" sz="1800" b="1" dirty="0" smtClean="0"/>
              <a:t> královská škola gastronomie a aranžování</a:t>
            </a:r>
            <a:r>
              <a:rPr lang="cs-CZ" sz="1800" dirty="0" smtClean="0"/>
              <a:t>. Původně byla určená jen pro potřeby služebnictva královského paláce, nyní patří její absolventi k velmi žádaným pracovníkům ve špičkových hotelech a gastronomických podnicích na celém světě.</a:t>
            </a:r>
          </a:p>
          <a:p>
            <a:r>
              <a:rPr lang="cs-CZ" sz="1800" dirty="0" smtClean="0"/>
              <a:t>Z nápojů je oblíbené pití </a:t>
            </a:r>
            <a:r>
              <a:rPr lang="cs-CZ" sz="1800" b="1" dirty="0" smtClean="0"/>
              <a:t>čerstvě lisovaných ovocných šťáv</a:t>
            </a:r>
            <a:r>
              <a:rPr lang="cs-CZ" sz="1800" dirty="0" smtClean="0"/>
              <a:t>, nebo u mnoha pouličních prodejců můžete pít slánkou přímo z kokosového ořechu osvěžující </a:t>
            </a:r>
            <a:r>
              <a:rPr lang="cs-CZ" sz="1800" b="1" dirty="0" smtClean="0"/>
              <a:t>kokosové mléko</a:t>
            </a:r>
            <a:r>
              <a:rPr lang="cs-CZ" sz="1800" dirty="0" smtClean="0"/>
              <a:t>. Místní však dávají často přednost zelenému čaji, kávě a místnímu slabě alkoholickému pivu.</a:t>
            </a:r>
          </a:p>
          <a:p>
            <a:pPr marL="0" indent="0">
              <a:buNone/>
            </a:pPr>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i="1" dirty="0" smtClean="0"/>
              <a:t>„</a:t>
            </a:r>
            <a:r>
              <a:rPr lang="cs-CZ" sz="1800" b="1" i="1" dirty="0" err="1" smtClean="0"/>
              <a:t>Geang</a:t>
            </a:r>
            <a:r>
              <a:rPr lang="cs-CZ" sz="1800" b="1" i="1" dirty="0" smtClean="0"/>
              <a:t> </a:t>
            </a:r>
            <a:r>
              <a:rPr lang="cs-CZ" sz="1800" b="1" i="1" dirty="0" err="1" smtClean="0"/>
              <a:t>khaio</a:t>
            </a:r>
            <a:r>
              <a:rPr lang="cs-CZ" sz="1800" b="1" i="1" dirty="0" smtClean="0"/>
              <a:t> </a:t>
            </a:r>
            <a:r>
              <a:rPr lang="cs-CZ" sz="1800" b="1" i="1" dirty="0" err="1" smtClean="0"/>
              <a:t>wan</a:t>
            </a:r>
            <a:r>
              <a:rPr lang="cs-CZ" sz="1800" b="1" i="1" dirty="0" smtClean="0"/>
              <a:t> </a:t>
            </a:r>
            <a:r>
              <a:rPr lang="cs-CZ" sz="1800" b="1" i="1" dirty="0" err="1" smtClean="0"/>
              <a:t>pla</a:t>
            </a:r>
            <a:r>
              <a:rPr lang="cs-CZ" sz="1800" i="1" dirty="0" smtClean="0"/>
              <a:t>“ </a:t>
            </a:r>
            <a:r>
              <a:rPr lang="cs-CZ" sz="1800" b="1" dirty="0" smtClean="0"/>
              <a:t>rybí </a:t>
            </a:r>
            <a:r>
              <a:rPr lang="cs-CZ" sz="1800" b="1" dirty="0" err="1" smtClean="0"/>
              <a:t>curry</a:t>
            </a:r>
            <a:r>
              <a:rPr lang="cs-CZ" sz="1800" b="1" dirty="0" smtClean="0"/>
              <a:t> s lilkem</a:t>
            </a:r>
            <a:r>
              <a:rPr lang="cs-CZ" sz="1800" dirty="0" smtClean="0"/>
              <a:t>. Podušené rybí maso (např. lososa, mořského ďasa nebo i jiné druhy) s lilkem vložíme do základu s </a:t>
            </a:r>
            <a:r>
              <a:rPr lang="cs-CZ" sz="1800" dirty="0" err="1" smtClean="0"/>
              <a:t>curry</a:t>
            </a:r>
            <a:r>
              <a:rPr lang="cs-CZ" sz="1800" dirty="0" smtClean="0"/>
              <a:t> pastou a kokosovým mlékem, přidáme rybí vývar, a dodusíme s chilli, bazalkou a limetkou.</a:t>
            </a:r>
          </a:p>
          <a:p>
            <a:r>
              <a:rPr lang="cs-CZ" sz="1800" b="1" i="1" dirty="0" err="1" smtClean="0"/>
              <a:t>Geang</a:t>
            </a:r>
            <a:r>
              <a:rPr lang="cs-CZ" sz="1800" b="1" i="1" dirty="0" smtClean="0"/>
              <a:t> </a:t>
            </a:r>
            <a:r>
              <a:rPr lang="cs-CZ" sz="1800" b="1" i="1" dirty="0" err="1" smtClean="0"/>
              <a:t>jeud</a:t>
            </a:r>
            <a:r>
              <a:rPr lang="cs-CZ" sz="1800" b="1" i="1" dirty="0" smtClean="0"/>
              <a:t> </a:t>
            </a:r>
            <a:r>
              <a:rPr lang="cs-CZ" sz="1800" b="1" i="1" dirty="0" err="1" smtClean="0"/>
              <a:t>wun</a:t>
            </a:r>
            <a:r>
              <a:rPr lang="cs-CZ" sz="1800" b="1" i="1" dirty="0" smtClean="0"/>
              <a:t> sen</a:t>
            </a:r>
            <a:r>
              <a:rPr lang="cs-CZ" sz="1800" i="1" dirty="0" smtClean="0"/>
              <a:t>“ </a:t>
            </a:r>
            <a:r>
              <a:rPr lang="cs-CZ" sz="1800" b="1" i="1" dirty="0" smtClean="0"/>
              <a:t>p</a:t>
            </a:r>
            <a:r>
              <a:rPr lang="cs-CZ" sz="1800" b="1" dirty="0" smtClean="0"/>
              <a:t>olévka se skleněnými nudlemi a drůbežím masem</a:t>
            </a:r>
            <a:r>
              <a:rPr lang="cs-CZ" sz="1800" dirty="0" smtClean="0"/>
              <a:t>, thajskými houbami, sójovými boby a mladou šalotkou. Tato polévka je typickou horkou polévkou rychle připravovanou v pouličních stáncích – je velmi chutná a široce velmi oblíbená, také příjemně pikantní a žádaná v chladnějším deštivém počasí. Dochucuje se koriandrem a česnekem.</a:t>
            </a:r>
          </a:p>
          <a:p>
            <a:r>
              <a:rPr lang="cs-CZ" sz="1800" dirty="0" smtClean="0"/>
              <a:t>„</a:t>
            </a:r>
            <a:r>
              <a:rPr lang="cs-CZ" sz="1800" b="1" i="1" dirty="0" err="1" smtClean="0"/>
              <a:t>Khao</a:t>
            </a:r>
            <a:r>
              <a:rPr lang="cs-CZ" sz="1800" b="1" i="1" dirty="0" smtClean="0"/>
              <a:t> </a:t>
            </a:r>
            <a:r>
              <a:rPr lang="cs-CZ" sz="1800" b="1" i="1" dirty="0" err="1" smtClean="0"/>
              <a:t>phet</a:t>
            </a:r>
            <a:r>
              <a:rPr lang="cs-CZ" sz="1800" b="1" i="1" dirty="0" smtClean="0"/>
              <a:t> </a:t>
            </a:r>
            <a:r>
              <a:rPr lang="cs-CZ" sz="1800" b="1" i="1" dirty="0" err="1" smtClean="0"/>
              <a:t>gai</a:t>
            </a:r>
            <a:r>
              <a:rPr lang="cs-CZ" sz="1800" b="1" i="1" dirty="0" smtClean="0"/>
              <a:t> </a:t>
            </a:r>
            <a:r>
              <a:rPr lang="cs-CZ" sz="1800" b="1" i="1" dirty="0" err="1" smtClean="0"/>
              <a:t>sapparot</a:t>
            </a:r>
            <a:r>
              <a:rPr lang="cs-CZ" sz="1800" i="1" dirty="0" smtClean="0"/>
              <a:t>“ </a:t>
            </a:r>
            <a:r>
              <a:rPr lang="cs-CZ" sz="1800" dirty="0" smtClean="0"/>
              <a:t>nadýchaná </a:t>
            </a:r>
            <a:r>
              <a:rPr lang="cs-CZ" sz="1800" b="1" dirty="0" smtClean="0"/>
              <a:t>ryže s drůbežím masem a ananasem</a:t>
            </a:r>
            <a:r>
              <a:rPr lang="cs-CZ" sz="1800" dirty="0" smtClean="0"/>
              <a:t>.</a:t>
            </a:r>
          </a:p>
          <a:p>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Některé typické thajské pokrmy:</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Etnické složení Vietnamu je různorodé </a:t>
            </a:r>
            <a:r>
              <a:rPr lang="cs-CZ" sz="1800" dirty="0" smtClean="0"/>
              <a:t>– většina je národnosti vietnamské, silné </a:t>
            </a:r>
            <a:r>
              <a:rPr lang="cs-CZ" sz="1800" b="1" dirty="0" smtClean="0"/>
              <a:t>menšiny jsou čínské, khmerské a thajské </a:t>
            </a:r>
            <a:r>
              <a:rPr lang="cs-CZ" sz="1800" dirty="0" smtClean="0"/>
              <a:t>- to přináší i </a:t>
            </a:r>
            <a:r>
              <a:rPr lang="cs-CZ" sz="1800" b="1" dirty="0" smtClean="0"/>
              <a:t>různé stravovací návyky</a:t>
            </a:r>
            <a:r>
              <a:rPr lang="cs-CZ" sz="1800" dirty="0" smtClean="0"/>
              <a:t>. </a:t>
            </a:r>
          </a:p>
          <a:p>
            <a:r>
              <a:rPr lang="cs-CZ" sz="1800" dirty="0" smtClean="0"/>
              <a:t>Podnebí rovněž silně ovlivňuje jídelní zvyky – </a:t>
            </a:r>
            <a:r>
              <a:rPr lang="cs-CZ" sz="1800" b="1" dirty="0" smtClean="0"/>
              <a:t>na severu </a:t>
            </a:r>
            <a:r>
              <a:rPr lang="cs-CZ" sz="1800" dirty="0" smtClean="0"/>
              <a:t>je podstatně chladnější klima, jí se tedy </a:t>
            </a:r>
            <a:r>
              <a:rPr lang="cs-CZ" sz="1800" b="1" dirty="0" smtClean="0"/>
              <a:t>dušená masa, polévky, rýžové kaše, koření se černým pepřem</a:t>
            </a:r>
            <a:r>
              <a:rPr lang="cs-CZ" sz="1800" dirty="0" smtClean="0"/>
              <a:t>. Na subtropickém</a:t>
            </a:r>
            <a:r>
              <a:rPr lang="cs-CZ" sz="1800" b="1" dirty="0" smtClean="0"/>
              <a:t> jihu </a:t>
            </a:r>
            <a:r>
              <a:rPr lang="cs-CZ" sz="1800" dirty="0" smtClean="0"/>
              <a:t>se pěstuje mnoho zeleniny a ovoce, </a:t>
            </a:r>
            <a:r>
              <a:rPr lang="cs-CZ" sz="1800" b="1" dirty="0" smtClean="0"/>
              <a:t>vaří se rychle ve </a:t>
            </a:r>
            <a:r>
              <a:rPr lang="cs-CZ" sz="1800" b="1" dirty="0" err="1" smtClean="0"/>
              <a:t>woku</a:t>
            </a:r>
            <a:r>
              <a:rPr lang="cs-CZ" sz="1800" b="1" dirty="0" smtClean="0"/>
              <a:t>, koření se ostřeji. </a:t>
            </a:r>
          </a:p>
          <a:p>
            <a:r>
              <a:rPr lang="cs-CZ" sz="1800" b="1" dirty="0" smtClean="0"/>
              <a:t>Hlavní složkou potravy je rýže v mnoha způsobech úpravy, vařená, pečená</a:t>
            </a:r>
            <a:r>
              <a:rPr lang="cs-CZ" sz="1800" dirty="0" smtClean="0"/>
              <a:t>. Tvoří základ mnoha jídel, hlavně </a:t>
            </a:r>
            <a:r>
              <a:rPr lang="cs-CZ" sz="1800" b="1" dirty="0" smtClean="0"/>
              <a:t>rýžových skleněných nudlí </a:t>
            </a:r>
            <a:r>
              <a:rPr lang="cs-CZ" sz="1800" dirty="0" smtClean="0"/>
              <a:t>– tyto se používají např. do oblíbené tradiční vydatné </a:t>
            </a:r>
            <a:r>
              <a:rPr lang="cs-CZ" sz="1800" b="1" dirty="0" smtClean="0"/>
              <a:t>vietnamské polévky „</a:t>
            </a:r>
            <a:r>
              <a:rPr lang="cs-CZ" sz="1800" b="1" i="1" dirty="0" err="1" smtClean="0"/>
              <a:t>Pho</a:t>
            </a:r>
            <a:r>
              <a:rPr lang="cs-CZ" sz="1800" b="1" i="1" dirty="0" smtClean="0"/>
              <a:t>“ </a:t>
            </a:r>
            <a:r>
              <a:rPr lang="cs-CZ" sz="1800" dirty="0" smtClean="0"/>
              <a:t>(často se podává i na snídani) nebo </a:t>
            </a:r>
            <a:r>
              <a:rPr lang="cs-CZ" sz="1800" b="1" dirty="0" smtClean="0"/>
              <a:t>zeleninových jarních závitků</a:t>
            </a:r>
            <a:r>
              <a:rPr lang="cs-CZ" sz="1800" dirty="0" smtClean="0"/>
              <a:t>. </a:t>
            </a:r>
          </a:p>
          <a:p>
            <a:r>
              <a:rPr lang="cs-CZ" sz="1800" b="1" dirty="0" smtClean="0"/>
              <a:t>Na pobřeží jsou na jídelníčku ryby a plody moře</a:t>
            </a:r>
            <a:r>
              <a:rPr lang="cs-CZ" sz="1800" dirty="0" smtClean="0"/>
              <a:t>, dále ve vnitrozemí pak vepřové maso, drůbež. Specialitou jsou často velmi nezvyklé pokrmy – maso želv, hadů a jiných živočichů není žádnou výjimkou.</a:t>
            </a:r>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Vietnamská kuchyně</a:t>
            </a:r>
            <a:r>
              <a:rPr lang="cs-CZ" dirty="0" smtClean="0"/>
              <a:t/>
            </a:r>
            <a:br>
              <a:rPr lang="cs-CZ"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88832" cy="396044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Koření</a:t>
            </a:r>
            <a:r>
              <a:rPr lang="cs-CZ" sz="1800" dirty="0" smtClean="0"/>
              <a:t> se stejně jako v jiných částech jižní Asie – </a:t>
            </a:r>
            <a:r>
              <a:rPr lang="cs-CZ" sz="1800" b="1" dirty="0" smtClean="0"/>
              <a:t>výrazné a aromatické byliny a koření </a:t>
            </a:r>
            <a:r>
              <a:rPr lang="cs-CZ" sz="1800" dirty="0" smtClean="0"/>
              <a:t>jako česnek, zázvor, sezam, kokos, citrónová tráva, pepř, </a:t>
            </a:r>
            <a:r>
              <a:rPr lang="cs-CZ" sz="1800" dirty="0" err="1" smtClean="0"/>
              <a:t>curry</a:t>
            </a:r>
            <a:r>
              <a:rPr lang="cs-CZ" sz="1800" dirty="0" smtClean="0"/>
              <a:t>, oříšky a limetky najdeme v jídlech nejčastěji. </a:t>
            </a:r>
          </a:p>
          <a:p>
            <a:r>
              <a:rPr lang="cs-CZ" sz="1800" b="1" dirty="0" smtClean="0"/>
              <a:t>Proslulá je také místní </a:t>
            </a:r>
            <a:r>
              <a:rPr lang="cs-CZ" sz="1800" b="1" i="1" dirty="0" smtClean="0"/>
              <a:t>rybí omáčka</a:t>
            </a:r>
            <a:r>
              <a:rPr lang="cs-CZ" sz="1800" i="1" dirty="0" smtClean="0"/>
              <a:t>, </a:t>
            </a:r>
            <a:r>
              <a:rPr lang="cs-CZ" sz="1800" dirty="0" smtClean="0"/>
              <a:t>dodávající jídlům typickou slanou </a:t>
            </a:r>
            <a:r>
              <a:rPr lang="cs-CZ" sz="1800" dirty="0" err="1" smtClean="0"/>
              <a:t>přichuť</a:t>
            </a:r>
            <a:r>
              <a:rPr lang="cs-CZ" sz="1800" dirty="0" smtClean="0"/>
              <a:t> s výrazným aroma. Vyrábí se nakládáním mořských ryb do velkých kameninových nádob, mimo Vietnamu hlavně v zemích na jihu Asie. Prokvašená omáčka se po určitém čase vypouští spodem do nádob a nová dávka ryb se znovu doplní do horní části. </a:t>
            </a:r>
          </a:p>
          <a:p>
            <a:r>
              <a:rPr lang="cs-CZ" sz="1800" dirty="0" smtClean="0"/>
              <a:t>Rybí omáčka je považovaná za jednu ze základních surovin asijské kuchyně. Skládá se ze tří chutí – kyselá, slaná a pikantní. Vyrábí se z čerstvých ančoviček (někdy se přidávají i jiné druhy ryb) a mořské soli, které se naloží do dřevěných sudů a nechají se </a:t>
            </a:r>
            <a:r>
              <a:rPr lang="cs-CZ" sz="1800" dirty="0" err="1" smtClean="0"/>
              <a:t>ferementovat</a:t>
            </a:r>
            <a:r>
              <a:rPr lang="cs-CZ" sz="1800" dirty="0" smtClean="0"/>
              <a:t> několik měsíců. Rybí omáčka se ve vietnamské kuchyni používá podobně jako </a:t>
            </a:r>
            <a:r>
              <a:rPr lang="cs-CZ" sz="1800" b="1" dirty="0" smtClean="0"/>
              <a:t>sójová omáčka</a:t>
            </a:r>
            <a:r>
              <a:rPr lang="cs-CZ" sz="1800" dirty="0" smtClean="0"/>
              <a:t> v Číně. Má specifickou chuť, která je typická pro jídla jihovýchodní a východní Asie a navíc dodá pokrmu slaný říz.</a:t>
            </a:r>
          </a:p>
          <a:p>
            <a:r>
              <a:rPr lang="cs-CZ" sz="1800" b="1" dirty="0" smtClean="0"/>
              <a:t>Jídlo se podává při společném stolovaní na stůl všechno najednou</a:t>
            </a:r>
            <a:r>
              <a:rPr lang="cs-CZ" sz="1800" dirty="0" smtClean="0"/>
              <a:t>, ve středu je obvykle velká nádoba s rýží, kolem pak různá jídla. </a:t>
            </a:r>
            <a:r>
              <a:rPr lang="cs-CZ" sz="1800" b="1" dirty="0" smtClean="0"/>
              <a:t>K jídlům se pije obvykle zelený čaj,</a:t>
            </a:r>
            <a:r>
              <a:rPr lang="cs-CZ" sz="1800" dirty="0" smtClean="0"/>
              <a:t> káva v menším množství, ale poměrně silná.</a:t>
            </a:r>
          </a:p>
          <a:p>
            <a:pPr marL="0" indent="0">
              <a:buNone/>
            </a:pPr>
            <a:endParaRPr lang="cs-CZ" sz="1800" dirty="0" smtClean="0"/>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i="1" dirty="0" smtClean="0"/>
              <a:t>„Cha </a:t>
            </a:r>
            <a:r>
              <a:rPr lang="cs-CZ" sz="1800" i="1" dirty="0" err="1" smtClean="0"/>
              <a:t>gio</a:t>
            </a:r>
            <a:r>
              <a:rPr lang="cs-CZ" sz="1800" i="1" dirty="0" smtClean="0"/>
              <a:t>“</a:t>
            </a:r>
            <a:r>
              <a:rPr lang="cs-CZ" sz="1800" dirty="0" smtClean="0"/>
              <a:t>, </a:t>
            </a:r>
            <a:r>
              <a:rPr lang="cs-CZ" sz="1800" b="1" dirty="0" smtClean="0"/>
              <a:t>fritované jarní rolky</a:t>
            </a:r>
            <a:r>
              <a:rPr lang="cs-CZ" sz="1800" dirty="0" smtClean="0"/>
              <a:t>. Náplň se připravuje z na jemnou nakrájených změklých rýžových nudlí, jarní cibulky, česneku, vepřového masa (nebo také garnátů), směs se ochutí rybí omáčkou a pepřem. Po uležení se rolují porce do rýžového papíru a osmaží se v oleji rovnoměrně po všech stranách.</a:t>
            </a:r>
          </a:p>
          <a:p>
            <a:r>
              <a:rPr lang="cs-CZ" sz="1800" dirty="0" smtClean="0"/>
              <a:t>„</a:t>
            </a:r>
            <a:r>
              <a:rPr lang="cs-CZ" sz="1800" i="1" dirty="0" err="1" smtClean="0"/>
              <a:t>Thit</a:t>
            </a:r>
            <a:r>
              <a:rPr lang="cs-CZ" sz="1800" i="1" dirty="0" smtClean="0"/>
              <a:t> </a:t>
            </a:r>
            <a:r>
              <a:rPr lang="cs-CZ" sz="1800" i="1" dirty="0" err="1" smtClean="0"/>
              <a:t>heo</a:t>
            </a:r>
            <a:r>
              <a:rPr lang="cs-CZ" sz="1800" i="1" dirty="0" smtClean="0"/>
              <a:t> </a:t>
            </a:r>
            <a:r>
              <a:rPr lang="cs-CZ" sz="1800" i="1" dirty="0" err="1" smtClean="0"/>
              <a:t>kho</a:t>
            </a:r>
            <a:r>
              <a:rPr lang="cs-CZ" sz="1800" i="1" dirty="0" smtClean="0"/>
              <a:t> </a:t>
            </a:r>
            <a:r>
              <a:rPr lang="cs-CZ" sz="1800" i="1" dirty="0" err="1" smtClean="0"/>
              <a:t>tieu</a:t>
            </a:r>
            <a:r>
              <a:rPr lang="cs-CZ" sz="1800" i="1" dirty="0" smtClean="0"/>
              <a:t>“ </a:t>
            </a:r>
            <a:r>
              <a:rPr lang="cs-CZ" sz="1800" b="1" dirty="0" smtClean="0"/>
              <a:t>pečené vepřové maso s cukrem</a:t>
            </a:r>
            <a:r>
              <a:rPr lang="cs-CZ" sz="1800" dirty="0" smtClean="0"/>
              <a:t>. Podává se s rýží a jemně nasekaným koriandrem.</a:t>
            </a:r>
          </a:p>
          <a:p>
            <a:endParaRPr lang="cs-CZ" sz="1800" dirty="0"/>
          </a:p>
        </p:txBody>
      </p:sp>
      <p:sp>
        <p:nvSpPr>
          <p:cNvPr id="4" name="Nadpis 5"/>
          <p:cNvSpPr>
            <a:spLocks noGrp="1"/>
          </p:cNvSpPr>
          <p:nvPr>
            <p:ph type="title"/>
          </p:nvPr>
        </p:nvSpPr>
        <p:spPr>
          <a:xfrm>
            <a:off x="179512" y="195486"/>
            <a:ext cx="5184576" cy="507703"/>
          </a:xfrm>
        </p:spPr>
        <p:txBody>
          <a:bodyPr/>
          <a:lstStyle/>
          <a:p>
            <a:r>
              <a:rPr lang="cs-CZ" b="1" dirty="0" smtClean="0"/>
              <a:t>Některá vietnamská jídla:</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je konglomerátem kuchyní všech národností, které se v průběhu osídlování země v jednotlivých částech USA usadily</a:t>
            </a:r>
            <a:r>
              <a:rPr lang="cs-CZ" sz="1800" dirty="0" smtClean="0"/>
              <a:t>. </a:t>
            </a:r>
          </a:p>
          <a:p>
            <a:r>
              <a:rPr lang="cs-CZ" sz="1800" dirty="0" smtClean="0"/>
              <a:t>Většina přistěhovalců přišla i se svými zvyky z Evropy, asi 13 % je potomků afrických otroků, přistěhovalci z Latinské Ameriky a Mexika, 4 % z asijských zemí, přibližně  1 % je původního indiánského obyvatelstva. </a:t>
            </a:r>
          </a:p>
          <a:p>
            <a:r>
              <a:rPr lang="cs-CZ" sz="1800" dirty="0" smtClean="0"/>
              <a:t>Každý z těchto národů přinesl do země </a:t>
            </a:r>
            <a:r>
              <a:rPr lang="cs-CZ" sz="1800" b="1" dirty="0" smtClean="0"/>
              <a:t>prvky své kuchyně a stolování</a:t>
            </a:r>
            <a:r>
              <a:rPr lang="cs-CZ" sz="1800" dirty="0" smtClean="0"/>
              <a:t>, které se obohatily o některé </a:t>
            </a:r>
            <a:r>
              <a:rPr lang="cs-CZ" sz="1800" b="1" dirty="0" smtClean="0"/>
              <a:t>původní suroviny amerického kontinentu</a:t>
            </a:r>
            <a:r>
              <a:rPr lang="cs-CZ" sz="1800" dirty="0" smtClean="0"/>
              <a:t> (</a:t>
            </a:r>
            <a:r>
              <a:rPr lang="cs-CZ" sz="1800" b="1" dirty="0" smtClean="0"/>
              <a:t>rajčata, dýně, brambory, fazole, chilli, oříšky a jiné druhy mas, např. krocana</a:t>
            </a:r>
            <a:r>
              <a:rPr lang="cs-CZ" sz="1800" dirty="0" smtClean="0"/>
              <a:t>). </a:t>
            </a:r>
          </a:p>
          <a:p>
            <a:r>
              <a:rPr lang="cs-CZ" sz="1800" dirty="0" smtClean="0"/>
              <a:t>AG je mnohonárodnostní, rozdělená územně podle místních klimatických a půdních podmínek a převažující skupiny původních obyvatel. </a:t>
            </a:r>
          </a:p>
          <a:p>
            <a:r>
              <a:rPr lang="cs-CZ" sz="1800" dirty="0" smtClean="0"/>
              <a:t>AG je stará 400 let. Je prapůvodem kuchyně původních obyvatel, Indiánů. </a:t>
            </a:r>
          </a:p>
          <a:p>
            <a:r>
              <a:rPr lang="cs-CZ" sz="1800" dirty="0" smtClean="0"/>
              <a:t>Hodně receptů a úprav jídel najdeme i v dnešní americké kuchyni – je to např. </a:t>
            </a:r>
            <a:r>
              <a:rPr lang="cs-CZ" sz="1800" b="1" dirty="0" smtClean="0"/>
              <a:t>oblíbené grilován</a:t>
            </a:r>
            <a:r>
              <a:rPr lang="cs-CZ" sz="1800" dirty="0" smtClean="0"/>
              <a:t>í a pečení na ohni, nebo jídla jako </a:t>
            </a:r>
            <a:r>
              <a:rPr lang="cs-CZ" sz="1800" b="1" dirty="0" smtClean="0"/>
              <a:t>bostonské pečené fazole</a:t>
            </a:r>
            <a:r>
              <a:rPr lang="cs-CZ" sz="1800" dirty="0" smtClean="0"/>
              <a:t>, </a:t>
            </a:r>
            <a:r>
              <a:rPr lang="cs-CZ" sz="1800" b="1" dirty="0" smtClean="0"/>
              <a:t>kukuřičný chléb, pečené brambory</a:t>
            </a:r>
            <a:r>
              <a:rPr lang="cs-CZ" sz="1800" dirty="0" smtClean="0"/>
              <a:t>. </a:t>
            </a:r>
          </a:p>
          <a:p>
            <a:r>
              <a:rPr lang="cs-CZ" sz="1800" b="1" dirty="0" smtClean="0"/>
              <a:t>Vaření a jídlo </a:t>
            </a:r>
            <a:r>
              <a:rPr lang="cs-CZ" sz="1800" dirty="0" smtClean="0"/>
              <a:t>patří na celém americkém kontinentu k ceněným </a:t>
            </a:r>
            <a:r>
              <a:rPr lang="cs-CZ" sz="1800" b="1" dirty="0" smtClean="0"/>
              <a:t>tématům společenského života.</a:t>
            </a:r>
          </a:p>
          <a:p>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Specifikace americké kuchyně</a:t>
            </a:r>
            <a:r>
              <a:rPr lang="cs-CZ" dirty="0" smtClean="0"/>
              <a:t/>
            </a:r>
            <a:br>
              <a:rPr lang="cs-CZ" dirty="0" smtClean="0"/>
            </a:br>
            <a:r>
              <a:rPr lang="cs-CZ" b="1" dirty="0" smtClean="0"/>
              <a:t> </a:t>
            </a:r>
            <a:r>
              <a:rPr lang="cs-CZ" dirty="0" smtClean="0"/>
              <a:t/>
            </a:r>
            <a:br>
              <a:rPr lang="cs-CZ"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Znaky původních přistěhovalců z Anglie a Skotska. </a:t>
            </a:r>
          </a:p>
          <a:p>
            <a:r>
              <a:rPr lang="cs-CZ" sz="1800" dirty="0" smtClean="0"/>
              <a:t>Hojně se používají </a:t>
            </a:r>
            <a:r>
              <a:rPr lang="cs-CZ" sz="1800" b="1" dirty="0" smtClean="0"/>
              <a:t>plody moře – mušle, krabi a humři</a:t>
            </a:r>
            <a:r>
              <a:rPr lang="cs-CZ" sz="1800" dirty="0" smtClean="0"/>
              <a:t> jsou nabízeni i v prodejních stáncích. </a:t>
            </a:r>
          </a:p>
          <a:p>
            <a:r>
              <a:rPr lang="cs-CZ" sz="1800" dirty="0" smtClean="0"/>
              <a:t>Významnými doplňky místní kuchyně jsou </a:t>
            </a:r>
            <a:r>
              <a:rPr lang="cs-CZ" sz="1800" b="1" dirty="0" smtClean="0"/>
              <a:t>brusinky, javorový sirup, jablka, sýry – z masa hojně hovězí a krůtí</a:t>
            </a:r>
            <a:r>
              <a:rPr lang="cs-CZ" sz="1800" dirty="0" smtClean="0"/>
              <a:t>. </a:t>
            </a:r>
          </a:p>
          <a:p>
            <a:r>
              <a:rPr lang="cs-CZ" sz="1800" b="1" dirty="0" smtClean="0"/>
              <a:t>Pensylvánie</a:t>
            </a:r>
            <a:r>
              <a:rPr lang="cs-CZ" sz="1800" dirty="0" smtClean="0"/>
              <a:t> nese znaky německé kuchyně – časté kombinace sladko-kyselé chuti (např. kysané zelí), ovocné moučníky, sýry a jídla s použitím vepřového masa.</a:t>
            </a:r>
          </a:p>
          <a:p>
            <a:r>
              <a:rPr lang="cs-CZ" sz="1800" b="1" dirty="0" smtClean="0"/>
              <a:t>Jižní státy USA - </a:t>
            </a:r>
            <a:r>
              <a:rPr lang="cs-CZ" sz="1800" dirty="0" smtClean="0"/>
              <a:t>vydatná, sytá kuchyně, která používá hodně tuk, jednoduché tradiční přísady a koření (s výjimkou typicky kreolské kuchyně v Louisianě) věrné. </a:t>
            </a:r>
          </a:p>
        </p:txBody>
      </p:sp>
      <p:sp>
        <p:nvSpPr>
          <p:cNvPr id="6" name="Nadpis 5"/>
          <p:cNvSpPr>
            <a:spLocks noGrp="1"/>
          </p:cNvSpPr>
          <p:nvPr>
            <p:ph type="title"/>
          </p:nvPr>
        </p:nvSpPr>
        <p:spPr>
          <a:xfrm>
            <a:off x="179512" y="195486"/>
            <a:ext cx="6552728" cy="507703"/>
          </a:xfrm>
        </p:spPr>
        <p:txBody>
          <a:bodyPr/>
          <a:lstStyle/>
          <a:p>
            <a:r>
              <a:rPr lang="cs-CZ" b="1" dirty="0" smtClean="0"/>
              <a:t>Oblast severovýchodního pobřeží (Nová Anglie)</a:t>
            </a:r>
            <a:r>
              <a:rPr lang="cs-CZ" dirty="0" smtClean="0"/>
              <a:t> </a:t>
            </a:r>
            <a:br>
              <a:rPr lang="cs-CZ"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dirty="0" smtClean="0">
                <a:solidFill>
                  <a:schemeClr val="bg1"/>
                </a:solidFill>
              </a:rPr>
              <a:t>Charakteristické znaky cizích kuchyní, </a:t>
            </a:r>
            <a:br>
              <a:rPr lang="cs-CZ" sz="4000" dirty="0" smtClean="0">
                <a:solidFill>
                  <a:schemeClr val="bg1"/>
                </a:solidFill>
              </a:rPr>
            </a:br>
            <a:r>
              <a:rPr lang="cs-CZ" sz="2700" dirty="0" smtClean="0">
                <a:solidFill>
                  <a:schemeClr val="bg1"/>
                </a:solidFill>
              </a:rPr>
              <a:t>Indická</a:t>
            </a:r>
            <a:r>
              <a:rPr lang="cs-CZ" sz="2700" dirty="0" smtClean="0">
                <a:solidFill>
                  <a:schemeClr val="bg1"/>
                </a:solidFill>
              </a:rPr>
              <a:t>, thajská</a:t>
            </a:r>
            <a:r>
              <a:rPr lang="cs-CZ" sz="2700" dirty="0">
                <a:solidFill>
                  <a:schemeClr val="bg1"/>
                </a:solidFill>
              </a:rPr>
              <a:t>,</a:t>
            </a:r>
            <a:r>
              <a:rPr lang="cs-CZ" sz="2700" dirty="0" smtClean="0">
                <a:solidFill>
                  <a:schemeClr val="bg1"/>
                </a:solidFill>
              </a:rPr>
              <a:t> vietnamská a americká kuchyně </a:t>
            </a: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Mezinárodní gastronomie</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Miroslava Kostková </a:t>
            </a:r>
            <a:r>
              <a:rPr lang="cs-CZ" altLang="cs-CZ" sz="900" b="1" dirty="0" err="1"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V úpravě masa (vepřové, drůbeží, ryby) je nejčastěji používáno </a:t>
            </a:r>
            <a:r>
              <a:rPr lang="cs-CZ" sz="1800" b="1" dirty="0" smtClean="0"/>
              <a:t>pečení, fritování a pomalé a dlouhé uzení nebo pečení při nízké teplotě</a:t>
            </a:r>
            <a:r>
              <a:rPr lang="cs-CZ" sz="1800" dirty="0" smtClean="0"/>
              <a:t>. </a:t>
            </a:r>
          </a:p>
          <a:p>
            <a:r>
              <a:rPr lang="cs-CZ" sz="1800" dirty="0" smtClean="0"/>
              <a:t>Často používané suroviny jsou zelená rajčata, sladké brambory, ryže, výrobky z kukuřičné mouky, broskve a vodní melouny.</a:t>
            </a:r>
          </a:p>
          <a:p>
            <a:r>
              <a:rPr lang="cs-CZ" sz="1800" b="1" dirty="0" smtClean="0"/>
              <a:t>Kuchyně jihozápadu země nese prvky původní indiánské a mexické kuchyně</a:t>
            </a:r>
            <a:r>
              <a:rPr lang="cs-CZ" sz="1800" dirty="0" smtClean="0"/>
              <a:t>, </a:t>
            </a:r>
          </a:p>
          <a:p>
            <a:r>
              <a:rPr lang="cs-CZ" sz="1800" dirty="0" err="1" smtClean="0"/>
              <a:t>Tex</a:t>
            </a:r>
            <a:r>
              <a:rPr lang="cs-CZ" sz="1800" dirty="0" smtClean="0"/>
              <a:t>-</a:t>
            </a:r>
            <a:r>
              <a:rPr lang="cs-CZ" sz="1800" dirty="0" err="1" smtClean="0"/>
              <a:t>Mex</a:t>
            </a:r>
            <a:r>
              <a:rPr lang="cs-CZ" sz="1800" dirty="0" smtClean="0"/>
              <a:t> kuchyně - druh fúzní kuchyně. </a:t>
            </a:r>
          </a:p>
          <a:p>
            <a:r>
              <a:rPr lang="cs-CZ" sz="1800" dirty="0" smtClean="0"/>
              <a:t>Tradiční druhy masa (nejčastěji hovězí, vepřové a drůbeží) jsou doplněné fazolemi, chilli papričkami, rajčaty, cibulí, sladkou kukuřicí nebo avokádem.</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Středozápad země </a:t>
            </a:r>
            <a:r>
              <a:rPr lang="cs-CZ" sz="1800" dirty="0" smtClean="0"/>
              <a:t>(státy hraničící na severu a Velká jezera) dominují v pěstování obilnin, tvořící výbornou krmnou základnu pro produkci hovězího a vepřového masa. </a:t>
            </a:r>
          </a:p>
          <a:p>
            <a:r>
              <a:rPr lang="cs-CZ" sz="1800" dirty="0" smtClean="0"/>
              <a:t>Zdejší kuchyně je vydatná, příprava jídel jednoduchá, z koření se užívají mírnější druhy – kopr, kmín, hořčičná semínka, petržel. </a:t>
            </a:r>
          </a:p>
          <a:p>
            <a:r>
              <a:rPr lang="cs-CZ" sz="1800" dirty="0" smtClean="0"/>
              <a:t>Na venkově se pořádají tradiční slavnosti </a:t>
            </a:r>
            <a:r>
              <a:rPr lang="cs-CZ" sz="1800" b="1" dirty="0" smtClean="0"/>
              <a:t>místního rodea, </a:t>
            </a:r>
            <a:r>
              <a:rPr lang="cs-CZ" sz="1800" dirty="0" smtClean="0"/>
              <a:t>které jsou vždy provázeny </a:t>
            </a:r>
            <a:r>
              <a:rPr lang="cs-CZ" sz="1800" b="1" dirty="0" smtClean="0"/>
              <a:t>grilováním a pečením velkých kusů masa</a:t>
            </a:r>
            <a:r>
              <a:rPr lang="cs-CZ" sz="1800" dirty="0" smtClean="0"/>
              <a:t>, které se poté porcují. </a:t>
            </a:r>
          </a:p>
          <a:p>
            <a:r>
              <a:rPr lang="cs-CZ" sz="1800" b="1" dirty="0" smtClean="0"/>
              <a:t>Steaky z pečených hovězích žeber </a:t>
            </a:r>
            <a:r>
              <a:rPr lang="cs-CZ" sz="1800" dirty="0" smtClean="0"/>
              <a:t>patří mezi nejoblíbenější jídla, maso není nijak zvlášť ochucováno - dbá se na jeho přirozenou chuť. </a:t>
            </a:r>
          </a:p>
          <a:p>
            <a:r>
              <a:rPr lang="cs-CZ" sz="1800" dirty="0" smtClean="0"/>
              <a:t>K masům se podává jako doplněk řada pikantních omáček a pečené farmářské brambory. </a:t>
            </a:r>
          </a:p>
          <a:p>
            <a:r>
              <a:rPr lang="cs-CZ" sz="1800" dirty="0" smtClean="0"/>
              <a:t>Oblíbené jsou mnohé druhy sýrů i uzenin. </a:t>
            </a:r>
          </a:p>
          <a:p>
            <a:r>
              <a:rPr lang="cs-CZ" sz="1800" dirty="0" smtClean="0"/>
              <a:t>Konzervování ovoce a zeleniny je pozůstatkem zvyků evropských přistěhovalců.</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smtClean="0"/>
              <a:t>Severozápadní pacifické pobřeží</a:t>
            </a:r>
            <a:r>
              <a:rPr lang="cs-CZ" sz="1800" dirty="0" smtClean="0"/>
              <a:t> (státy </a:t>
            </a:r>
            <a:r>
              <a:rPr lang="cs-CZ" sz="1800" dirty="0" err="1" smtClean="0"/>
              <a:t>Washinngton</a:t>
            </a:r>
            <a:r>
              <a:rPr lang="cs-CZ" sz="1800" dirty="0" smtClean="0"/>
              <a:t> a Oregon) nese v kuchyni znaky japonských vlivů. </a:t>
            </a:r>
          </a:p>
          <a:p>
            <a:pPr marL="0" indent="0">
              <a:buNone/>
            </a:pPr>
            <a:endParaRPr lang="cs-CZ" sz="1800" dirty="0" smtClean="0"/>
          </a:p>
          <a:p>
            <a:r>
              <a:rPr lang="cs-CZ" sz="1800" dirty="0" smtClean="0"/>
              <a:t>Preferovány jsou čerstvé a kvalitní produkty (plody moře a losos patří mezi nejoblíbenější) a zachování jejich původní chuti je důležitou vlastností při kuchyňské úpravě. </a:t>
            </a:r>
          </a:p>
          <a:p>
            <a:r>
              <a:rPr lang="cs-CZ" sz="1800" b="1" dirty="0" smtClean="0"/>
              <a:t>Znaky fúzní kuchyně</a:t>
            </a:r>
            <a:r>
              <a:rPr lang="cs-CZ" sz="1800" dirty="0" smtClean="0"/>
              <a:t>, např. v kombinacích masa a ovoce. Příkladem je např. </a:t>
            </a:r>
            <a:r>
              <a:rPr lang="cs-CZ" sz="1800" b="1" dirty="0" smtClean="0"/>
              <a:t>oblíbený grilovaný vepřový kotlet s broskví</a:t>
            </a:r>
            <a:r>
              <a:rPr lang="cs-CZ" sz="1800" dirty="0" smtClean="0"/>
              <a:t>, nebo ryby s broskvovou omáčkou.</a:t>
            </a:r>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Kalifornie je státem, kde je typické </a:t>
            </a:r>
            <a:r>
              <a:rPr lang="cs-CZ" sz="1800" b="1" dirty="0" smtClean="0"/>
              <a:t>prolínání národních kuchyní</a:t>
            </a:r>
            <a:r>
              <a:rPr lang="cs-CZ" sz="1800" dirty="0" smtClean="0"/>
              <a:t> (střetávají se zde prvky jídel čínských, japonských, vietnamských a jihoamerických se zvyky přípravy jídel např. z Itálie) - tedy typicky příklad </a:t>
            </a:r>
            <a:r>
              <a:rPr lang="cs-CZ" sz="1800" b="1" dirty="0" smtClean="0"/>
              <a:t>fúzování kuchyní, jde o zdravotně orientovanou konzumaci lehce stravitelných jídel s hojným využitím čerstvé zeleniny a ovoce, v kombinaci s bílými druhy ma</a:t>
            </a:r>
            <a:r>
              <a:rPr lang="cs-CZ" sz="1800" dirty="0" smtClean="0"/>
              <a:t>sa (ryby, drůbež, telecí maso). Typickým jídlem tohoto druhu je proslulý </a:t>
            </a:r>
            <a:r>
              <a:rPr lang="cs-CZ" sz="1800" b="1" i="1" dirty="0" err="1" smtClean="0"/>
              <a:t>Ceasar</a:t>
            </a:r>
            <a:r>
              <a:rPr lang="cs-CZ" sz="1800" b="1" i="1" dirty="0" smtClean="0"/>
              <a:t> </a:t>
            </a:r>
            <a:r>
              <a:rPr lang="cs-CZ" sz="1800" b="1" i="1" dirty="0" err="1" smtClean="0"/>
              <a:t>salad</a:t>
            </a:r>
            <a:r>
              <a:rPr lang="cs-CZ" sz="1800" b="1" dirty="0" smtClean="0"/>
              <a:t>.</a:t>
            </a:r>
          </a:p>
          <a:p>
            <a:r>
              <a:rPr lang="cs-CZ" sz="1800" dirty="0" smtClean="0"/>
              <a:t>USA - </a:t>
            </a:r>
            <a:r>
              <a:rPr lang="cs-CZ" sz="1800" b="1" dirty="0" smtClean="0"/>
              <a:t>země </a:t>
            </a:r>
            <a:r>
              <a:rPr lang="cs-CZ" sz="1800" b="1" dirty="0" err="1" smtClean="0"/>
              <a:t>fast</a:t>
            </a:r>
            <a:r>
              <a:rPr lang="cs-CZ" sz="1800" b="1" dirty="0" smtClean="0"/>
              <a:t>-</a:t>
            </a:r>
            <a:r>
              <a:rPr lang="cs-CZ" sz="1800" b="1" dirty="0" err="1" smtClean="0"/>
              <a:t>foodů</a:t>
            </a:r>
            <a:r>
              <a:rPr lang="cs-CZ" sz="1800" b="1" dirty="0" smtClean="0"/>
              <a:t> </a:t>
            </a:r>
            <a:r>
              <a:rPr lang="cs-CZ" sz="1800" dirty="0" smtClean="0"/>
              <a:t>(v USA existuje naproti tomu množství skvělých </a:t>
            </a:r>
            <a:r>
              <a:rPr lang="cs-CZ" sz="1800" dirty="0" err="1" smtClean="0"/>
              <a:t>slow</a:t>
            </a:r>
            <a:r>
              <a:rPr lang="cs-CZ" sz="1800" dirty="0" smtClean="0"/>
              <a:t>-</a:t>
            </a:r>
            <a:r>
              <a:rPr lang="cs-CZ" sz="1800" dirty="0" err="1" smtClean="0"/>
              <a:t>foodových</a:t>
            </a:r>
            <a:r>
              <a:rPr lang="cs-CZ" sz="1800" dirty="0" smtClean="0"/>
              <a:t> restaurací). Tento způsob rychlého stravování na ulici nebo v četných rychlo občerstveních je spojen s vysokým pracovním tempem zaměstnaných Američanů i jejich zažitým způsobem života. Kulinářsky je ovšem nepříliš lichotivým odrazem ekonomické vyspělosti země. </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Pojmy jako </a:t>
            </a:r>
            <a:r>
              <a:rPr lang="cs-CZ" sz="1800" i="1" dirty="0" smtClean="0"/>
              <a:t>Hamburger, </a:t>
            </a:r>
            <a:r>
              <a:rPr lang="cs-CZ" sz="1800" i="1" dirty="0" err="1" smtClean="0"/>
              <a:t>Hot</a:t>
            </a:r>
            <a:r>
              <a:rPr lang="cs-CZ" sz="1800" i="1" dirty="0" smtClean="0"/>
              <a:t>-</a:t>
            </a:r>
            <a:r>
              <a:rPr lang="cs-CZ" sz="1800" i="1" dirty="0" err="1" smtClean="0"/>
              <a:t>dogs</a:t>
            </a:r>
            <a:r>
              <a:rPr lang="cs-CZ" sz="1800" i="1" dirty="0" smtClean="0"/>
              <a:t>, </a:t>
            </a:r>
            <a:r>
              <a:rPr lang="cs-CZ" sz="1800" i="1" dirty="0" err="1" smtClean="0"/>
              <a:t>Pommes</a:t>
            </a:r>
            <a:r>
              <a:rPr lang="cs-CZ" sz="1800" i="1" dirty="0" smtClean="0"/>
              <a:t>-</a:t>
            </a:r>
            <a:r>
              <a:rPr lang="cs-CZ" sz="1800" i="1" dirty="0" err="1" smtClean="0"/>
              <a:t>frites</a:t>
            </a:r>
            <a:r>
              <a:rPr lang="cs-CZ" sz="1800" i="1" dirty="0" smtClean="0"/>
              <a:t>, Popcorn, </a:t>
            </a:r>
            <a:r>
              <a:rPr lang="cs-CZ" sz="1800" i="1" dirty="0" err="1" smtClean="0"/>
              <a:t>Chicken</a:t>
            </a:r>
            <a:r>
              <a:rPr lang="cs-CZ" sz="1800" i="1" dirty="0" smtClean="0"/>
              <a:t> </a:t>
            </a:r>
            <a:r>
              <a:rPr lang="cs-CZ" sz="1800" i="1" dirty="0" err="1" smtClean="0"/>
              <a:t>Wings</a:t>
            </a:r>
            <a:r>
              <a:rPr lang="cs-CZ" sz="1800" i="1" dirty="0" smtClean="0"/>
              <a:t>, </a:t>
            </a:r>
            <a:r>
              <a:rPr lang="cs-CZ" sz="1800" i="1" dirty="0" err="1" smtClean="0"/>
              <a:t>Wraps</a:t>
            </a:r>
            <a:r>
              <a:rPr lang="cs-CZ" sz="1800" i="1" dirty="0" smtClean="0"/>
              <a:t>, </a:t>
            </a:r>
            <a:r>
              <a:rPr lang="cs-CZ" sz="1800" i="1" dirty="0" err="1" smtClean="0"/>
              <a:t>Muffins</a:t>
            </a:r>
            <a:r>
              <a:rPr lang="cs-CZ" sz="1800" i="1" dirty="0" smtClean="0"/>
              <a:t> nebo</a:t>
            </a:r>
            <a:r>
              <a:rPr lang="cs-CZ" sz="1800" dirty="0" smtClean="0"/>
              <a:t> </a:t>
            </a:r>
            <a:r>
              <a:rPr lang="cs-CZ" sz="1800" i="1" dirty="0" err="1" smtClean="0"/>
              <a:t>Sandwiches</a:t>
            </a:r>
            <a:r>
              <a:rPr lang="cs-CZ" sz="1800" i="1" dirty="0" smtClean="0"/>
              <a:t> </a:t>
            </a:r>
            <a:r>
              <a:rPr lang="cs-CZ" sz="1800" dirty="0" smtClean="0"/>
              <a:t>jsou celosvětově známé, zrovna tak jako provozovny </a:t>
            </a:r>
            <a:r>
              <a:rPr lang="cs-CZ" sz="1800" dirty="0" err="1" smtClean="0"/>
              <a:t>Coffee</a:t>
            </a:r>
            <a:r>
              <a:rPr lang="cs-CZ" sz="1800" dirty="0" smtClean="0"/>
              <a:t> </a:t>
            </a:r>
            <a:r>
              <a:rPr lang="cs-CZ" sz="1800" dirty="0" err="1" smtClean="0"/>
              <a:t>shops</a:t>
            </a:r>
            <a:r>
              <a:rPr lang="cs-CZ" sz="1800" dirty="0" smtClean="0"/>
              <a:t> nebo </a:t>
            </a:r>
            <a:r>
              <a:rPr lang="cs-CZ" sz="1800" dirty="0" err="1" smtClean="0"/>
              <a:t>All</a:t>
            </a:r>
            <a:r>
              <a:rPr lang="cs-CZ" sz="1800" dirty="0" smtClean="0"/>
              <a:t>-</a:t>
            </a:r>
            <a:r>
              <a:rPr lang="cs-CZ" sz="1800" dirty="0" err="1" smtClean="0"/>
              <a:t>youcan</a:t>
            </a:r>
            <a:r>
              <a:rPr lang="cs-CZ" sz="1800" dirty="0" smtClean="0"/>
              <a:t>- </a:t>
            </a:r>
            <a:r>
              <a:rPr lang="cs-CZ" sz="1800" dirty="0" err="1" smtClean="0"/>
              <a:t>eat</a:t>
            </a:r>
            <a:r>
              <a:rPr lang="cs-CZ" sz="1800" dirty="0" smtClean="0"/>
              <a:t>-</a:t>
            </a:r>
            <a:r>
              <a:rPr lang="cs-CZ" sz="1800" dirty="0" err="1" smtClean="0"/>
              <a:t>Buffets</a:t>
            </a:r>
            <a:r>
              <a:rPr lang="cs-CZ" sz="1800" dirty="0" smtClean="0"/>
              <a:t>.  </a:t>
            </a:r>
          </a:p>
          <a:p>
            <a:r>
              <a:rPr lang="cs-CZ" sz="1800" b="1" dirty="0" smtClean="0"/>
              <a:t>Kvalita i variabilita </a:t>
            </a:r>
            <a:r>
              <a:rPr lang="cs-CZ" sz="1800" dirty="0" smtClean="0"/>
              <a:t>nabízených kombinací těchto pokrmů je v USA na nesrovnatelně vyšší úrovni. Za velmi slušnou a výhodnou cenu můžete využít celodenních služeb mnoha proslulých podniků s rychlým občerstvením, nabízejících často obdivuhodně široký sortiment pokrmů s nesčetnými kombinacemi chutí použitých potravin – velmi často si zákazník může vhodnou kombinaci u obsluhy zvolit i podle vlastního přání. </a:t>
            </a:r>
          </a:p>
          <a:p>
            <a:r>
              <a:rPr lang="cs-CZ" sz="1800" dirty="0" smtClean="0"/>
              <a:t>Porce jsou většinou pro běžného konzumenta předimenzované, jednoznačně se  dbá na chuťově vyladěnou kombinaci mnoha pestrých a kvalitních potravin – příkladem jsou třeba obrovské </a:t>
            </a:r>
            <a:r>
              <a:rPr lang="cs-CZ" sz="1800" b="1" dirty="0" smtClean="0"/>
              <a:t>snídaňové lívance s čerstvým ovocem</a:t>
            </a:r>
            <a:r>
              <a:rPr lang="cs-CZ" sz="1800" dirty="0" smtClean="0"/>
              <a:t>, ochuceným tvarohem, čokoládou a šlehačkou. </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Existuje zde řada podniků, jejichž </a:t>
            </a:r>
            <a:r>
              <a:rPr lang="cs-CZ" sz="1800" dirty="0" err="1" smtClean="0"/>
              <a:t>fast</a:t>
            </a:r>
            <a:r>
              <a:rPr lang="cs-CZ" sz="1800" dirty="0" smtClean="0"/>
              <a:t>-</a:t>
            </a:r>
            <a:r>
              <a:rPr lang="cs-CZ" sz="1800" dirty="0" err="1" smtClean="0"/>
              <a:t>foodová</a:t>
            </a:r>
            <a:r>
              <a:rPr lang="cs-CZ" sz="1800" dirty="0" smtClean="0"/>
              <a:t> jídla se stala téměř mýtem (</a:t>
            </a:r>
            <a:r>
              <a:rPr lang="cs-CZ" sz="1800" b="1" dirty="0" smtClean="0"/>
              <a:t>pečená žebra</a:t>
            </a:r>
            <a:r>
              <a:rPr lang="cs-CZ" sz="1800" dirty="0" smtClean="0"/>
              <a:t>, </a:t>
            </a:r>
            <a:r>
              <a:rPr lang="cs-CZ" sz="1800" dirty="0" err="1" smtClean="0"/>
              <a:t>maxi</a:t>
            </a:r>
            <a:r>
              <a:rPr lang="cs-CZ" sz="1800" dirty="0" smtClean="0"/>
              <a:t>-</a:t>
            </a:r>
            <a:r>
              <a:rPr lang="cs-CZ" sz="1800" dirty="0" err="1" smtClean="0"/>
              <a:t>burgery</a:t>
            </a:r>
            <a:r>
              <a:rPr lang="cs-CZ" sz="1800" dirty="0" smtClean="0"/>
              <a:t>, grilované ryby, koktejly, zmrzlina). jsou hojně navštěvovaná strávníky, kteří jsou za těmito jídly ochotni cestovat i desítky mil. </a:t>
            </a:r>
          </a:p>
          <a:p>
            <a:r>
              <a:rPr lang="cs-CZ" sz="1800" dirty="0" smtClean="0"/>
              <a:t>Tvrdý konkurenční boj v této branži je ku prospěchu zákazníka – jídla toho typu </a:t>
            </a:r>
            <a:r>
              <a:rPr lang="cs-CZ" sz="1800" dirty="0" err="1" smtClean="0"/>
              <a:t>fast</a:t>
            </a:r>
            <a:r>
              <a:rPr lang="cs-CZ" sz="1800" dirty="0" smtClean="0"/>
              <a:t>-</a:t>
            </a:r>
            <a:r>
              <a:rPr lang="cs-CZ" sz="1800" dirty="0" err="1" smtClean="0"/>
              <a:t>foodu</a:t>
            </a:r>
            <a:r>
              <a:rPr lang="cs-CZ" sz="1800" dirty="0" smtClean="0"/>
              <a:t> jsou v základní nabídce chuťově velmi dobře „vyladěná“, kvalitní, čerstvá, lákavě upravená i podávaná, často doplněná čerstvou zeleninou a ovocem.</a:t>
            </a:r>
          </a:p>
          <a:p>
            <a:r>
              <a:rPr lang="cs-CZ" sz="1800" dirty="0" smtClean="0"/>
              <a:t>V USA existuje hlavně ve velkých městech nesčetné množství restaurací s nabídkou </a:t>
            </a:r>
            <a:r>
              <a:rPr lang="cs-CZ" sz="1800" b="1" dirty="0" smtClean="0"/>
              <a:t>jídel jiných zemí </a:t>
            </a:r>
            <a:r>
              <a:rPr lang="cs-CZ" sz="1800" dirty="0" smtClean="0"/>
              <a:t>(čínské, japonské, italské, mexické, indické restaurace) za velmi přijatelnou cenu.</a:t>
            </a:r>
          </a:p>
          <a:p>
            <a:r>
              <a:rPr lang="cs-CZ" sz="1800" dirty="0" smtClean="0"/>
              <a:t>Americká kulinářská historie zná i </a:t>
            </a:r>
            <a:r>
              <a:rPr lang="cs-CZ" sz="1800" b="1" dirty="0" smtClean="0"/>
              <a:t>čínské jídlo</a:t>
            </a:r>
            <a:r>
              <a:rPr lang="cs-CZ" sz="1800" dirty="0" smtClean="0"/>
              <a:t>, v USA vůbec </a:t>
            </a:r>
            <a:r>
              <a:rPr lang="cs-CZ" sz="1800" b="1" dirty="0" smtClean="0"/>
              <a:t>nejznámější z jídel etnických kuchyní</a:t>
            </a:r>
            <a:r>
              <a:rPr lang="cs-CZ" sz="1800" dirty="0" smtClean="0"/>
              <a:t>. Je to jídlo zvané „</a:t>
            </a:r>
            <a:r>
              <a:rPr lang="cs-CZ" sz="1800" i="1" dirty="0" smtClean="0"/>
              <a:t>Chop </a:t>
            </a:r>
            <a:r>
              <a:rPr lang="cs-CZ" sz="1800" i="1" dirty="0" err="1" smtClean="0"/>
              <a:t>Suey</a:t>
            </a:r>
            <a:r>
              <a:rPr lang="cs-CZ" sz="1800" i="1" dirty="0" smtClean="0"/>
              <a:t>“ </a:t>
            </a:r>
            <a:r>
              <a:rPr lang="cs-CZ" sz="1800" dirty="0" smtClean="0"/>
              <a:t>– opečené kuřecí maso s fazolemi, česnekem, celerem, pórkem a chilli. </a:t>
            </a:r>
          </a:p>
          <a:p>
            <a:r>
              <a:rPr lang="cs-CZ" sz="1800" dirty="0" smtClean="0"/>
              <a:t>Mnoho restaurací je proslulých jídly od skvělých špičkových kuchařů, kteří působí v USA i Kanadě, jejichž jméno je vždy zárukou kulinářského zážitku. </a:t>
            </a:r>
          </a:p>
          <a:p>
            <a:r>
              <a:rPr lang="cs-CZ" sz="1800" dirty="0" smtClean="0"/>
              <a:t>Příkladem jsou např. </a:t>
            </a:r>
            <a:r>
              <a:rPr lang="cs-CZ" sz="1800" b="1" dirty="0" err="1" smtClean="0"/>
              <a:t>Anthony</a:t>
            </a:r>
            <a:r>
              <a:rPr lang="cs-CZ" sz="1800" b="1" dirty="0" smtClean="0"/>
              <a:t> </a:t>
            </a:r>
            <a:r>
              <a:rPr lang="cs-CZ" sz="1800" b="1" dirty="0" err="1" smtClean="0"/>
              <a:t>Bourdain</a:t>
            </a:r>
            <a:r>
              <a:rPr lang="cs-CZ" sz="1800" b="1" dirty="0" smtClean="0"/>
              <a:t> </a:t>
            </a:r>
            <a:r>
              <a:rPr lang="cs-CZ" sz="1800" dirty="0" smtClean="0"/>
              <a:t>(No </a:t>
            </a:r>
            <a:r>
              <a:rPr lang="cs-CZ" sz="1800" dirty="0" err="1" smtClean="0"/>
              <a:t>reservation</a:t>
            </a:r>
            <a:r>
              <a:rPr lang="cs-CZ" sz="1800" dirty="0" smtClean="0"/>
              <a:t>), </a:t>
            </a:r>
            <a:r>
              <a:rPr lang="cs-CZ" sz="1800" b="1" dirty="0" smtClean="0"/>
              <a:t>Robert </a:t>
            </a:r>
            <a:r>
              <a:rPr lang="cs-CZ" sz="1800" b="1" dirty="0" err="1" smtClean="0"/>
              <a:t>Blumer</a:t>
            </a:r>
            <a:r>
              <a:rPr lang="cs-CZ" sz="1800" b="1" dirty="0" smtClean="0"/>
              <a:t> </a:t>
            </a:r>
            <a:r>
              <a:rPr lang="cs-CZ" sz="1800" dirty="0" smtClean="0"/>
              <a:t>a celá řada dalších, celosvětově uznávaných kuchařských osobností.</a:t>
            </a:r>
          </a:p>
          <a:p>
            <a:endParaRPr lang="cs-CZ" sz="1800" dirty="0" smtClean="0"/>
          </a:p>
          <a:p>
            <a:endParaRPr lang="cs-CZ" sz="1800" dirty="0" smtClean="0"/>
          </a:p>
          <a:p>
            <a:endParaRPr lang="cs-CZ" sz="1800" dirty="0" smtClean="0"/>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i="1" dirty="0" smtClean="0"/>
              <a:t>„</a:t>
            </a:r>
            <a:r>
              <a:rPr lang="cs-CZ" sz="1800" b="1" i="1" dirty="0" err="1" smtClean="0"/>
              <a:t>Caesar</a:t>
            </a:r>
            <a:r>
              <a:rPr lang="cs-CZ" sz="1800" b="1" i="1" dirty="0" smtClean="0"/>
              <a:t> </a:t>
            </a:r>
            <a:r>
              <a:rPr lang="cs-CZ" sz="1800" b="1" i="1" dirty="0" err="1" smtClean="0"/>
              <a:t>Salad</a:t>
            </a:r>
            <a:r>
              <a:rPr lang="cs-CZ" sz="1800" i="1" dirty="0" smtClean="0"/>
              <a:t>“ - z</a:t>
            </a:r>
            <a:r>
              <a:rPr lang="cs-CZ" sz="1800" dirty="0" smtClean="0"/>
              <a:t>ákladní varianta obsahuje suroviny: ledový salát, strouhaný parmezán, vepřová šunka, pečené kuřecí maso, čerstvá rajčata, natvrdo vařená vejce, sladká kukuřice.</a:t>
            </a:r>
          </a:p>
          <a:p>
            <a:r>
              <a:rPr lang="cs-CZ" sz="1800" b="1" dirty="0" smtClean="0"/>
              <a:t>Dresink</a:t>
            </a:r>
            <a:r>
              <a:rPr lang="cs-CZ" sz="1800" dirty="0" smtClean="0"/>
              <a:t> – česnek, citrónová šťáva, ostrá hořčice, vejce, olivový olej, sůl, pepř, cukr. </a:t>
            </a:r>
          </a:p>
          <a:p>
            <a:r>
              <a:rPr lang="cs-CZ" sz="1800" dirty="0" smtClean="0"/>
              <a:t>Autor receptu - italský přistěhovalec a kuchař </a:t>
            </a:r>
            <a:r>
              <a:rPr lang="cs-CZ" sz="1800" b="1" dirty="0" err="1" smtClean="0"/>
              <a:t>Cesare</a:t>
            </a:r>
            <a:r>
              <a:rPr lang="cs-CZ" sz="1800" b="1" dirty="0" smtClean="0"/>
              <a:t> </a:t>
            </a:r>
            <a:r>
              <a:rPr lang="cs-CZ" sz="1800" b="1" dirty="0" err="1" smtClean="0"/>
              <a:t>Gardini</a:t>
            </a:r>
            <a:r>
              <a:rPr lang="cs-CZ" sz="1800" b="1" dirty="0" smtClean="0"/>
              <a:t> </a:t>
            </a:r>
            <a:r>
              <a:rPr lang="cs-CZ" sz="1800" dirty="0" smtClean="0"/>
              <a:t>(žil v severním Mexiku ve městě </a:t>
            </a:r>
            <a:r>
              <a:rPr lang="cs-CZ" sz="1800" dirty="0" err="1" smtClean="0"/>
              <a:t>Tijuana</a:t>
            </a:r>
            <a:r>
              <a:rPr lang="cs-CZ" sz="1800" dirty="0" smtClean="0"/>
              <a:t>) který tento italský recept přizpůsobil chutím svých amerických hostů a poprvé připravil v roce 1924. </a:t>
            </a:r>
          </a:p>
          <a:p>
            <a:r>
              <a:rPr lang="cs-CZ" sz="1800" b="1" dirty="0" smtClean="0"/>
              <a:t>Rozhodující pro chuť salátu je hlavně jeho dresink </a:t>
            </a:r>
            <a:r>
              <a:rPr lang="cs-CZ" sz="1800" dirty="0" smtClean="0"/>
              <a:t>- patrně nejslavnější používaný dresink v USA na tento salát se jmenuje </a:t>
            </a:r>
            <a:r>
              <a:rPr lang="cs-CZ" sz="1800" b="1" i="1" dirty="0" err="1" smtClean="0"/>
              <a:t>Mayfair</a:t>
            </a:r>
            <a:r>
              <a:rPr lang="cs-CZ" sz="1800" b="1" i="1" dirty="0" smtClean="0"/>
              <a:t>,</a:t>
            </a:r>
            <a:r>
              <a:rPr lang="cs-CZ" sz="1800" dirty="0" smtClean="0"/>
              <a:t> do nějž patří rozetřené ančovičky, žloutky a smetana. </a:t>
            </a:r>
          </a:p>
          <a:p>
            <a:r>
              <a:rPr lang="cs-CZ" sz="1800" dirty="0" smtClean="0"/>
              <a:t>Podobných druhů zeleninových salátů je v USA známých více, např. </a:t>
            </a:r>
            <a:r>
              <a:rPr lang="cs-CZ" sz="1800" b="1" i="1" dirty="0" smtClean="0"/>
              <a:t>Waldorfský salát</a:t>
            </a:r>
            <a:r>
              <a:rPr lang="cs-CZ" sz="1800" b="1" dirty="0" smtClean="0"/>
              <a:t>, </a:t>
            </a:r>
            <a:r>
              <a:rPr lang="cs-CZ" sz="1800" dirty="0" smtClean="0"/>
              <a:t>recept vznikl v New Yorském hotelu </a:t>
            </a:r>
            <a:r>
              <a:rPr lang="cs-CZ" sz="1800" dirty="0" err="1" smtClean="0"/>
              <a:t>Waldorf</a:t>
            </a:r>
            <a:r>
              <a:rPr lang="cs-CZ" sz="1800" dirty="0" smtClean="0"/>
              <a:t>-</a:t>
            </a:r>
            <a:r>
              <a:rPr lang="cs-CZ" sz="1800" dirty="0" err="1" smtClean="0"/>
              <a:t>Astoria</a:t>
            </a:r>
            <a:r>
              <a:rPr lang="cs-CZ" sz="1800" dirty="0" smtClean="0"/>
              <a:t> (složení je jablko, celer, vlašské ořechy, hrozny, majonézový dressing).</a:t>
            </a:r>
          </a:p>
          <a:p>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Některá typická americká jídla:</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i="1" dirty="0" smtClean="0"/>
              <a:t>„</a:t>
            </a:r>
            <a:r>
              <a:rPr lang="cs-CZ" sz="1800" b="1" i="1" dirty="0" err="1" smtClean="0"/>
              <a:t>Roast</a:t>
            </a:r>
            <a:r>
              <a:rPr lang="cs-CZ" sz="1800" b="1" i="1" dirty="0" smtClean="0"/>
              <a:t> </a:t>
            </a:r>
            <a:r>
              <a:rPr lang="cs-CZ" sz="1800" b="1" i="1" dirty="0" err="1" smtClean="0"/>
              <a:t>Turkey</a:t>
            </a:r>
            <a:r>
              <a:rPr lang="cs-CZ" sz="1800" i="1" dirty="0" smtClean="0"/>
              <a:t>“ (plněný pečený krocan) z</a:t>
            </a:r>
            <a:r>
              <a:rPr lang="cs-CZ" sz="1800" dirty="0" smtClean="0"/>
              <a:t>ákladní suroviny: přibližně 6 kg vážící krocan, cibule, celer, petržel, mírně vysušený bílý chléb, uzená slanina, máslo, bílé suché víno, silný slepičí vývar, sůl, pepř, muškátový oříšek, červená paprika, mouka. Plněného krocana pečeme při teplotě 140-160 ºC asi 5 hodin.</a:t>
            </a:r>
          </a:p>
          <a:p>
            <a:r>
              <a:rPr lang="cs-CZ" sz="1800" i="1" dirty="0" smtClean="0"/>
              <a:t>„</a:t>
            </a:r>
            <a:r>
              <a:rPr lang="cs-CZ" sz="1800" b="1" i="1" dirty="0" err="1" smtClean="0"/>
              <a:t>Pumpkin</a:t>
            </a:r>
            <a:r>
              <a:rPr lang="cs-CZ" sz="1800" b="1" i="1" dirty="0" smtClean="0"/>
              <a:t> Pie </a:t>
            </a:r>
            <a:r>
              <a:rPr lang="cs-CZ" sz="1800" b="1" i="1" dirty="0" err="1" smtClean="0"/>
              <a:t>Cheesecake</a:t>
            </a:r>
            <a:r>
              <a:rPr lang="cs-CZ" sz="1800" i="1" dirty="0" smtClean="0"/>
              <a:t>“ (dýňový koláč) </a:t>
            </a:r>
            <a:r>
              <a:rPr lang="cs-CZ" sz="1800" dirty="0" smtClean="0"/>
              <a:t>suroviny: </a:t>
            </a:r>
            <a:r>
              <a:rPr lang="cs-CZ" sz="1800" dirty="0" err="1" smtClean="0"/>
              <a:t>Bisquity</a:t>
            </a:r>
            <a:r>
              <a:rPr lang="cs-CZ" sz="1800" dirty="0" smtClean="0"/>
              <a:t> na dno formy, máslo, krájená odzrněna dýně, čerstvý sýr, kyselá smetana, cukr, vanilkový cukr, vejce, skořice, muškátový oříšek, zázvor, hřebíček, pekanové oříšky. </a:t>
            </a:r>
          </a:p>
          <a:p>
            <a:r>
              <a:rPr lang="cs-CZ" sz="1800" i="1" dirty="0" smtClean="0"/>
              <a:t>„</a:t>
            </a:r>
            <a:r>
              <a:rPr lang="cs-CZ" sz="1800" b="1" i="1" dirty="0" smtClean="0"/>
              <a:t>Hamburger</a:t>
            </a:r>
            <a:r>
              <a:rPr lang="cs-CZ" sz="1800" i="1" dirty="0" smtClean="0"/>
              <a:t>“ </a:t>
            </a:r>
            <a:r>
              <a:rPr lang="cs-CZ" sz="1800" dirty="0" smtClean="0"/>
              <a:t>původ názvu pochází od německého Hamburku, i když vznikl v USA (snad podle importovaného hovězího z Německa, druhá teorie hovoří o městečku Hamburk u </a:t>
            </a:r>
            <a:r>
              <a:rPr lang="cs-CZ" sz="1800" dirty="0" err="1" smtClean="0"/>
              <a:t>Bufalla</a:t>
            </a:r>
            <a:r>
              <a:rPr lang="cs-CZ" sz="1800" dirty="0" smtClean="0"/>
              <a:t> ve statě New York). </a:t>
            </a:r>
          </a:p>
          <a:p>
            <a:r>
              <a:rPr lang="cs-CZ" sz="1800" dirty="0" smtClean="0"/>
              <a:t>Zrovna tak je sporné datum prvního uvedení tohoto pokrmu na trh i jméno prodávajícího (snad 1885 nebo 1891). </a:t>
            </a:r>
          </a:p>
          <a:p>
            <a:r>
              <a:rPr lang="cs-CZ" sz="1800" dirty="0" smtClean="0"/>
              <a:t>Existuje mnoho kombinací jeho složení, patrně nejprodávanější je sýrový cheeseburger.</a:t>
            </a:r>
          </a:p>
          <a:p>
            <a:endParaRPr lang="cs-CZ" sz="1800" dirty="0" smtClean="0"/>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Početná komunita asijských národů, přistěhovalců vyznávajících židovskou víru, ale i potomci mladší generace původních indiánských obyvatel značně ovlivňuje místní kuchyni. Tyto komunity si zachovávají i přes postupující integraci do kanadské společnosti své stravovací zvyklosti, viditelné v četné nabídce i zde </a:t>
            </a:r>
            <a:r>
              <a:rPr lang="cs-CZ" sz="1800" b="1" dirty="0" smtClean="0"/>
              <a:t>oblíbených etnických restaurací</a:t>
            </a:r>
            <a:r>
              <a:rPr lang="cs-CZ" sz="1800" dirty="0" smtClean="0"/>
              <a:t>. </a:t>
            </a:r>
          </a:p>
          <a:p>
            <a:r>
              <a:rPr lang="cs-CZ" sz="1800" dirty="0" smtClean="0"/>
              <a:t>U kanadského pobřeží je značný počet ostrovů a na členitém pobřeží hraje významnou roli </a:t>
            </a:r>
            <a:r>
              <a:rPr lang="cs-CZ" sz="1800" i="1" dirty="0" smtClean="0"/>
              <a:t>rybolov</a:t>
            </a:r>
            <a:r>
              <a:rPr lang="cs-CZ" sz="1800" dirty="0" smtClean="0"/>
              <a:t>. Tím je obohacena místní gastronomie o rozsáhlou nabídku </a:t>
            </a:r>
            <a:r>
              <a:rPr lang="cs-CZ" sz="1800" b="1" dirty="0" smtClean="0"/>
              <a:t>darů moře </a:t>
            </a:r>
            <a:r>
              <a:rPr lang="cs-CZ" sz="1800" dirty="0" smtClean="0"/>
              <a:t>ve všech možných druzích a úpravách. Proslulý je </a:t>
            </a:r>
            <a:r>
              <a:rPr lang="cs-CZ" sz="1800" b="1" dirty="0" smtClean="0"/>
              <a:t>kanadský humr, divoký losos </a:t>
            </a:r>
            <a:r>
              <a:rPr lang="cs-CZ" sz="1800" dirty="0" smtClean="0"/>
              <a:t>(u nás najdete v obchodní sítí většinou jen lososa uměle chovaného v sádkách u pobřeží), </a:t>
            </a:r>
            <a:r>
              <a:rPr lang="cs-CZ" sz="1800" b="1" dirty="0" smtClean="0"/>
              <a:t>ústřice a divoký říční pstruh.</a:t>
            </a:r>
            <a:r>
              <a:rPr lang="cs-CZ" sz="1800" dirty="0" smtClean="0"/>
              <a:t> </a:t>
            </a:r>
          </a:p>
          <a:p>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Charakteristika kanadské kuchyně</a:t>
            </a:r>
            <a:r>
              <a:rPr lang="cs-CZ" dirty="0" smtClean="0"/>
              <a:t/>
            </a:r>
            <a:br>
              <a:rPr lang="cs-CZ"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Díky rozsáhlým lesům se připravuje </a:t>
            </a:r>
            <a:r>
              <a:rPr lang="cs-CZ" sz="1800" b="1" dirty="0" smtClean="0"/>
              <a:t>celá řada </a:t>
            </a:r>
            <a:r>
              <a:rPr lang="cs-CZ" sz="1800" b="1" i="1" dirty="0" smtClean="0"/>
              <a:t>zvěřinových</a:t>
            </a:r>
            <a:r>
              <a:rPr lang="cs-CZ" sz="1800" b="1" dirty="0" smtClean="0"/>
              <a:t> </a:t>
            </a:r>
            <a:r>
              <a:rPr lang="cs-CZ" sz="1800" b="1" i="1" dirty="0" smtClean="0"/>
              <a:t>specialit </a:t>
            </a:r>
            <a:r>
              <a:rPr lang="cs-CZ" sz="1800" dirty="0" smtClean="0"/>
              <a:t>– medvědí šunka, sobí steak a jiné. </a:t>
            </a:r>
          </a:p>
          <a:p>
            <a:r>
              <a:rPr lang="cs-CZ" sz="1800" b="1" dirty="0" smtClean="0"/>
              <a:t>Tradiční polévkou je sytá hrachová polévka se špekem</a:t>
            </a:r>
            <a:r>
              <a:rPr lang="cs-CZ" sz="1800" dirty="0" smtClean="0"/>
              <a:t>. </a:t>
            </a:r>
          </a:p>
          <a:p>
            <a:r>
              <a:rPr lang="cs-CZ" sz="1800" dirty="0" smtClean="0"/>
              <a:t>Vedle kvalitního hovězího masa se používá při přípravě </a:t>
            </a:r>
            <a:r>
              <a:rPr lang="cs-CZ" sz="1800" i="1" dirty="0" smtClean="0"/>
              <a:t>steaků a bifteků </a:t>
            </a:r>
            <a:r>
              <a:rPr lang="cs-CZ" sz="1800" dirty="0" smtClean="0"/>
              <a:t>i </a:t>
            </a:r>
            <a:r>
              <a:rPr lang="cs-CZ" sz="1800" b="1" dirty="0" smtClean="0"/>
              <a:t>maso bizonů (</a:t>
            </a:r>
            <a:r>
              <a:rPr lang="cs-CZ" sz="1800" dirty="0" smtClean="0"/>
              <a:t>na moderních farmách.</a:t>
            </a:r>
          </a:p>
          <a:p>
            <a:r>
              <a:rPr lang="cs-CZ" sz="1800" dirty="0" smtClean="0"/>
              <a:t>K tradiční pořádné porci hovězího steaku (kolem 400 g na porci) se v provincii Alberta tradičně servíruje jako příloha kus na ohni grilované kukuřice a celé rajče. Oblíbený je rovněž hovězí steak s pikantní zázvorovou omáčkou.</a:t>
            </a:r>
          </a:p>
          <a:p>
            <a:r>
              <a:rPr lang="cs-CZ" sz="1800" dirty="0" smtClean="0"/>
              <a:t>Mezi oblíbené přílohy patří </a:t>
            </a:r>
            <a:r>
              <a:rPr lang="cs-CZ" sz="1800" b="1" dirty="0" smtClean="0"/>
              <a:t>divoká ryže, bílé fazole a pečené brambory</a:t>
            </a:r>
            <a:r>
              <a:rPr lang="cs-CZ" sz="1800" dirty="0" smtClean="0"/>
              <a:t>. </a:t>
            </a:r>
          </a:p>
          <a:p>
            <a:r>
              <a:rPr lang="cs-CZ" sz="1800" dirty="0" smtClean="0"/>
              <a:t>V rozsáhlých lesích Kanady se hojně sbírají zaručeně přírodní lesní plody (maliny, borůvky, houby). Tyto </a:t>
            </a:r>
            <a:r>
              <a:rPr lang="cs-CZ" sz="1800" b="1" dirty="0" smtClean="0"/>
              <a:t>lesní plody </a:t>
            </a:r>
            <a:r>
              <a:rPr lang="cs-CZ" sz="1800" dirty="0" smtClean="0"/>
              <a:t>tvoří nezbytný doplněk všech kanadských moučníků a sladkostí. </a:t>
            </a:r>
          </a:p>
          <a:p>
            <a:r>
              <a:rPr lang="cs-CZ" sz="1800" dirty="0" smtClean="0"/>
              <a:t>V domácnostech ve vnitrozemí se díky obvykle dlouhému a chladnému zimnímu období drží stále </a:t>
            </a:r>
            <a:r>
              <a:rPr lang="cs-CZ" sz="1800" b="1" dirty="0" smtClean="0"/>
              <a:t>tradice zavařování a sušení ovoce, příprava džemů a ovocných sirupů a uzení masa. </a:t>
            </a:r>
          </a:p>
          <a:p>
            <a:r>
              <a:rPr lang="cs-CZ" sz="1800" dirty="0" smtClean="0"/>
              <a:t>U nápojů je významná produkce </a:t>
            </a:r>
            <a:r>
              <a:rPr lang="cs-CZ" sz="1800" b="1" dirty="0" smtClean="0"/>
              <a:t>kanadských ledových vín</a:t>
            </a:r>
            <a:r>
              <a:rPr lang="cs-CZ" sz="1800" dirty="0" smtClean="0"/>
              <a:t>, která tvoří také důležitou součást kanadské gastronomie a jsou díky své kvalitě ve světě velmi uznávaná.</a:t>
            </a:r>
          </a:p>
          <a:p>
            <a:endParaRPr lang="cs-CZ" sz="1800" dirty="0" smtClean="0"/>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7260" y="226939"/>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703622"/>
            <a:ext cx="2448272"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b="1" dirty="0" smtClean="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1707654"/>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251520" y="1415589"/>
            <a:ext cx="3183160" cy="1656184"/>
          </a:xfrm>
          <a:prstGeom prst="rect">
            <a:avLst/>
          </a:prstGeom>
        </p:spPr>
        <p:txBody>
          <a:bodyPr vert="horz" lIns="91440" tIns="45720" rIns="91440" bIns="45720" rtlCol="0" anchor="t">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7200" b="1" dirty="0" smtClean="0">
                <a:solidFill>
                  <a:schemeClr val="bg1"/>
                </a:solidFill>
                <a:latin typeface="Times New Roman" panose="02020603050405020304" pitchFamily="18" charset="0"/>
                <a:cs typeface="Times New Roman" panose="02020603050405020304" pitchFamily="18" charset="0"/>
              </a:rPr>
              <a:t>Obsah přednášky:</a:t>
            </a:r>
          </a:p>
          <a:p>
            <a:pPr algn="l"/>
            <a:r>
              <a:rPr lang="cs-CZ" sz="7200" b="1" dirty="0" smtClean="0">
                <a:solidFill>
                  <a:schemeClr val="bg1"/>
                </a:solidFill>
                <a:latin typeface="Times New Roman" panose="02020603050405020304" pitchFamily="18" charset="0"/>
                <a:cs typeface="Times New Roman" panose="02020603050405020304" pitchFamily="18" charset="0"/>
              </a:rPr>
              <a:t>Význam kuchyně dálného východu</a:t>
            </a:r>
          </a:p>
          <a:p>
            <a:pPr algn="l"/>
            <a:r>
              <a:rPr lang="cs-CZ" sz="7200" b="1" dirty="0" smtClean="0">
                <a:solidFill>
                  <a:schemeClr val="bg1"/>
                </a:solidFill>
                <a:latin typeface="Times New Roman" panose="02020603050405020304" pitchFamily="18" charset="0"/>
                <a:cs typeface="Times New Roman" panose="02020603050405020304" pitchFamily="18" charset="0"/>
              </a:rPr>
              <a:t>Charakteristika indické, vietnamské a thajské kuchyně</a:t>
            </a:r>
          </a:p>
          <a:p>
            <a:pPr algn="l"/>
            <a:r>
              <a:rPr lang="cs-CZ" sz="7200" b="1" dirty="0" smtClean="0">
                <a:solidFill>
                  <a:schemeClr val="bg1"/>
                </a:solidFill>
                <a:latin typeface="Times New Roman" panose="02020603050405020304" pitchFamily="18" charset="0"/>
                <a:cs typeface="Times New Roman" panose="02020603050405020304" pitchFamily="18" charset="0"/>
              </a:rPr>
              <a:t>Kuchyně severní a jižní Ameriky</a:t>
            </a:r>
          </a:p>
          <a:p>
            <a:pPr algn="l"/>
            <a:r>
              <a:rPr lang="cs-CZ" sz="7200" b="1" dirty="0" smtClean="0">
                <a:solidFill>
                  <a:schemeClr val="bg1"/>
                </a:solidFill>
                <a:latin typeface="Times New Roman" panose="02020603050405020304" pitchFamily="18" charset="0"/>
                <a:cs typeface="Times New Roman" panose="02020603050405020304" pitchFamily="18" charset="0"/>
              </a:rPr>
              <a:t>Nejvýznamnější představitele pokrmů vybraných kuchyní</a:t>
            </a:r>
          </a:p>
          <a:p>
            <a:pPr algn="l"/>
            <a:r>
              <a:rPr lang="cs-CZ" sz="7200" b="1" dirty="0" smtClean="0">
                <a:solidFill>
                  <a:schemeClr val="bg1"/>
                </a:solidFill>
                <a:latin typeface="Times New Roman" panose="02020603050405020304" pitchFamily="18" charset="0"/>
                <a:cs typeface="Times New Roman" panose="02020603050405020304" pitchFamily="18" charset="0"/>
              </a:rPr>
              <a:t>Gastronomické zvyklosti</a:t>
            </a:r>
          </a:p>
          <a:p>
            <a:pPr algn="l"/>
            <a:r>
              <a:rPr lang="cs-CZ" sz="7200" b="1" dirty="0" smtClean="0">
                <a:solidFill>
                  <a:schemeClr val="bg1"/>
                </a:solidFill>
                <a:latin typeface="Times New Roman" panose="02020603050405020304" pitchFamily="18" charset="0"/>
                <a:cs typeface="Times New Roman" panose="02020603050405020304" pitchFamily="18" charset="0"/>
              </a:rPr>
              <a:t>Typické používané </a:t>
            </a:r>
            <a:r>
              <a:rPr lang="cs-CZ" sz="7200" b="1" dirty="0" smtClean="0">
                <a:solidFill>
                  <a:schemeClr val="bg1"/>
                </a:solidFill>
                <a:latin typeface="Times New Roman" panose="02020603050405020304" pitchFamily="18" charset="0"/>
                <a:cs typeface="Times New Roman" panose="02020603050405020304" pitchFamily="18" charset="0"/>
              </a:rPr>
              <a:t>suroviny</a:t>
            </a:r>
            <a:r>
              <a:rPr lang="cs-CZ" sz="7200" dirty="0" smtClean="0"/>
              <a:t> </a:t>
            </a:r>
            <a:r>
              <a:rPr lang="cs-CZ" sz="7200" dirty="0"/>
              <a:t>mezinárodní gastronomie pro </a:t>
            </a:r>
            <a:r>
              <a:rPr lang="cs-CZ" sz="7200" dirty="0" smtClean="0"/>
              <a:t>cestovní</a:t>
            </a:r>
            <a:endParaRPr lang="cs-CZ" sz="7200" b="1" dirty="0" smtClean="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pic>
        <p:nvPicPr>
          <p:cNvPr id="8" name="Picture 8" descr="j018608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4128" y="2309391"/>
            <a:ext cx="1716087" cy="182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Obráze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5702" y="248777"/>
            <a:ext cx="1699500" cy="1325611"/>
          </a:xfrm>
          <a:prstGeom prst="rect">
            <a:avLst/>
          </a:prstGeom>
        </p:spPr>
      </p:pic>
    </p:spTree>
    <p:extLst>
      <p:ext uri="{BB962C8B-B14F-4D97-AF65-F5344CB8AC3E}">
        <p14:creationId xmlns:p14="http://schemas.microsoft.com/office/powerpoint/2010/main" val="25102484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Kanadsky javorový sirup </a:t>
            </a:r>
            <a:r>
              <a:rPr lang="cs-CZ" sz="1800" dirty="0" smtClean="0"/>
              <a:t>– je přírodní sladidlo získávané ze šťávy stromu javoru cukrového. Světově známým vývozním artiklem kanadské provenience je </a:t>
            </a:r>
            <a:r>
              <a:rPr lang="cs-CZ" sz="1800" b="1" dirty="0" smtClean="0"/>
              <a:t>sladký javorový sirup</a:t>
            </a:r>
            <a:r>
              <a:rPr lang="cs-CZ" sz="1800" dirty="0" smtClean="0"/>
              <a:t>, rovněž doplněk řady sladkých jídel. </a:t>
            </a:r>
          </a:p>
          <a:p>
            <a:pPr marL="0" indent="0"/>
            <a:r>
              <a:rPr lang="cs-CZ" sz="1800" dirty="0" smtClean="0"/>
              <a:t>      Získává se navrtáním díry do kůry stromu v měsících únor a březen, kdy se stromy probouzí k vegetačnímu období. </a:t>
            </a:r>
          </a:p>
          <a:p>
            <a:pPr marL="0" indent="0"/>
            <a:r>
              <a:rPr lang="cs-CZ" sz="1800" dirty="0" smtClean="0"/>
              <a:t>      Vytékající šťáva se chytá do připevněných nádob a hromadně se odvádí nejčastěji plastovým vedením do cisteren. </a:t>
            </a:r>
          </a:p>
          <a:p>
            <a:pPr marL="0" indent="0"/>
            <a:r>
              <a:rPr lang="cs-CZ" sz="1800" dirty="0" smtClean="0"/>
              <a:t>      Na výrobu jednoho litru sirupu je třeba asi 40 litrů přírodní šťávy, která se koncentruje pomalým ohříváním. </a:t>
            </a:r>
          </a:p>
          <a:p>
            <a:pPr marL="0" indent="0"/>
            <a:r>
              <a:rPr lang="cs-CZ" sz="1800" dirty="0" smtClean="0"/>
              <a:t>      Hlavní složkou je voda a přírodní sacharóza, minerály, vitamíny a další zdraví velmi prospěšné látky. </a:t>
            </a:r>
          </a:p>
          <a:p>
            <a:pPr marL="0" indent="0"/>
            <a:r>
              <a:rPr lang="cs-CZ" sz="1800" dirty="0" smtClean="0"/>
              <a:t>      Dlouhá léta sloužil na severoamerickém kontinentu jako náhražka cukru třtinového, již původní indiánské obyvatelstvo jej používalo jako lék i na doslazení jídel a nápojů. </a:t>
            </a:r>
          </a:p>
          <a:p>
            <a:pPr marL="0" indent="0"/>
            <a:r>
              <a:rPr lang="cs-CZ" sz="1800" dirty="0" smtClean="0"/>
              <a:t>      Hlavním výrobcem javorového sirupu je Kanada, hlavně provincie </a:t>
            </a:r>
            <a:r>
              <a:rPr lang="cs-CZ" sz="1800" dirty="0" err="1" smtClean="0"/>
              <a:t>Quebeck</a:t>
            </a:r>
            <a:r>
              <a:rPr lang="cs-CZ" sz="1800" dirty="0" smtClean="0"/>
              <a:t>, kde se ho ročně vyprodukuje 75 % celosvětové výroby, tj. asi 23 milionů litrů. V USA je hlavním střediskem produkce stát Vermont. V kuchyni se používá na dochucení moučníků, vaflí a zmrzlin. </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Mexická kuchyně patří v současnosti mezi tzv</a:t>
            </a:r>
            <a:r>
              <a:rPr lang="cs-CZ" sz="1800" b="1" dirty="0" smtClean="0"/>
              <a:t>. trendové kuchyně</a:t>
            </a:r>
            <a:r>
              <a:rPr lang="cs-CZ" sz="1800" dirty="0" smtClean="0"/>
              <a:t>, je jednou z určujících gastronomii celosvětově, jídla jsou podávaná jak v tradičních restauracích, tak i hojně ve </a:t>
            </a:r>
            <a:r>
              <a:rPr lang="cs-CZ" sz="1800" dirty="0" err="1" smtClean="0"/>
              <a:t>fast</a:t>
            </a:r>
            <a:r>
              <a:rPr lang="cs-CZ" sz="1800" dirty="0" smtClean="0"/>
              <a:t>-</a:t>
            </a:r>
            <a:r>
              <a:rPr lang="cs-CZ" sz="1800" dirty="0" err="1" smtClean="0"/>
              <a:t>foodech</a:t>
            </a:r>
            <a:r>
              <a:rPr lang="cs-CZ" sz="1800" dirty="0" smtClean="0"/>
              <a:t>. </a:t>
            </a:r>
          </a:p>
          <a:p>
            <a:r>
              <a:rPr lang="cs-CZ" sz="1800" dirty="0" smtClean="0"/>
              <a:t>Vychází z tradic původních receptur </a:t>
            </a:r>
            <a:r>
              <a:rPr lang="cs-CZ" sz="1800" b="1" dirty="0" smtClean="0"/>
              <a:t>aztécké kuchyně</a:t>
            </a:r>
            <a:r>
              <a:rPr lang="cs-CZ" sz="1800" dirty="0" smtClean="0"/>
              <a:t>, ovlivněná je ale i španělskými prvky při přípravě jídel z dob dobyvatelů země, své kulinářské stopy zanechali i mnozí přistěhovalci z Evropy. </a:t>
            </a:r>
          </a:p>
          <a:p>
            <a:r>
              <a:rPr lang="cs-CZ" sz="1800" dirty="0" smtClean="0"/>
              <a:t>Regionální zvyklosti jsou znatelné – na pobřeží dominují mořské plody a ryby, v centrálním Mexiku ostrá pálivá jídla z masa, fazolí, zeleniny a chilli paprik, na severu steaky z hovězího masa s přílohou z čerstvé zeleniny.</a:t>
            </a:r>
          </a:p>
          <a:p>
            <a:r>
              <a:rPr lang="cs-CZ" sz="1800" b="1" dirty="0" smtClean="0"/>
              <a:t>Mexická kuchyně je vydařenou symbiózou původní indiánské kuchyně a evropských vlivů.</a:t>
            </a:r>
          </a:p>
          <a:p>
            <a:r>
              <a:rPr lang="cs-CZ" sz="1800" dirty="0" smtClean="0"/>
              <a:t>Část těchto kulinářských tradic převzala i kuchyně sousedního amerického Texasu i země v oblasti Karibiku. </a:t>
            </a:r>
          </a:p>
          <a:p>
            <a:r>
              <a:rPr lang="cs-CZ" sz="1800" dirty="0" smtClean="0"/>
              <a:t>Na stole jsou pálivá i mírně kořeněná jídla s omáčkami, zelenina, košík pečiva a chleba a plná nádoba z tykve, v níž se podávají </a:t>
            </a:r>
            <a:r>
              <a:rPr lang="cs-CZ" sz="1800" b="1" dirty="0" smtClean="0"/>
              <a:t>horké tortilly</a:t>
            </a:r>
            <a:r>
              <a:rPr lang="cs-CZ" sz="1800" dirty="0" smtClean="0"/>
              <a:t>. </a:t>
            </a:r>
          </a:p>
          <a:p>
            <a:r>
              <a:rPr lang="cs-CZ" sz="1800" dirty="0" smtClean="0"/>
              <a:t>Tato placka slouží i k nabírání jídla a její obliba je celosvětová, stejně jako prvky mexické kuchyně. </a:t>
            </a:r>
          </a:p>
          <a:p>
            <a:r>
              <a:rPr lang="cs-CZ" sz="1800" dirty="0" smtClean="0"/>
              <a:t>Mexická kuchyně je jednou </a:t>
            </a:r>
            <a:r>
              <a:rPr lang="cs-CZ" sz="1800" b="1" dirty="0" smtClean="0"/>
              <a:t>z celosvětově oblíbených kuchyní</a:t>
            </a:r>
            <a:r>
              <a:rPr lang="cs-CZ" sz="1800" dirty="0" smtClean="0"/>
              <a:t>.</a:t>
            </a:r>
          </a:p>
          <a:p>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Mexická kuchyně</a:t>
            </a:r>
            <a:r>
              <a:rPr lang="cs-CZ" dirty="0" smtClean="0"/>
              <a:t/>
            </a:r>
            <a:br>
              <a:rPr lang="cs-CZ"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dirty="0" smtClean="0"/>
              <a:t>   Mexiko je kulinářsky velmi různorodé, je barvitou směskou všech poměrně jednoduchých jídel, rozmanitých chutí i barevných kombinací. Jídla nejsou nutně ostře pálivá, tento charakter mají jen některá jídla, koření se přiměřeně oblastním zvyklostem. </a:t>
            </a:r>
          </a:p>
          <a:p>
            <a:pPr marL="0" indent="0"/>
            <a:r>
              <a:rPr lang="cs-CZ" sz="1800" dirty="0" smtClean="0"/>
              <a:t>   Nejdůležitější potravinou země je kukuřice a výrobky z ní. Kukuřičná mouka je základem pro přípravu „</a:t>
            </a:r>
            <a:r>
              <a:rPr lang="cs-CZ" sz="1800" b="1" i="1" dirty="0" err="1" smtClean="0"/>
              <a:t>Tortillas</a:t>
            </a:r>
            <a:r>
              <a:rPr lang="cs-CZ" sz="1800" i="1" dirty="0" smtClean="0"/>
              <a:t>“, </a:t>
            </a:r>
            <a:r>
              <a:rPr lang="cs-CZ" sz="1800" dirty="0" smtClean="0"/>
              <a:t>pečených kulatých placek, na severu země však připravovaných z mouky pšeničné. </a:t>
            </a:r>
          </a:p>
          <a:p>
            <a:pPr marL="0" indent="0"/>
            <a:r>
              <a:rPr lang="cs-CZ" sz="1800" dirty="0" smtClean="0"/>
              <a:t>   Tyto placky slouží jako samostatná příloha k jídlům, známější jsou však plněné různými masovými, zeleninovými nebo také ovocnými náplněmi. </a:t>
            </a:r>
          </a:p>
          <a:p>
            <a:pPr marL="0" indent="0"/>
            <a:r>
              <a:rPr lang="cs-CZ" sz="1800" dirty="0" smtClean="0"/>
              <a:t>   Tortilla se rozšířilo do celého světa, např. ve Španělsku je známé podle použité náplně </a:t>
            </a:r>
            <a:r>
              <a:rPr lang="cs-CZ" sz="1800" b="1" dirty="0" smtClean="0"/>
              <a:t>12 základních druhů tortilly</a:t>
            </a:r>
            <a:r>
              <a:rPr lang="cs-CZ" sz="1800" dirty="0" smtClean="0"/>
              <a:t>. </a:t>
            </a:r>
          </a:p>
          <a:p>
            <a:pPr marL="0" indent="0"/>
            <a:r>
              <a:rPr lang="cs-CZ" sz="1800" dirty="0" smtClean="0"/>
              <a:t>   Podle způsobu přípravy a použité náplně v Mexiku rozlišují různé druhy tortilly – např. „</a:t>
            </a:r>
            <a:r>
              <a:rPr lang="cs-CZ" sz="1800" b="1" i="1" dirty="0" err="1" smtClean="0"/>
              <a:t>Tacos</a:t>
            </a:r>
            <a:r>
              <a:rPr lang="cs-CZ" sz="1800" i="1" dirty="0" smtClean="0"/>
              <a:t>“, </a:t>
            </a:r>
            <a:r>
              <a:rPr lang="cs-CZ" sz="1800" dirty="0" smtClean="0"/>
              <a:t>(s náplní smaženého mletého masa, vařeného kuřecího masa a sýra), „</a:t>
            </a:r>
            <a:r>
              <a:rPr lang="cs-CZ" sz="1800" i="1" dirty="0" err="1" smtClean="0"/>
              <a:t>Flautas</a:t>
            </a:r>
            <a:r>
              <a:rPr lang="cs-CZ" sz="1800" i="1" dirty="0" smtClean="0"/>
              <a:t>“ </a:t>
            </a:r>
            <a:r>
              <a:rPr lang="cs-CZ" sz="1800" dirty="0" smtClean="0"/>
              <a:t>(obvykle s náplní kuřecího masa a srolované upečené v troubě), „</a:t>
            </a:r>
            <a:r>
              <a:rPr lang="cs-CZ" sz="1800" b="1" i="1" dirty="0" err="1" smtClean="0"/>
              <a:t>Enchiladas</a:t>
            </a:r>
            <a:r>
              <a:rPr lang="cs-CZ" sz="1800" i="1" dirty="0" smtClean="0"/>
              <a:t>“</a:t>
            </a:r>
            <a:r>
              <a:rPr lang="cs-CZ" sz="1800" dirty="0" smtClean="0"/>
              <a:t> (čerstvé tortilly omáčené v ostré chilli omáčce, naplněné masem nebo sýrem, formované do taštiček), „</a:t>
            </a:r>
            <a:r>
              <a:rPr lang="cs-CZ" sz="1800" b="1" i="1" dirty="0" err="1" smtClean="0"/>
              <a:t>Burritos</a:t>
            </a:r>
            <a:r>
              <a:rPr lang="cs-CZ" sz="1800" i="1" dirty="0" smtClean="0"/>
              <a:t>“ </a:t>
            </a:r>
            <a:r>
              <a:rPr lang="cs-CZ" sz="1800" dirty="0" smtClean="0"/>
              <a:t>(z pšeničné mouky, někde plněné hovězím masem, většinou je naplň tvořená směsí fazolí se sýrem, podávané s pikantní mexickou omáčkou) nebo „</a:t>
            </a:r>
            <a:r>
              <a:rPr lang="cs-CZ" sz="1800" b="1" i="1" dirty="0" err="1" smtClean="0"/>
              <a:t>Quesadillas</a:t>
            </a:r>
            <a:r>
              <a:rPr lang="cs-CZ" sz="1800" i="1" dirty="0" smtClean="0"/>
              <a:t>“</a:t>
            </a:r>
            <a:r>
              <a:rPr lang="cs-CZ" sz="1800" dirty="0" smtClean="0"/>
              <a:t> (pečené a obložené se sýrem). </a:t>
            </a:r>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Mexiko je také původním domovem mnoha velmi ceněných rostlin, využívaných ve světových kuchyních - jako jsou </a:t>
            </a:r>
            <a:r>
              <a:rPr lang="cs-CZ" sz="1800" b="1" dirty="0" smtClean="0"/>
              <a:t>kakao, vanilka, chilli papričky, rajčata, kukuřice, avokádo</a:t>
            </a:r>
            <a:r>
              <a:rPr lang="cs-CZ" sz="1800" dirty="0" smtClean="0"/>
              <a:t>. </a:t>
            </a:r>
          </a:p>
          <a:p>
            <a:r>
              <a:rPr lang="cs-CZ" sz="1800" dirty="0" smtClean="0"/>
              <a:t>Zejména některé druhy chilli papriček jsou neodmyslitelnou součástí mnoha mexických jídel – klasické mexické „</a:t>
            </a:r>
            <a:r>
              <a:rPr lang="cs-CZ" sz="1800" b="1" i="1" dirty="0" smtClean="0"/>
              <a:t>Chilli </a:t>
            </a:r>
            <a:r>
              <a:rPr lang="cs-CZ" sz="1800" b="1" i="1" dirty="0" err="1" smtClean="0"/>
              <a:t>con</a:t>
            </a:r>
            <a:r>
              <a:rPr lang="cs-CZ" sz="1800" b="1" i="1" dirty="0" smtClean="0"/>
              <a:t> </a:t>
            </a:r>
            <a:r>
              <a:rPr lang="cs-CZ" sz="1800" b="1" i="1" dirty="0" err="1" smtClean="0"/>
              <a:t>Carne</a:t>
            </a:r>
            <a:r>
              <a:rPr lang="cs-CZ" sz="1800" i="1" dirty="0" smtClean="0"/>
              <a:t>“ </a:t>
            </a:r>
            <a:r>
              <a:rPr lang="cs-CZ" sz="1800" dirty="0" smtClean="0"/>
              <a:t>(maso na paprice) si bez použití papriček </a:t>
            </a:r>
            <a:r>
              <a:rPr lang="cs-CZ" sz="1800" dirty="0" err="1" smtClean="0"/>
              <a:t>Jalapeňo</a:t>
            </a:r>
            <a:r>
              <a:rPr lang="cs-CZ" sz="1800" dirty="0" smtClean="0"/>
              <a:t> nelze ani představit. </a:t>
            </a:r>
          </a:p>
          <a:p>
            <a:r>
              <a:rPr lang="cs-CZ" sz="1800" dirty="0" smtClean="0"/>
              <a:t>Stejně tak je oblíbená i kombinace ostrých papriček a čokolády u mexické omáčky „</a:t>
            </a:r>
            <a:r>
              <a:rPr lang="cs-CZ" sz="1800" i="1" dirty="0" smtClean="0"/>
              <a:t>Mole </a:t>
            </a:r>
            <a:r>
              <a:rPr lang="cs-CZ" sz="1800" i="1" dirty="0" err="1" smtClean="0"/>
              <a:t>Poblano</a:t>
            </a:r>
            <a:r>
              <a:rPr lang="cs-CZ" sz="1800" i="1" dirty="0" smtClean="0"/>
              <a:t>“ </a:t>
            </a:r>
            <a:r>
              <a:rPr lang="cs-CZ" sz="1800" dirty="0" smtClean="0"/>
              <a:t>(podává se tradičně k pečené drůbeži, krocanu nebo krůtě a její správná příprava je rodinným tajemstvím mnoha mexických kuchařek).</a:t>
            </a:r>
          </a:p>
          <a:p>
            <a:r>
              <a:rPr lang="cs-CZ" sz="1800" dirty="0" smtClean="0"/>
              <a:t>Typická pro mexickou gastronomii je také kuchyňská úprava mnoha druhů fazolí (španělsky </a:t>
            </a:r>
            <a:r>
              <a:rPr lang="cs-CZ" sz="1800" dirty="0" err="1" smtClean="0"/>
              <a:t>frijoles</a:t>
            </a:r>
            <a:r>
              <a:rPr lang="cs-CZ" sz="1800" dirty="0" smtClean="0"/>
              <a:t>), které jsou neodmyslitelnou součástí mnoha hlavních jídel, polévek, tortill nebo salátů. </a:t>
            </a:r>
          </a:p>
          <a:p>
            <a:r>
              <a:rPr lang="cs-CZ" sz="1800" dirty="0" smtClean="0"/>
              <a:t>Na závěr je jako dezert nejčastěji nabízeno několik druhů ovoce, zejména guava (plody tohoto stromu jsou podobné tvarově i chuťově hrušce, obsahují množství zrníček a jsou bohaté na vitamíny a nerostné látky, zdraví velmi prospěšné ovoce), melouny, mango, ananas, kokos, papája a banány. Díky mnoha druhům ovoce se pijí čerstvé ovocné šťávy, oblíbené jsou četné varianty místních světlých nebo tmavých piv. </a:t>
            </a:r>
          </a:p>
          <a:p>
            <a:r>
              <a:rPr lang="cs-CZ" sz="1800" dirty="0" smtClean="0"/>
              <a:t>Na rozdíl od jiných národů (např. arabských) je </a:t>
            </a:r>
            <a:r>
              <a:rPr lang="cs-CZ" sz="1800" b="1" dirty="0" smtClean="0"/>
              <a:t>hlavním jídlem dne oběd</a:t>
            </a:r>
            <a:r>
              <a:rPr lang="cs-CZ" sz="1800" dirty="0" smtClean="0"/>
              <a:t>, stolování je dlouhé s více chody – poté logicky následuje i v Mexiku zažitá odpolední siesta.</a:t>
            </a:r>
          </a:p>
          <a:p>
            <a:endParaRPr lang="cs-CZ" sz="1800" dirty="0" smtClean="0"/>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i="1" dirty="0" smtClean="0"/>
              <a:t>„</a:t>
            </a:r>
            <a:r>
              <a:rPr lang="cs-CZ" sz="1800" b="1" i="1" dirty="0" err="1" smtClean="0"/>
              <a:t>Guacamole</a:t>
            </a:r>
            <a:r>
              <a:rPr lang="cs-CZ" sz="1800" i="1" dirty="0" smtClean="0"/>
              <a:t>“, </a:t>
            </a:r>
            <a:r>
              <a:rPr lang="cs-CZ" sz="1800" b="1" dirty="0" smtClean="0"/>
              <a:t>avokádový krém</a:t>
            </a:r>
            <a:r>
              <a:rPr lang="cs-CZ" sz="1800" dirty="0" smtClean="0"/>
              <a:t>. Spařená rajčata odzrníme a nakrájíme nadrobno spolu s cibulkou, česnekem a ostrými papričkami. Vydlabeme a odzrníme avokádo, dužninu ochutíme limetkovou šťávou a rozmixujeme. Přidáme předešlé suroviny, vše rozmícháme a dochutíme koriandrem, solí a pepřem.</a:t>
            </a:r>
          </a:p>
          <a:p>
            <a:r>
              <a:rPr lang="cs-CZ" sz="1800" dirty="0" smtClean="0"/>
              <a:t>„</a:t>
            </a:r>
            <a:r>
              <a:rPr lang="cs-CZ" sz="1800" b="1" i="1" dirty="0" smtClean="0"/>
              <a:t>Chilli </a:t>
            </a:r>
            <a:r>
              <a:rPr lang="cs-CZ" sz="1800" b="1" i="1" dirty="0" err="1" smtClean="0"/>
              <a:t>con</a:t>
            </a:r>
            <a:r>
              <a:rPr lang="cs-CZ" sz="1800" b="1" i="1" dirty="0" smtClean="0"/>
              <a:t> </a:t>
            </a:r>
            <a:r>
              <a:rPr lang="cs-CZ" sz="1800" b="1" i="1" dirty="0" err="1" smtClean="0"/>
              <a:t>Carne</a:t>
            </a:r>
            <a:r>
              <a:rPr lang="cs-CZ" sz="1800" i="1" dirty="0" smtClean="0"/>
              <a:t>“, </a:t>
            </a:r>
            <a:r>
              <a:rPr lang="cs-CZ" sz="1800" b="1" dirty="0" smtClean="0"/>
              <a:t>maso na paprice</a:t>
            </a:r>
            <a:r>
              <a:rPr lang="cs-CZ" sz="1800" dirty="0" smtClean="0"/>
              <a:t>. Jídlo má podle regionů i zemí několik variant, nám připomíná trochu ostrý guláš s fazolemi. Na paprikovém základě osmahneme na drobno nakrájené (nebo mleté) hovězí maso. Přidáme vývar, rajčatové pyré, majoránku, cukr, sůl, pepř. K téměř měkkému masu přidáme červené fazole a samozřejmě podle výdrže chilli papričky. Jídlo je třeba nechat pro rozložení chutí odpočinout. Místní přidávají do hotového chilli ještě kousek hořké kvalitní čokolády.</a:t>
            </a:r>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Některá typická mexická jídla:</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err="1" smtClean="0"/>
              <a:t>Flan</a:t>
            </a:r>
            <a:r>
              <a:rPr lang="cs-CZ" sz="1800" i="1" dirty="0" smtClean="0"/>
              <a:t>“, </a:t>
            </a:r>
            <a:r>
              <a:rPr lang="cs-CZ" sz="1800" b="1" dirty="0" smtClean="0"/>
              <a:t>karamelový puding</a:t>
            </a:r>
            <a:r>
              <a:rPr lang="cs-CZ" sz="1800" dirty="0" smtClean="0"/>
              <a:t>. Na pánvi rozpustíme cukr, až lehce zkaramelizuje. Do zapékací formy na rozpuštěný cukr </a:t>
            </a:r>
            <a:r>
              <a:rPr lang="cs-CZ" sz="1800" dirty="0" err="1" smtClean="0"/>
              <a:t>nalejeme</a:t>
            </a:r>
            <a:r>
              <a:rPr lang="cs-CZ" sz="1800" dirty="0" smtClean="0"/>
              <a:t> směs rozšlehaných vajec s oslazeným kondenzovaným mlékem a vaříme ve vodní lázni, nebo v troubě. Poté vychladíme a podáváme.</a:t>
            </a:r>
          </a:p>
          <a:p>
            <a:r>
              <a:rPr lang="cs-CZ" sz="1800" b="1" i="1" dirty="0" smtClean="0"/>
              <a:t>Chilli papričky</a:t>
            </a:r>
            <a:r>
              <a:rPr lang="cs-CZ" sz="1800" b="1" dirty="0" smtClean="0"/>
              <a:t> – </a:t>
            </a:r>
            <a:r>
              <a:rPr lang="cs-CZ" sz="1800" dirty="0" smtClean="0"/>
              <a:t>jsou v podstatě papričky všech možných tvarů, velikosti, barev a chutí. Do celého světa se pravděpodobně rozšířili ze střední Ameriky, původně planě rostoucí rostlina se časem stala kultivovanou plodinou. </a:t>
            </a:r>
          </a:p>
          <a:p>
            <a:r>
              <a:rPr lang="cs-CZ" sz="1800" dirty="0" smtClean="0"/>
              <a:t>Velmi známým kořením u nás je </a:t>
            </a:r>
            <a:r>
              <a:rPr lang="cs-CZ" sz="1800" b="1" dirty="0" smtClean="0"/>
              <a:t>Cayennský pepř</a:t>
            </a:r>
            <a:r>
              <a:rPr lang="cs-CZ" sz="1800" dirty="0" smtClean="0"/>
              <a:t>, který je vlastně odrůdou pálivé papričky </a:t>
            </a:r>
            <a:r>
              <a:rPr lang="cs-CZ" sz="1800" dirty="0" err="1" smtClean="0"/>
              <a:t>Cayenne</a:t>
            </a:r>
            <a:r>
              <a:rPr lang="cs-CZ" sz="1800" dirty="0" smtClean="0"/>
              <a:t>.</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Zabezpečuje výživu </a:t>
            </a:r>
            <a:r>
              <a:rPr lang="cs-CZ" sz="1800" dirty="0" smtClean="0"/>
              <a:t>pro obrovské množství většinou chudších obyvatel, zejména v obrovských městských aglomeracích. </a:t>
            </a:r>
          </a:p>
          <a:p>
            <a:r>
              <a:rPr lang="cs-CZ" sz="1800" b="1" dirty="0" smtClean="0"/>
              <a:t>Systém stravování </a:t>
            </a:r>
            <a:r>
              <a:rPr lang="cs-CZ" sz="1800" dirty="0" smtClean="0"/>
              <a:t>- od luxusních restaurací, přes pouliční </a:t>
            </a:r>
            <a:r>
              <a:rPr lang="cs-CZ" sz="1800" dirty="0" err="1" smtClean="0"/>
              <a:t>fast</a:t>
            </a:r>
            <a:r>
              <a:rPr lang="cs-CZ" sz="1800" dirty="0" smtClean="0"/>
              <a:t>-</a:t>
            </a:r>
            <a:r>
              <a:rPr lang="cs-CZ" sz="1800" dirty="0" err="1" smtClean="0"/>
              <a:t>foody</a:t>
            </a:r>
            <a:r>
              <a:rPr lang="cs-CZ" sz="1800" dirty="0" smtClean="0"/>
              <a:t>, hromadné charitativní jídelny, až po neuvěřitelně fungující systém rozvozu jídel na objednávku ve vlastních nádobách klientů.</a:t>
            </a:r>
          </a:p>
          <a:p>
            <a:r>
              <a:rPr lang="cs-CZ" sz="1800" dirty="0" smtClean="0"/>
              <a:t>Řada kulturních, náboženských a etnických </a:t>
            </a:r>
            <a:r>
              <a:rPr lang="cs-CZ" sz="1800" b="1" dirty="0" smtClean="0"/>
              <a:t>rozdílů mezi obyvatelstvem a řazení do jednotlivých kast </a:t>
            </a:r>
            <a:r>
              <a:rPr lang="cs-CZ" sz="1800" dirty="0" smtClean="0"/>
              <a:t>a rodinných společenství - rozdílnost ve stravovacích zvycích obyvatel a způsobu konzumace jídla. </a:t>
            </a:r>
          </a:p>
          <a:p>
            <a:r>
              <a:rPr lang="cs-CZ" sz="1800" b="1" dirty="0" smtClean="0"/>
              <a:t>Náboženské tradice Hindů </a:t>
            </a:r>
            <a:r>
              <a:rPr lang="cs-CZ" sz="1800" dirty="0" smtClean="0"/>
              <a:t>(přes 80 % obyvatelstva) zakazují např. konzumaci hovězího masa, ryb i vajec, víra </a:t>
            </a:r>
            <a:r>
              <a:rPr lang="cs-CZ" sz="1800" dirty="0" err="1" smtClean="0"/>
              <a:t>budhistická</a:t>
            </a:r>
            <a:r>
              <a:rPr lang="cs-CZ" sz="1800" dirty="0" smtClean="0"/>
              <a:t> je orientovaná na pouze rostlinnou stravu a muslimům je zase zapovězeno maso vepřové. </a:t>
            </a:r>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Charakteristika indické kuchyně</a:t>
            </a:r>
            <a:r>
              <a:rPr lang="cs-CZ" dirty="0" smtClean="0"/>
              <a:t/>
            </a:r>
            <a:br>
              <a:rPr lang="cs-CZ" dirty="0" smtClean="0"/>
            </a:b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Severoindická - </a:t>
            </a:r>
            <a:r>
              <a:rPr lang="cs-CZ" sz="1800" dirty="0" smtClean="0"/>
              <a:t>relativně homogenní, </a:t>
            </a:r>
            <a:r>
              <a:rPr lang="cs-CZ" sz="1800" b="1" dirty="0" smtClean="0"/>
              <a:t>znaky orientální přípravy jídel</a:t>
            </a:r>
            <a:r>
              <a:rPr lang="cs-CZ" sz="1800" dirty="0" smtClean="0"/>
              <a:t>. V horských oblastech není snadné pěstovat mnoho rostlinné produkce, proto se konzumují pokrmy masité a luštěninové. </a:t>
            </a:r>
            <a:r>
              <a:rPr lang="cs-CZ" sz="1800" b="1" dirty="0" smtClean="0"/>
              <a:t>Jídla nejsou výrazně kořeněná</a:t>
            </a:r>
            <a:r>
              <a:rPr lang="cs-CZ" sz="1800" dirty="0" smtClean="0"/>
              <a:t>, k dochucení se používá hlavně kardamom, kmín, různé druhy oříšků a sušeného ovoce.</a:t>
            </a:r>
          </a:p>
          <a:p>
            <a:r>
              <a:rPr lang="cs-CZ" sz="1800" b="1" dirty="0" smtClean="0"/>
              <a:t>Západoindická kuchyně </a:t>
            </a:r>
            <a:r>
              <a:rPr lang="cs-CZ" sz="1800" dirty="0" smtClean="0"/>
              <a:t>- </a:t>
            </a:r>
            <a:r>
              <a:rPr lang="cs-CZ" sz="1800" b="1" dirty="0" smtClean="0"/>
              <a:t>pikantní, ne příliš ostrá jídla</a:t>
            </a:r>
            <a:r>
              <a:rPr lang="cs-CZ" sz="1800" dirty="0" smtClean="0"/>
              <a:t>, dochucené </a:t>
            </a:r>
            <a:r>
              <a:rPr lang="cs-CZ" sz="1800" b="1" dirty="0" smtClean="0"/>
              <a:t>směsí kari koření </a:t>
            </a:r>
            <a:r>
              <a:rPr lang="cs-CZ" sz="1800" dirty="0" smtClean="0"/>
              <a:t>výraznějšího charakteru. Často se k dochucení používá zde velmi oblíbený mangový prášek.</a:t>
            </a:r>
          </a:p>
          <a:p>
            <a:r>
              <a:rPr lang="cs-CZ" sz="1800" b="1" dirty="0" smtClean="0"/>
              <a:t>Východoindická kuchyně - </a:t>
            </a:r>
            <a:r>
              <a:rPr lang="cs-CZ" sz="1800" dirty="0" smtClean="0"/>
              <a:t>půda je z velké části úrodná, místní kuchyně je bohatší. Hojně jsou upravovány ryby (rybí </a:t>
            </a:r>
            <a:r>
              <a:rPr lang="cs-CZ" sz="1800" dirty="0" err="1" smtClean="0"/>
              <a:t>curry</a:t>
            </a:r>
            <a:r>
              <a:rPr lang="cs-CZ" sz="1800" dirty="0" smtClean="0"/>
              <a:t>), typickým kořením většiny hlavních jídel je </a:t>
            </a:r>
            <a:r>
              <a:rPr lang="cs-CZ" sz="1800" b="1" dirty="0" smtClean="0"/>
              <a:t>směs pěti druhů koření, zvaná </a:t>
            </a:r>
            <a:r>
              <a:rPr lang="cs-CZ" sz="1800" b="1" dirty="0" err="1" smtClean="0"/>
              <a:t>Panch</a:t>
            </a:r>
            <a:r>
              <a:rPr lang="cs-CZ" sz="1800" b="1" dirty="0" smtClean="0"/>
              <a:t>-</a:t>
            </a:r>
            <a:r>
              <a:rPr lang="cs-CZ" sz="1800" b="1" dirty="0" err="1" smtClean="0"/>
              <a:t>phoron</a:t>
            </a:r>
            <a:r>
              <a:rPr lang="cs-CZ" sz="1800" dirty="0" smtClean="0"/>
              <a:t> (kmín, fenykl, pískavice modrá, hořčičné semínko a černý kmín). </a:t>
            </a:r>
          </a:p>
          <a:p>
            <a:r>
              <a:rPr lang="cs-CZ" sz="1800" dirty="0" smtClean="0"/>
              <a:t>Oblibě se těší sladká jídla s ovocem nebo oříšky.</a:t>
            </a:r>
            <a:endParaRPr lang="cs-CZ" sz="1800" dirty="0"/>
          </a:p>
        </p:txBody>
      </p:sp>
      <p:sp>
        <p:nvSpPr>
          <p:cNvPr id="6" name="Nadpis 5"/>
          <p:cNvSpPr>
            <a:spLocks noGrp="1"/>
          </p:cNvSpPr>
          <p:nvPr>
            <p:ph type="title"/>
          </p:nvPr>
        </p:nvSpPr>
        <p:spPr>
          <a:xfrm>
            <a:off x="179512" y="195486"/>
            <a:ext cx="5184576" cy="507703"/>
          </a:xfrm>
        </p:spPr>
        <p:txBody>
          <a:bodyPr/>
          <a:lstStyle/>
          <a:p>
            <a:r>
              <a:rPr lang="cs-CZ" b="1" dirty="0" smtClean="0"/>
              <a:t>Regionální typy:</a:t>
            </a:r>
            <a:br>
              <a:rPr lang="cs-CZ" b="1" dirty="0" smtClean="0"/>
            </a:b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err="1" smtClean="0"/>
              <a:t>Jihoindická</a:t>
            </a:r>
            <a:r>
              <a:rPr lang="cs-CZ" sz="1800" b="1" dirty="0" smtClean="0"/>
              <a:t> kuchyně </a:t>
            </a:r>
            <a:r>
              <a:rPr lang="cs-CZ" sz="1800" dirty="0" smtClean="0"/>
              <a:t>- </a:t>
            </a:r>
            <a:r>
              <a:rPr lang="cs-CZ" sz="1800" b="1" dirty="0" smtClean="0"/>
              <a:t>hodně jídel vegetariánských a je také považovaná za typickou indickou kuchyni</a:t>
            </a:r>
            <a:r>
              <a:rPr lang="cs-CZ" sz="1800" dirty="0" smtClean="0"/>
              <a:t>, málo ovlivněnou jinými. Jídla jsou výrazně ostrá, používají se pálivé zelené chilli papričky a rovněž </a:t>
            </a:r>
            <a:r>
              <a:rPr lang="cs-CZ" sz="1800" b="1" dirty="0" smtClean="0"/>
              <a:t>pikantní zeleninové </a:t>
            </a:r>
            <a:r>
              <a:rPr lang="cs-CZ" sz="1800" b="1" dirty="0" err="1" smtClean="0"/>
              <a:t>chutney</a:t>
            </a:r>
            <a:r>
              <a:rPr lang="cs-CZ" sz="1800" b="1" dirty="0" smtClean="0"/>
              <a:t> </a:t>
            </a:r>
            <a:r>
              <a:rPr lang="cs-CZ" sz="1800" dirty="0" smtClean="0"/>
              <a:t>jako příloha. Typické je použití </a:t>
            </a:r>
            <a:r>
              <a:rPr lang="cs-CZ" sz="1800" b="1" dirty="0" smtClean="0"/>
              <a:t>kokosového mléka a tamarindové ovocné šťávy </a:t>
            </a:r>
            <a:r>
              <a:rPr lang="cs-CZ" sz="1800" dirty="0" smtClean="0"/>
              <a:t>při přípravě pokrmů.</a:t>
            </a:r>
          </a:p>
          <a:p>
            <a:r>
              <a:rPr lang="cs-CZ" sz="1800" b="1" dirty="0" smtClean="0"/>
              <a:t>Základem je použití hlavně dlouhozrnné rýže</a:t>
            </a:r>
            <a:r>
              <a:rPr lang="cs-CZ" sz="1800" b="1" i="1" dirty="0" smtClean="0"/>
              <a:t> </a:t>
            </a:r>
            <a:r>
              <a:rPr lang="cs-CZ" sz="1800" b="1" dirty="0" smtClean="0"/>
              <a:t>a pšeničné mouky. </a:t>
            </a:r>
          </a:p>
          <a:p>
            <a:r>
              <a:rPr lang="cs-CZ" sz="1800" b="1" i="1" dirty="0" smtClean="0"/>
              <a:t>Ryže</a:t>
            </a:r>
            <a:r>
              <a:rPr lang="cs-CZ" sz="1800" i="1" dirty="0" smtClean="0"/>
              <a:t> </a:t>
            </a:r>
            <a:r>
              <a:rPr lang="cs-CZ" sz="1800" dirty="0" smtClean="0"/>
              <a:t>je pěstovaná za výrazného použití lidské pracovní síly na uměle zavlažovaných políčkách a sklízí se 3 x ročně. Na tržištích nespočet druhů ryže v rozdílné kvalitě i ceně, kupuje se podle denní potřeby rodin a finančních možností na váhu. </a:t>
            </a:r>
          </a:p>
          <a:p>
            <a:r>
              <a:rPr lang="cs-CZ" sz="1800" b="1" dirty="0" smtClean="0"/>
              <a:t>Tamarindy </a:t>
            </a:r>
            <a:r>
              <a:rPr lang="cs-CZ" sz="1800" dirty="0" smtClean="0"/>
              <a:t>našly široké uplatnění v léčitelství a kulinářství. Dužnina pomáhá při snižování horečky, povzbuzuje trávení (v Africe se dává slonům, když nechtějí žrát) a podporuje vylučování žluče. Má mírně projímavé účinky. Antiseptické účinky se využívají při zánětech krku, zánětu očních spojivek a při hemoroidech. Zajímavostí je použití při úžehu, otravě jídlem a po nadměrné konzumaci alkoholu. Listy a květy tamarindu se přikládají na naražené, vymknuté nebo oteklé klouby</a:t>
            </a: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Z pšeničné mouky celá řada těst na výrobu </a:t>
            </a:r>
            <a:r>
              <a:rPr lang="cs-CZ" sz="1800" b="1" dirty="0" smtClean="0"/>
              <a:t>chleba a pšeničných placek</a:t>
            </a:r>
            <a:r>
              <a:rPr lang="cs-CZ" sz="1800" dirty="0" smtClean="0"/>
              <a:t>, jako „</a:t>
            </a:r>
            <a:r>
              <a:rPr lang="cs-CZ" sz="1800" b="1" i="1" dirty="0" err="1" smtClean="0"/>
              <a:t>Chapati</a:t>
            </a:r>
            <a:r>
              <a:rPr lang="cs-CZ" sz="1800" i="1" dirty="0" smtClean="0"/>
              <a:t>“ – </a:t>
            </a:r>
            <a:r>
              <a:rPr lang="cs-CZ" sz="1800" dirty="0" smtClean="0"/>
              <a:t>nekvašený chléb, </a:t>
            </a:r>
            <a:r>
              <a:rPr lang="cs-CZ" sz="1800" b="1" i="1" dirty="0" err="1" smtClean="0"/>
              <a:t>Naan</a:t>
            </a:r>
            <a:r>
              <a:rPr lang="cs-CZ" sz="1800" i="1" dirty="0" smtClean="0"/>
              <a:t> – </a:t>
            </a:r>
            <a:r>
              <a:rPr lang="cs-CZ" sz="1800" dirty="0" smtClean="0"/>
              <a:t>chléb připravený klasicky s kváskem, nebo </a:t>
            </a:r>
            <a:r>
              <a:rPr lang="cs-CZ" sz="1800" b="1" i="1" dirty="0" err="1" smtClean="0"/>
              <a:t>puri</a:t>
            </a:r>
            <a:r>
              <a:rPr lang="cs-CZ" sz="1800" i="1" dirty="0" smtClean="0"/>
              <a:t> – </a:t>
            </a:r>
            <a:r>
              <a:rPr lang="cs-CZ" sz="1800" dirty="0" smtClean="0"/>
              <a:t>fritovaný chléb. Placky slouží jako příloha k jídlům, ale také jako talíř, se kterým se jídlo podává a konzumuje. </a:t>
            </a:r>
          </a:p>
          <a:p>
            <a:r>
              <a:rPr lang="cs-CZ" sz="1800" dirty="0" smtClean="0"/>
              <a:t>K pečení placek slouží typická hliněná hluboká pec zvaná „</a:t>
            </a:r>
            <a:r>
              <a:rPr lang="cs-CZ" sz="1800" b="1" i="1" dirty="0" err="1" smtClean="0"/>
              <a:t>Tandoor</a:t>
            </a:r>
            <a:r>
              <a:rPr lang="cs-CZ" sz="1800" i="1" dirty="0" smtClean="0"/>
              <a:t>“</a:t>
            </a:r>
            <a:r>
              <a:rPr lang="cs-CZ" sz="1800" b="1" i="1" dirty="0" smtClean="0"/>
              <a:t>, </a:t>
            </a:r>
            <a:r>
              <a:rPr lang="cs-CZ" sz="1800" dirty="0" smtClean="0"/>
              <a:t>na jejíž rozpálené stěny (topí se dřevem) se placky rychle přikládají – zručnost a rychlost jsou nutnou podmínkou před popáleninami. </a:t>
            </a:r>
          </a:p>
          <a:p>
            <a:r>
              <a:rPr lang="cs-CZ" sz="1800" dirty="0" smtClean="0"/>
              <a:t>Většina masitých pokrmů (hlavně drůbež) se dusí s použitím </a:t>
            </a:r>
            <a:r>
              <a:rPr lang="cs-CZ" sz="1800" b="1" dirty="0" smtClean="0"/>
              <a:t>přepuštěného másla </a:t>
            </a:r>
            <a:r>
              <a:rPr lang="cs-CZ" sz="1800" dirty="0" smtClean="0"/>
              <a:t>„</a:t>
            </a:r>
            <a:r>
              <a:rPr lang="cs-CZ" sz="1800" b="1" i="1" dirty="0" err="1" smtClean="0"/>
              <a:t>Ghee</a:t>
            </a:r>
            <a:r>
              <a:rPr lang="cs-CZ" sz="1800" i="1" dirty="0" smtClean="0"/>
              <a:t>“, </a:t>
            </a:r>
            <a:r>
              <a:rPr lang="cs-CZ" sz="1800" dirty="0" smtClean="0"/>
              <a:t>přičemž se silně koření různými směsi koření </a:t>
            </a:r>
            <a:r>
              <a:rPr lang="cs-CZ" sz="1800" b="1" i="1" dirty="0" err="1" smtClean="0"/>
              <a:t>curry</a:t>
            </a:r>
            <a:r>
              <a:rPr lang="cs-CZ" sz="1800" b="1" i="1" dirty="0" smtClean="0"/>
              <a:t>, </a:t>
            </a:r>
            <a:r>
              <a:rPr lang="cs-CZ" sz="1800" dirty="0" smtClean="0"/>
              <a:t>které dodává jídlu mnoho chuťových možností. </a:t>
            </a:r>
            <a:r>
              <a:rPr lang="cs-CZ" sz="1800" b="1" dirty="0" smtClean="0"/>
              <a:t>Kari je označení hotového jídla </a:t>
            </a:r>
            <a:r>
              <a:rPr lang="cs-CZ" sz="1800" dirty="0" smtClean="0"/>
              <a:t>– název pro koření se nepřesně přenesl do Evropy prostřednictvím anglických kolonizátorů. Pokrm je pak velmi pikantní, má velmi málo vydušené šťávy, což přispívá k jeho lepší stravitelnosti a zajišťuje také možnost uchování hotového jídla v teplém prostředí.</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dirty="0" smtClean="0"/>
              <a:t>     K takto dušenému masu se na závěr přípravy přidává </a:t>
            </a:r>
            <a:r>
              <a:rPr lang="cs-CZ" sz="1800" b="1" dirty="0" smtClean="0"/>
              <a:t>množství zeleniny</a:t>
            </a:r>
            <a:r>
              <a:rPr lang="cs-CZ" sz="1800" dirty="0" smtClean="0"/>
              <a:t>, hotový pokrm má díky máslu </a:t>
            </a:r>
            <a:r>
              <a:rPr lang="cs-CZ" sz="1800" dirty="0" err="1" smtClean="0"/>
              <a:t>ghee</a:t>
            </a:r>
            <a:r>
              <a:rPr lang="cs-CZ" sz="1800" dirty="0" smtClean="0"/>
              <a:t> jemnou oříškovou chuť, maso je měkké a velmi pikantní chuti. </a:t>
            </a:r>
          </a:p>
          <a:p>
            <a:r>
              <a:rPr lang="cs-CZ" sz="1800" dirty="0" smtClean="0"/>
              <a:t>Většina obyvatel však masité pokrmy nemá možnost často jíst, proto jsou většinou připravované i </a:t>
            </a:r>
            <a:r>
              <a:rPr lang="cs-CZ" sz="1800" b="1" dirty="0" smtClean="0"/>
              <a:t>různé druhy luštěnin</a:t>
            </a:r>
            <a:r>
              <a:rPr lang="cs-CZ" sz="1800" b="1" i="1" dirty="0" smtClean="0"/>
              <a:t>, </a:t>
            </a:r>
            <a:r>
              <a:rPr lang="cs-CZ" sz="1800" dirty="0" smtClean="0"/>
              <a:t>jako hrášek, čočka, fazole.</a:t>
            </a:r>
          </a:p>
          <a:p>
            <a:r>
              <a:rPr lang="cs-CZ" sz="1800" dirty="0" smtClean="0"/>
              <a:t> V tradiční vegetariánské kuchyni se používá </a:t>
            </a:r>
            <a:r>
              <a:rPr lang="cs-CZ" sz="1800" b="1" dirty="0" smtClean="0"/>
              <a:t>měkký sýr zvaný „</a:t>
            </a:r>
            <a:r>
              <a:rPr lang="cs-CZ" sz="1800" b="1" i="1" dirty="0" err="1" smtClean="0"/>
              <a:t>Paneer</a:t>
            </a:r>
            <a:r>
              <a:rPr lang="cs-CZ" sz="1800" i="1" dirty="0" smtClean="0"/>
              <a:t>“</a:t>
            </a:r>
            <a:r>
              <a:rPr lang="cs-CZ" sz="1800" b="1" i="1" dirty="0" smtClean="0"/>
              <a:t>, </a:t>
            </a:r>
            <a:r>
              <a:rPr lang="cs-CZ" sz="1800" dirty="0" smtClean="0"/>
              <a:t>neodmyslitelnou součástí mnoha jídel je také </a:t>
            </a:r>
            <a:r>
              <a:rPr lang="cs-CZ" sz="1800" b="1" dirty="0" smtClean="0"/>
              <a:t>jogurt</a:t>
            </a:r>
            <a:r>
              <a:rPr lang="cs-CZ" sz="1800" b="1" i="1" dirty="0" smtClean="0"/>
              <a:t>. </a:t>
            </a:r>
            <a:endParaRPr lang="cs-CZ" sz="1800" dirty="0" smtClean="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Dalšími pro nás nezvyklými potravinami v indické kuchyni je např. </a:t>
            </a:r>
            <a:r>
              <a:rPr lang="cs-CZ" sz="1800" b="1" i="1" dirty="0" err="1" smtClean="0"/>
              <a:t>besan</a:t>
            </a:r>
            <a:r>
              <a:rPr lang="cs-CZ" sz="1800" b="1" i="1" dirty="0" smtClean="0"/>
              <a:t> </a:t>
            </a:r>
            <a:r>
              <a:rPr lang="cs-CZ" sz="1800" b="1" dirty="0" smtClean="0"/>
              <a:t>(mouka z cizrny)</a:t>
            </a:r>
            <a:r>
              <a:rPr lang="cs-CZ" sz="1800" dirty="0" smtClean="0"/>
              <a:t> nebo </a:t>
            </a:r>
            <a:r>
              <a:rPr lang="cs-CZ" sz="1800" b="1" i="1" dirty="0" err="1" smtClean="0"/>
              <a:t>jaggery</a:t>
            </a:r>
            <a:r>
              <a:rPr lang="cs-CZ" sz="1800" b="1" dirty="0" smtClean="0"/>
              <a:t> (hnědý nerafinovaný cukr z cukrové třtiny nebo palmové šťávy</a:t>
            </a:r>
            <a:r>
              <a:rPr lang="cs-CZ" sz="1800" dirty="0" smtClean="0"/>
              <a:t>), který se používá při přípravě sladkých jídel, do nichž se přidává množství zejména sušeného ovoce a různých druhů oříšků.</a:t>
            </a:r>
          </a:p>
          <a:p>
            <a:r>
              <a:rPr lang="cs-CZ" sz="1800" b="1" dirty="0" smtClean="0"/>
              <a:t>Z nápojů je patrně nejznámější nápoj zvaný </a:t>
            </a:r>
            <a:r>
              <a:rPr lang="cs-CZ" sz="1800" b="1" i="1" dirty="0" err="1" smtClean="0"/>
              <a:t>Lassi</a:t>
            </a:r>
            <a:r>
              <a:rPr lang="cs-CZ" sz="1800" b="1" i="1" dirty="0" smtClean="0"/>
              <a:t>, </a:t>
            </a:r>
            <a:r>
              <a:rPr lang="cs-CZ" sz="1800" dirty="0" smtClean="0"/>
              <a:t>který je připravován ve sladké variantě (ledová voda, </a:t>
            </a:r>
            <a:r>
              <a:rPr lang="cs-CZ" sz="1800" b="1" dirty="0" smtClean="0"/>
              <a:t>jogurt</a:t>
            </a:r>
            <a:r>
              <a:rPr lang="cs-CZ" sz="1800" dirty="0" smtClean="0"/>
              <a:t>, cukr, šafrán, ovoce) nebo také slané variantě (voda, jogurt, sůl, koření), pije se k ostrým jídlům, díky mléčné složce nejlépe eliminuje pálivost jídla a přispívá k jeho lepší stravitelnosti.</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2320</TotalTime>
  <Words>2880</Words>
  <Application>Microsoft Office PowerPoint</Application>
  <PresentationFormat>Předvádění na obrazovce (16:9)</PresentationFormat>
  <Paragraphs>209</Paragraphs>
  <Slides>35</Slides>
  <Notes>32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Times New Roman</vt:lpstr>
      <vt:lpstr>SLU</vt:lpstr>
      <vt:lpstr>Název prezentace</vt:lpstr>
      <vt:lpstr>Charakteristické znaky cizích kuchyní,  Indická, thajská, vietnamská a americká kuchyně </vt:lpstr>
      <vt:lpstr>Prezentace aplikace PowerPoint</vt:lpstr>
      <vt:lpstr>Charakteristika indické kuchyně </vt:lpstr>
      <vt:lpstr>Regionální typy: </vt:lpstr>
      <vt:lpstr>Prezentace aplikace PowerPoint</vt:lpstr>
      <vt:lpstr>Prezentace aplikace PowerPoint</vt:lpstr>
      <vt:lpstr>Prezentace aplikace PowerPoint</vt:lpstr>
      <vt:lpstr>Prezentace aplikace PowerPoint</vt:lpstr>
      <vt:lpstr>Některá typická indická jídla </vt:lpstr>
      <vt:lpstr>Prezentace aplikace PowerPoint</vt:lpstr>
      <vt:lpstr>Thajská kuchyně </vt:lpstr>
      <vt:lpstr>Prezentace aplikace PowerPoint</vt:lpstr>
      <vt:lpstr>Některé typické thajské pokrmy: </vt:lpstr>
      <vt:lpstr>Vietnamská kuchyně </vt:lpstr>
      <vt:lpstr>Prezentace aplikace PowerPoint</vt:lpstr>
      <vt:lpstr>Některá vietnamská jídla: </vt:lpstr>
      <vt:lpstr>Specifikace americké kuchyně   </vt:lpstr>
      <vt:lpstr>Oblast severovýchodního pobřeží (Nová Anglie)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Některá typická americká jídla: </vt:lpstr>
      <vt:lpstr>Prezentace aplikace PowerPoint</vt:lpstr>
      <vt:lpstr>Charakteristika kanadské kuchyně </vt:lpstr>
      <vt:lpstr>Prezentace aplikace PowerPoint</vt:lpstr>
      <vt:lpstr>Prezentace aplikace PowerPoint</vt:lpstr>
      <vt:lpstr>Mexická kuchyně </vt:lpstr>
      <vt:lpstr>Prezentace aplikace PowerPoint</vt:lpstr>
      <vt:lpstr>Prezentace aplikace PowerPoint</vt:lpstr>
      <vt:lpstr>Některá typická mexická jídla: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Mirka</cp:lastModifiedBy>
  <cp:revision>64</cp:revision>
  <dcterms:created xsi:type="dcterms:W3CDTF">2016-07-06T15:42:34Z</dcterms:created>
  <dcterms:modified xsi:type="dcterms:W3CDTF">2018-04-23T18:24:45Z</dcterms:modified>
</cp:coreProperties>
</file>