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314" r:id="rId4"/>
    <p:sldId id="267" r:id="rId5"/>
    <p:sldId id="312" r:id="rId6"/>
    <p:sldId id="269" r:id="rId7"/>
    <p:sldId id="270" r:id="rId8"/>
    <p:sldId id="298" r:id="rId9"/>
    <p:sldId id="273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293" r:id="rId20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871"/>
    <a:srgbClr val="000000"/>
    <a:srgbClr val="981E3A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31.8.2017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2577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981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640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5006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193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3808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212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0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4252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24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269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94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321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54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91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50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6313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80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 smtClean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  <a:endParaRPr lang="cs-CZ" sz="2400" dirty="0">
              <a:solidFill>
                <a:srgbClr val="981E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 smtClean="0">
                <a:cs typeface="Times New Roman" panose="02020603050405020304" pitchFamily="18" charset="0"/>
              </a:rPr>
              <a:t>Prostor pro doplňující informace, poznámky</a:t>
            </a:r>
            <a:endParaRPr lang="cs-CZ" altLang="cs-CZ" dirty="0" smtClean="0">
              <a:cs typeface="Times New Roman" panose="02020603050405020304" pitchFamily="18" charset="0"/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555525"/>
            <a:ext cx="1699500" cy="132561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400600" cy="216024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Přednáška</a:t>
            </a:r>
            <a:br>
              <a:rPr lang="cs-CZ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PODNIKATELSKÁ </a:t>
            </a:r>
            <a:r>
              <a:rPr lang="cs-CZ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ETIKA A SPOLEČENSKY ODPOVĚDNÉ PODNIKÁNÍ V PODMÍNKÁCH HOTELNICTVÍ</a:t>
            </a: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6156176" y="3435846"/>
            <a:ext cx="27363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Patrik Kajzar, Ph.D.</a:t>
            </a:r>
          </a:p>
          <a:p>
            <a:pPr algn="r"/>
            <a:r>
              <a:rPr lang="cs-CZ" altLang="cs-CZ" sz="1800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Předmět: </a:t>
            </a:r>
            <a:r>
              <a:rPr lang="cs-CZ" altLang="cs-CZ" sz="1800" b="1" dirty="0" smtClean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 v hotelnictví</a:t>
            </a: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84" y="2996356"/>
            <a:ext cx="318189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Koncept společenské odpovědnosti </a:t>
            </a:r>
            <a:r>
              <a:rPr lang="cs-CZ" sz="2000" dirty="0"/>
              <a:t>podniků začal vznikat již v 1. polovině 20. století. Za podstatný můžeme považovat rok 1953, kdy byla vydána kniha „</a:t>
            </a:r>
            <a:r>
              <a:rPr lang="cs-CZ" sz="2000" dirty="0" err="1"/>
              <a:t>Social</a:t>
            </a:r>
            <a:r>
              <a:rPr lang="cs-CZ" sz="2000" dirty="0"/>
              <a:t> </a:t>
            </a:r>
            <a:r>
              <a:rPr lang="cs-CZ" sz="2000" dirty="0" err="1" smtClean="0"/>
              <a:t>Responsibilities</a:t>
            </a:r>
            <a:r>
              <a:rPr lang="cs-CZ" sz="2000" dirty="0" smtClean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Businessman“, jejímž autorem byl </a:t>
            </a:r>
            <a:r>
              <a:rPr lang="cs-CZ" sz="2000" dirty="0" err="1"/>
              <a:t>Howard</a:t>
            </a:r>
            <a:r>
              <a:rPr lang="cs-CZ" sz="2000" dirty="0"/>
              <a:t> </a:t>
            </a:r>
            <a:r>
              <a:rPr lang="cs-CZ" sz="2000" dirty="0" err="1"/>
              <a:t>Bowen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Rozvoj </a:t>
            </a:r>
            <a:r>
              <a:rPr lang="cs-CZ" sz="2000" b="1" dirty="0"/>
              <a:t>CSR však nastal až v 70. letech 20. století</a:t>
            </a:r>
            <a:r>
              <a:rPr lang="cs-CZ" sz="2000" b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Společenskou odpovědnost v podnikání (v anglickém znění </a:t>
            </a:r>
            <a:r>
              <a:rPr lang="cs-CZ" sz="2000" b="1" dirty="0" err="1"/>
              <a:t>Corporate</a:t>
            </a:r>
            <a:r>
              <a:rPr lang="cs-CZ" sz="2000" b="1" dirty="0"/>
              <a:t> </a:t>
            </a:r>
            <a:r>
              <a:rPr lang="cs-CZ" sz="2000" b="1" dirty="0" err="1"/>
              <a:t>Social</a:t>
            </a:r>
            <a:r>
              <a:rPr lang="cs-CZ" sz="2000" b="1" dirty="0"/>
              <a:t> </a:t>
            </a:r>
            <a:r>
              <a:rPr lang="cs-CZ" sz="2000" b="1" dirty="0" err="1" smtClean="0"/>
              <a:t>Responsibility</a:t>
            </a:r>
            <a:r>
              <a:rPr lang="cs-CZ" sz="2000" b="1" dirty="0" smtClean="0"/>
              <a:t> </a:t>
            </a:r>
            <a:r>
              <a:rPr lang="cs-CZ" sz="2000" b="1" dirty="0"/>
              <a:t>- CSR) </a:t>
            </a:r>
            <a:r>
              <a:rPr lang="cs-CZ" sz="2000" dirty="0" smtClean="0"/>
              <a:t>lze definovat jako </a:t>
            </a:r>
            <a:r>
              <a:rPr lang="cs-CZ" sz="2000" dirty="0"/>
              <a:t>dobrovolný přístup organizací a podniků k otázkám stavu </a:t>
            </a:r>
            <a:r>
              <a:rPr lang="cs-CZ" sz="2000" dirty="0" smtClean="0"/>
              <a:t>společenského </a:t>
            </a:r>
            <a:r>
              <a:rPr lang="cs-CZ" sz="2000" dirty="0"/>
              <a:t>prostředí, včetně životního prostředí a udržitelného </a:t>
            </a:r>
            <a:r>
              <a:rPr lang="cs-CZ" sz="2000" dirty="0" smtClean="0"/>
              <a:t>rozvoje.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Společensky odpovědná firma </a:t>
            </a:r>
            <a:r>
              <a:rPr lang="cs-CZ" sz="2000" dirty="0"/>
              <a:t>nepovažuje za svou jedinou prioritu zisk, ale řídí své </a:t>
            </a:r>
            <a:r>
              <a:rPr lang="cs-CZ" sz="2000" dirty="0" smtClean="0"/>
              <a:t>aktivity </a:t>
            </a:r>
            <a:r>
              <a:rPr lang="cs-CZ" sz="2000" dirty="0"/>
              <a:t>s ohledem na jejich sociální a environmentální dopad na okolní prostředí. Takové </a:t>
            </a:r>
            <a:r>
              <a:rPr lang="cs-CZ" sz="2000" dirty="0" smtClean="0"/>
              <a:t>jednání </a:t>
            </a:r>
            <a:r>
              <a:rPr lang="cs-CZ" sz="2000" dirty="0"/>
              <a:t>vede dlouhodobě k posílení konkurenceschopnosti firmy, získání lepší pozice na do-mácích i zahraničních </a:t>
            </a:r>
            <a:r>
              <a:rPr lang="cs-CZ" sz="2000" dirty="0" smtClean="0"/>
              <a:t>trzích apod.</a:t>
            </a:r>
          </a:p>
        </p:txBody>
      </p:sp>
    </p:spTree>
    <p:extLst>
      <p:ext uri="{BB962C8B-B14F-4D97-AF65-F5344CB8AC3E}">
        <p14:creationId xmlns:p14="http://schemas.microsoft.com/office/powerpoint/2010/main" val="18463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Evropská komise upozorňuje, že být sociálně zodpovědný neznamená pouze naplňovat legislativní požadavky, ale jít za jejich hranice a investovat více do lidských zdrojů, </a:t>
            </a:r>
            <a:r>
              <a:rPr lang="cs-CZ" sz="2000" dirty="0" smtClean="0"/>
              <a:t>životního </a:t>
            </a:r>
            <a:r>
              <a:rPr lang="cs-CZ" sz="2000" dirty="0"/>
              <a:t>prostředí a věnovat se vztahům se zainteresovanými subjekty.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Společenská odpovědnost </a:t>
            </a:r>
            <a:r>
              <a:rPr lang="cs-CZ" sz="2000" dirty="0"/>
              <a:t>je tedy dobrovolné integrování sociálních a ekologických hledisek do každodenních firemních operací a interakcí s firemními zainteresovanými subjekty</a:t>
            </a:r>
            <a:r>
              <a:rPr lang="cs-CZ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AHR ČR vysvětluje CSR jako způsob podnikání, který odpovídá či jde nad rámec etických, zákonných, komerčních a společenských očekávání. Odpovědné </a:t>
            </a:r>
            <a:r>
              <a:rPr lang="cs-CZ" sz="2000" dirty="0" smtClean="0"/>
              <a:t>podnikání v </a:t>
            </a:r>
            <a:r>
              <a:rPr lang="cs-CZ" sz="2000" dirty="0"/>
              <a:t>sobě zahrnuje celou řadu témat, která jsou vždy specifická pro sektor, ve kterém firma působí.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569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Odpovědnost v hotelnictví a gastronomii je způsob, jakým se, pomocí poměrně </a:t>
            </a:r>
            <a:r>
              <a:rPr lang="cs-CZ" sz="2000" dirty="0" smtClean="0"/>
              <a:t>jednoduchých </a:t>
            </a:r>
            <a:r>
              <a:rPr lang="cs-CZ" sz="2000" dirty="0"/>
              <a:t>opatření, mohou hotely a restaurace posunout nejen k udržitelnosti ekologické a společenské, ale také ekonomické.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Odpovědný </a:t>
            </a:r>
            <a:r>
              <a:rPr lang="cs-CZ" sz="2000" b="1" dirty="0"/>
              <a:t>přístup k podnikání neznamená jen charitu nebo „náklady navíc“, ale udržitelný podnikatelský přístup.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Mezi </a:t>
            </a:r>
            <a:r>
              <a:rPr lang="cs-CZ" sz="2000" b="1" dirty="0"/>
              <a:t>nejdůležitější přínosy společensky odpovědného chování firem </a:t>
            </a:r>
            <a:r>
              <a:rPr lang="cs-CZ" sz="2000" b="1" dirty="0" smtClean="0"/>
              <a:t>můžeme zařadit následující </a:t>
            </a:r>
            <a:r>
              <a:rPr lang="cs-CZ" sz="2000" b="1" dirty="0"/>
              <a:t>oblasti</a:t>
            </a:r>
            <a:r>
              <a:rPr lang="cs-CZ" sz="2000" b="1" dirty="0" smtClean="0"/>
              <a:t>:</a:t>
            </a:r>
          </a:p>
          <a:p>
            <a:pPr algn="just"/>
            <a:r>
              <a:rPr lang="cs-CZ" sz="2000" b="1" dirty="0"/>
              <a:t>•	CSR vede k vytváření dobrého podnikového klimatu </a:t>
            </a:r>
            <a:r>
              <a:rPr lang="cs-CZ" sz="2000" dirty="0"/>
              <a:t>- pro zaměstnance je důležitý pocit sounáležitosti s firmou, roste pak jejich sebedůvěra při rozhodování, </a:t>
            </a:r>
            <a:r>
              <a:rPr lang="cs-CZ" sz="2000" dirty="0" smtClean="0"/>
              <a:t>motivovanost </a:t>
            </a:r>
            <a:r>
              <a:rPr lang="cs-CZ" sz="2000" dirty="0"/>
              <a:t>a produktivita. Status společensky odpovědné firmy je velice lákavý pro </a:t>
            </a:r>
            <a:r>
              <a:rPr lang="cs-CZ" sz="2000" dirty="0" smtClean="0"/>
              <a:t>potenciální </a:t>
            </a:r>
            <a:r>
              <a:rPr lang="cs-CZ" sz="2000" dirty="0"/>
              <a:t>zaměstnance a jejich udržení.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Lepší přístup ke kapitálu a přitažlivost pro investory.</a:t>
            </a:r>
          </a:p>
          <a:p>
            <a:pPr algn="just"/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53872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b="1" dirty="0" smtClean="0"/>
              <a:t>•</a:t>
            </a:r>
            <a:r>
              <a:rPr lang="cs-CZ" sz="2000" b="1" dirty="0"/>
              <a:t>	Zlepšení reputace a pozitivní pohled na společensky odpovědnou firmu v očích široké veřejnosti - </a:t>
            </a:r>
            <a:r>
              <a:rPr lang="cs-CZ" sz="2000" dirty="0"/>
              <a:t>pozitivní image má velmi příznivý dopad na celkové působení organizace. Tento efekt je výsledkem dlouhodobého, systematického a cílevědomého procesu a je někdy přirovnáván ke zlatému pokladu organizace. Vnímání organizace jako </a:t>
            </a:r>
            <a:r>
              <a:rPr lang="cs-CZ" sz="2000" dirty="0" smtClean="0"/>
              <a:t>společensky </a:t>
            </a:r>
            <a:r>
              <a:rPr lang="cs-CZ" sz="2000" dirty="0"/>
              <a:t>odpovědné zvyšuje i její goodwill</a:t>
            </a:r>
            <a:r>
              <a:rPr lang="cs-CZ" sz="2000" dirty="0" smtClean="0"/>
              <a:t>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Zvýšení efektivity provozu a snížení provozních nákladů.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Zlepšení managementu rizik a zmenšení nákladů na „risk management</a:t>
            </a:r>
            <a:r>
              <a:rPr lang="cs-CZ" sz="2000" dirty="0"/>
              <a:t>“ - uplatňování CSR v každodenní firemní praxi sebou nese lepší řízení rizik a jejich podstatné snížení, ať už v oblasti environmentální, ekonomické či dokonce mediální.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Vytváření potřebného zázemí k jejímu úspěšnému fungování </a:t>
            </a:r>
            <a:r>
              <a:rPr lang="cs-CZ" sz="2000" dirty="0"/>
              <a:t>a dlouhodobé </a:t>
            </a:r>
            <a:r>
              <a:rPr lang="cs-CZ" sz="2000" dirty="0" smtClean="0"/>
              <a:t>udržitelnosti </a:t>
            </a:r>
            <a:r>
              <a:rPr lang="cs-CZ" sz="2000" dirty="0"/>
              <a:t>apod.</a:t>
            </a:r>
          </a:p>
          <a:p>
            <a:pPr algn="just"/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72988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Podpora společenské odpovědnosti podniku v České republice je zaměřena na tři hlavní pilíře podle definice CSR – </a:t>
            </a:r>
            <a:r>
              <a:rPr lang="cs-CZ" sz="2000" b="1" dirty="0"/>
              <a:t>ekonomickou, environmentální a sociální </a:t>
            </a:r>
            <a:r>
              <a:rPr lang="cs-CZ" sz="2000" b="1" dirty="0" smtClean="0"/>
              <a:t>oblast.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Do ekonomické oblasti patří např.: </a:t>
            </a:r>
            <a:r>
              <a:rPr lang="cs-CZ" sz="2000" dirty="0"/>
              <a:t>Etický kodex chování společnosti, </a:t>
            </a:r>
            <a:r>
              <a:rPr lang="cs-CZ" sz="2000" dirty="0" smtClean="0"/>
              <a:t>transparentnost </a:t>
            </a:r>
            <a:r>
              <a:rPr lang="cs-CZ" sz="2000" dirty="0"/>
              <a:t>odmítání korupce, uplatňování principů dobrého řízení, ochrana duševního </a:t>
            </a:r>
            <a:r>
              <a:rPr lang="cs-CZ" sz="2000" dirty="0" smtClean="0"/>
              <a:t>vlastnictví</a:t>
            </a:r>
            <a:r>
              <a:rPr lang="cs-CZ" sz="2000" dirty="0"/>
              <a:t>, vztahy s investory (akcionáři), chování k zákazníkům/spotřebitelům, chování k </a:t>
            </a:r>
            <a:r>
              <a:rPr lang="cs-CZ" sz="2000" dirty="0" smtClean="0"/>
              <a:t>dodavatelům/odběratelům </a:t>
            </a:r>
            <a:r>
              <a:rPr lang="cs-CZ" sz="2000" dirty="0"/>
              <a:t>apod</a:t>
            </a:r>
            <a:r>
              <a:rPr lang="cs-CZ" sz="2000" b="1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Do sociální oblasti můžeme zahrnout např.: </a:t>
            </a:r>
            <a:r>
              <a:rPr lang="cs-CZ" sz="2000" dirty="0"/>
              <a:t>Firemní dobrovolnictví a sponzorství, lidská práva, komunikaci se </a:t>
            </a:r>
            <a:r>
              <a:rPr lang="cs-CZ" sz="2000" dirty="0" err="1"/>
              <a:t>stakeholdery</a:t>
            </a:r>
            <a:r>
              <a:rPr lang="cs-CZ" sz="2000" dirty="0"/>
              <a:t> (za </a:t>
            </a:r>
            <a:r>
              <a:rPr lang="cs-CZ" sz="2000" dirty="0" err="1"/>
              <a:t>stakeholdery</a:t>
            </a:r>
            <a:r>
              <a:rPr lang="cs-CZ" sz="2000" dirty="0"/>
              <a:t> jsou označovány všechny </a:t>
            </a:r>
            <a:r>
              <a:rPr lang="cs-CZ" sz="2000" dirty="0" smtClean="0"/>
              <a:t>osoby</a:t>
            </a:r>
            <a:r>
              <a:rPr lang="cs-CZ" sz="2000" dirty="0"/>
              <a:t>, instituce či organizace, které mají vliv na chod podniku nebo jsou fungováním </a:t>
            </a:r>
            <a:r>
              <a:rPr lang="cs-CZ" sz="2000" dirty="0" smtClean="0"/>
              <a:t>podniku </a:t>
            </a:r>
            <a:r>
              <a:rPr lang="cs-CZ" sz="2000" dirty="0"/>
              <a:t>přímo ovlivněni), zaměstnaneckou politiku, zdraví a bezpečnost zaměstnanců, vzdělání, </a:t>
            </a:r>
            <a:r>
              <a:rPr lang="cs-CZ" sz="2000" dirty="0" smtClean="0"/>
              <a:t>rekvalifikace apod.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955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400" b="1" dirty="0" smtClean="0"/>
              <a:t>Do </a:t>
            </a:r>
            <a:r>
              <a:rPr lang="cs-CZ" sz="2400" b="1" dirty="0"/>
              <a:t>Environmentální oblasti CSR můžeme zařadit např.: </a:t>
            </a:r>
            <a:r>
              <a:rPr lang="cs-CZ" sz="2400" dirty="0"/>
              <a:t>Ekologické výroby, pro-dukty a služby, ekologickou firemní politiku, ochranu přírodních zdrojů, investice do </a:t>
            </a:r>
            <a:r>
              <a:rPr lang="cs-CZ" sz="2400" dirty="0" smtClean="0"/>
              <a:t>ekologických </a:t>
            </a:r>
            <a:r>
              <a:rPr lang="cs-CZ" sz="2400" dirty="0"/>
              <a:t>technologií apod</a:t>
            </a:r>
            <a:r>
              <a:rPr lang="cs-CZ" sz="24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400" dirty="0"/>
              <a:t>Mezi oblasti, na které se </a:t>
            </a:r>
            <a:r>
              <a:rPr lang="cs-CZ" sz="2400" b="1" dirty="0"/>
              <a:t>odpovědné hotely a restaurace v ČR zaměřují</a:t>
            </a:r>
            <a:r>
              <a:rPr lang="cs-CZ" sz="2400" dirty="0"/>
              <a:t>, patří např.: </a:t>
            </a:r>
            <a:r>
              <a:rPr lang="cs-CZ" sz="2400" dirty="0" smtClean="0"/>
              <a:t>výběr </a:t>
            </a:r>
            <a:r>
              <a:rPr lang="cs-CZ" sz="2400" dirty="0"/>
              <a:t>dodavatelů, spotřeba energií a vody, odpadové hospodářství, budova, její provoz, úklid a údržba, čistota, zapojení zaměstnanců a zákazníků, portfolio produktů a služeb, podpora komunity a veřejný prostor, zaměstnanecký a klientský přístup ke </a:t>
            </a:r>
            <a:r>
              <a:rPr lang="cs-CZ" sz="2400" dirty="0" smtClean="0"/>
              <a:t>znevýhodněným </a:t>
            </a:r>
            <a:r>
              <a:rPr lang="cs-CZ" sz="2400" dirty="0"/>
              <a:t>lidem, odpovědný přístup ke spotřebě alkoholu a řada dalších činností</a:t>
            </a:r>
            <a:r>
              <a:rPr lang="cs-CZ" sz="24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7371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Příkladem je </a:t>
            </a:r>
            <a:r>
              <a:rPr lang="cs-CZ" sz="2000" b="1" dirty="0" err="1" smtClean="0"/>
              <a:t>The</a:t>
            </a:r>
            <a:r>
              <a:rPr lang="cs-CZ" sz="2000" b="1" dirty="0" smtClean="0"/>
              <a:t> </a:t>
            </a:r>
            <a:r>
              <a:rPr lang="cs-CZ" sz="2000" b="1" dirty="0"/>
              <a:t>Real </a:t>
            </a:r>
            <a:r>
              <a:rPr lang="cs-CZ" sz="2000" b="1" dirty="0" err="1"/>
              <a:t>Meat</a:t>
            </a:r>
            <a:r>
              <a:rPr lang="cs-CZ" sz="2000" b="1" dirty="0"/>
              <a:t> Society, </a:t>
            </a:r>
            <a:r>
              <a:rPr lang="cs-CZ" sz="2000" b="1" dirty="0" smtClean="0"/>
              <a:t>které </a:t>
            </a:r>
            <a:r>
              <a:rPr lang="cs-CZ" sz="2000" dirty="0" smtClean="0"/>
              <a:t>je nejen </a:t>
            </a:r>
            <a:r>
              <a:rPr lang="cs-CZ" sz="2000" dirty="0"/>
              <a:t>řeznictví v centru </a:t>
            </a:r>
            <a:r>
              <a:rPr lang="cs-CZ" sz="2000" dirty="0" smtClean="0"/>
              <a:t>Prahy, </a:t>
            </a:r>
            <a:r>
              <a:rPr lang="cs-CZ" sz="2000" dirty="0"/>
              <a:t>ale i spolek opravdového masa udávající směr.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Jeho </a:t>
            </a:r>
            <a:r>
              <a:rPr lang="cs-CZ" sz="2000" dirty="0"/>
              <a:t>filozofie je jednoduchá: </a:t>
            </a:r>
            <a:r>
              <a:rPr lang="cs-CZ" sz="2000" b="1" dirty="0"/>
              <a:t>„Děláme s láskou to, co milujeme</a:t>
            </a:r>
            <a:r>
              <a:rPr lang="cs-CZ" sz="2000" b="1" dirty="0" smtClean="0"/>
              <a:t>.“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Respektujeme </a:t>
            </a:r>
            <a:r>
              <a:rPr lang="cs-CZ" sz="2000" dirty="0"/>
              <a:t>naše zvířátka, proto sledujeme vše, od narození po porážku. Respekt ke zvířeti je respekt k nám samým. Žádná antibiotika, žádná směs na podporu růstu - zásadně odmítáme velkochovy, klece, překupníky a vůbec všechny chovy, kde zvíře nemá možnost si hrát, běhat, hrabat a jíst jen dobrůtky.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Zpracováváme </a:t>
            </a:r>
            <a:r>
              <a:rPr lang="cs-CZ" sz="2000" b="1" dirty="0"/>
              <a:t>jen celá zvířata</a:t>
            </a:r>
            <a:r>
              <a:rPr lang="cs-CZ" sz="2000" dirty="0"/>
              <a:t>, proto nevedeme jen to "co se prodává" (panenky, svíčková, kotlety), ale nabízíme vám možnost proniknout do filosofie od čumáčku po ocásek."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0937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86359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Organizace, které působí v České republice a jsou společensky odpovědné, si za své chování a aktivity zaslouží jak uznání, tak i veřejné ocenění.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K </a:t>
            </a:r>
            <a:r>
              <a:rPr lang="cs-CZ" sz="2000" b="1" dirty="0"/>
              <a:t>tomu slouží různé soutěže v různých oblastech, kategoriích a regionech, aby dostali šanci také malé a střední podniky ve všech krajích po celé České republice.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V </a:t>
            </a:r>
            <a:r>
              <a:rPr lang="cs-CZ" sz="2000" dirty="0"/>
              <a:t>ČR jsou tak vyhlašovány ceny za </a:t>
            </a:r>
            <a:r>
              <a:rPr lang="cs-CZ" sz="2000" dirty="0" smtClean="0"/>
              <a:t>společenskou </a:t>
            </a:r>
            <a:r>
              <a:rPr lang="cs-CZ" sz="2000" dirty="0"/>
              <a:t>odpovědnost. Jedná se např. o cenu „Podnikáme odpovědně“, kterou v roce 2016 již podruhé vyhlašovala Rada kvality </a:t>
            </a:r>
            <a:r>
              <a:rPr lang="cs-CZ" sz="2000" dirty="0" smtClean="0"/>
              <a:t>ČR,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Dále existuje vládní program </a:t>
            </a:r>
            <a:r>
              <a:rPr lang="cs-CZ" sz="2000" b="1" dirty="0"/>
              <a:t>„Národní ceny kvality“, </a:t>
            </a:r>
            <a:r>
              <a:rPr lang="cs-CZ" sz="2000" dirty="0"/>
              <a:t>který je zaměřen na oceňování organizací, které dosahují excelentních </a:t>
            </a:r>
            <a:r>
              <a:rPr lang="cs-CZ" sz="2000" dirty="0" smtClean="0"/>
              <a:t>výsledků.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Další cenou, která se v ČR vyhlašuje je cena pro </a:t>
            </a:r>
            <a:r>
              <a:rPr lang="cs-CZ" sz="2000" b="1" dirty="0"/>
              <a:t>„Odpovědné hotely a restaurace“, </a:t>
            </a:r>
            <a:r>
              <a:rPr lang="cs-CZ" sz="2000" dirty="0"/>
              <a:t>které systematicky rozvíjejí své podnikání směrem k dlouhodobé udržitelnosti.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12137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r>
              <a:rPr lang="cs-CZ" dirty="0" smtClean="0"/>
              <a:t>Společensky </a:t>
            </a:r>
            <a:r>
              <a:rPr lang="cs-CZ" dirty="0"/>
              <a:t>odpovědné podnikání v sektoru hotelnictví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703189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b="1" dirty="0"/>
              <a:t>Mezi další soutěže a ceny CSR patří např.: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 err="1"/>
              <a:t>Social</a:t>
            </a:r>
            <a:r>
              <a:rPr lang="cs-CZ" sz="2000" b="1" dirty="0"/>
              <a:t> </a:t>
            </a:r>
            <a:r>
              <a:rPr lang="cs-CZ" sz="2000" b="1" dirty="0" err="1"/>
              <a:t>Impact</a:t>
            </a:r>
            <a:r>
              <a:rPr lang="cs-CZ" sz="2000" b="1" dirty="0"/>
              <a:t> </a:t>
            </a:r>
            <a:r>
              <a:rPr lang="cs-CZ" sz="2000" b="1" dirty="0" err="1" smtClean="0"/>
              <a:t>Award</a:t>
            </a:r>
            <a:r>
              <a:rPr lang="cs-CZ" sz="2000" b="1" dirty="0" smtClean="0"/>
              <a:t> </a:t>
            </a:r>
            <a:r>
              <a:rPr lang="cs-CZ" sz="2000" dirty="0"/>
              <a:t>- Finalisté </a:t>
            </a:r>
            <a:r>
              <a:rPr lang="cs-CZ" sz="2000" dirty="0" err="1"/>
              <a:t>Social</a:t>
            </a:r>
            <a:r>
              <a:rPr lang="cs-CZ" sz="2000" dirty="0"/>
              <a:t> </a:t>
            </a:r>
            <a:r>
              <a:rPr lang="cs-CZ" sz="2000" dirty="0" err="1"/>
              <a:t>Impact</a:t>
            </a:r>
            <a:r>
              <a:rPr lang="cs-CZ" sz="2000" dirty="0"/>
              <a:t> </a:t>
            </a:r>
            <a:r>
              <a:rPr lang="cs-CZ" sz="2000" dirty="0" err="1"/>
              <a:t>Award</a:t>
            </a:r>
            <a:r>
              <a:rPr lang="cs-CZ" sz="2000" dirty="0"/>
              <a:t> jsou hodnoceni odbornou porotou podle 4 kritérií: </a:t>
            </a:r>
            <a:r>
              <a:rPr lang="cs-CZ" sz="2000" b="1" dirty="0"/>
              <a:t>Sociální dopad, Inovace, Proveditelnost a </a:t>
            </a:r>
            <a:r>
              <a:rPr lang="cs-CZ" sz="2000" b="1" dirty="0" smtClean="0"/>
              <a:t>Progr</a:t>
            </a:r>
            <a:r>
              <a:rPr lang="cs-CZ" sz="2000" dirty="0" smtClean="0"/>
              <a:t>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b="1" dirty="0" err="1" smtClean="0"/>
              <a:t>Ethnic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Friendly</a:t>
            </a:r>
            <a:r>
              <a:rPr lang="cs-CZ" sz="2000" b="1" dirty="0"/>
              <a:t> </a:t>
            </a:r>
            <a:r>
              <a:rPr lang="cs-CZ" sz="2000" b="1" dirty="0" smtClean="0"/>
              <a:t>zaměstnavatel </a:t>
            </a:r>
            <a:r>
              <a:rPr lang="cs-CZ" sz="2000" dirty="0" smtClean="0"/>
              <a:t>- </a:t>
            </a:r>
            <a:r>
              <a:rPr lang="cs-CZ" sz="2000" dirty="0"/>
              <a:t>umožňuje ocenění zaměstnavatelů, kteří se hlásí k zásadě rovného zacházení s etnicky odlišným obyvatelstvem a ve své personální praxi tuto zásadu dlouhodobě naplňují a dbají o její dodržování.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Cena zdraví a bezpečného životního prostředí </a:t>
            </a:r>
            <a:r>
              <a:rPr lang="cs-CZ" sz="2000" dirty="0"/>
              <a:t>- Ta je příležitostí pro všechny firmy i organizace, které aktivně přispívají ke zlepšení životního a pracovního prostředí ve svém blízkém i co nejširším okolí.</a:t>
            </a:r>
          </a:p>
          <a:p>
            <a:pPr algn="just"/>
            <a:r>
              <a:rPr lang="cs-CZ" sz="2000" dirty="0"/>
              <a:t>•	</a:t>
            </a:r>
            <a:r>
              <a:rPr lang="cs-CZ" sz="2000" b="1" dirty="0"/>
              <a:t>Cena VIA Bona </a:t>
            </a:r>
            <a:r>
              <a:rPr lang="cs-CZ" sz="2000" dirty="0"/>
              <a:t>– Jejím prostřednictvím </a:t>
            </a:r>
            <a:r>
              <a:rPr lang="cs-CZ" sz="2000" dirty="0" smtClean="0"/>
              <a:t>se oceňuje </a:t>
            </a:r>
            <a:r>
              <a:rPr lang="cs-CZ" sz="2000" dirty="0"/>
              <a:t>významné filantropické počiny</a:t>
            </a:r>
            <a:r>
              <a:rPr lang="cs-CZ" sz="2000" dirty="0" smtClean="0"/>
              <a:t>, </a:t>
            </a:r>
            <a:r>
              <a:rPr lang="cs-CZ" sz="2000" dirty="0"/>
              <a:t>inspirativní příběhy dárcovství a dobročinnosti a </a:t>
            </a:r>
            <a:r>
              <a:rPr lang="cs-CZ" sz="2000" dirty="0" smtClean="0"/>
              <a:t>nové </a:t>
            </a:r>
            <a:r>
              <a:rPr lang="cs-CZ" sz="2000" dirty="0"/>
              <a:t>trendy i možné cesty všem současným i potenciálním filantropům. </a:t>
            </a:r>
            <a:endParaRPr lang="cs-CZ" sz="2000" dirty="0" smtClean="0"/>
          </a:p>
          <a:p>
            <a:pPr algn="just"/>
            <a:endParaRPr lang="cs-CZ" sz="2000" b="1" dirty="0" smtClean="0"/>
          </a:p>
          <a:p>
            <a:pPr algn="just"/>
            <a:r>
              <a:rPr lang="cs-CZ" sz="2000" b="1" dirty="0" smtClean="0"/>
              <a:t>Filantrop </a:t>
            </a:r>
            <a:r>
              <a:rPr lang="cs-CZ" sz="2000" b="1" dirty="0"/>
              <a:t>je </a:t>
            </a:r>
            <a:r>
              <a:rPr lang="cs-CZ" sz="2000" b="1" dirty="0" smtClean="0"/>
              <a:t>člověk, který </a:t>
            </a:r>
            <a:r>
              <a:rPr lang="cs-CZ" sz="2000" dirty="0" smtClean="0"/>
              <a:t>daruje </a:t>
            </a:r>
            <a:r>
              <a:rPr lang="cs-CZ" sz="2000" dirty="0"/>
              <a:t>čas, peníze a jiné hmotné statky na charitativní účely.</a:t>
            </a:r>
          </a:p>
          <a:p>
            <a:pPr algn="just"/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0855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128792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70318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t="44093" b="34910"/>
          <a:stretch/>
        </p:blipFill>
        <p:spPr>
          <a:xfrm>
            <a:off x="4499992" y="2339451"/>
            <a:ext cx="4572638" cy="72008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07654"/>
            <a:ext cx="3564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r>
              <a:rPr lang="pl-PL" dirty="0" smtClean="0"/>
              <a:t>Etika </a:t>
            </a:r>
            <a:r>
              <a:rPr lang="pl-PL" dirty="0"/>
              <a:t>podnikání v podmínkách hotelnictví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900088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Podnikatelská </a:t>
            </a:r>
            <a:r>
              <a:rPr lang="cs-CZ" sz="2000" b="1" dirty="0"/>
              <a:t>etika </a:t>
            </a:r>
            <a:r>
              <a:rPr lang="cs-CZ" sz="2000" dirty="0"/>
              <a:t>(etika podnikání) zahrnuje morální zásady a normy, které usměrňují chování ve světě podnikání (např. spravedlnost, poctivost, serióznost apod.).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Etika není nahodilou vědou, která by vznikla nedávno.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Má </a:t>
            </a:r>
            <a:r>
              <a:rPr lang="cs-CZ" sz="2000" dirty="0"/>
              <a:t>kořeny už ve starověké </a:t>
            </a:r>
            <a:r>
              <a:rPr lang="cs-CZ" sz="2000" dirty="0" smtClean="0"/>
              <a:t>antice </a:t>
            </a:r>
            <a:r>
              <a:rPr lang="cs-CZ" sz="2000" dirty="0"/>
              <a:t>a zabývali se jí známí filozofové jako </a:t>
            </a:r>
            <a:r>
              <a:rPr lang="cs-CZ" sz="2000" b="1" dirty="0"/>
              <a:t>Aristoteles, Epikuros nebo </a:t>
            </a:r>
            <a:r>
              <a:rPr lang="cs-CZ" sz="2000" b="1" dirty="0" smtClean="0"/>
              <a:t>Demokritos.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Etika podnikání </a:t>
            </a:r>
            <a:r>
              <a:rPr lang="cs-CZ" sz="2000" dirty="0"/>
              <a:t>vznikla jako samostatná disciplína v sedmdesátých letech dvacátého století. </a:t>
            </a:r>
            <a:endParaRPr lang="cs-CZ" sz="20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Před </a:t>
            </a:r>
            <a:r>
              <a:rPr lang="cs-CZ" sz="2000" dirty="0"/>
              <a:t>jejím vznikem se užívaly převážně pojmy jako </a:t>
            </a:r>
            <a:r>
              <a:rPr lang="cs-CZ" sz="2000" b="1" dirty="0"/>
              <a:t>„společenská odpovědnost firmy“ nebo „společenská odpovědnost podnikání“.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Ty </a:t>
            </a:r>
            <a:r>
              <a:rPr lang="cs-CZ" sz="2000" b="1" dirty="0"/>
              <a:t>ale postihovaly pouze část </a:t>
            </a:r>
            <a:r>
              <a:rPr lang="cs-CZ" sz="2000" b="1" dirty="0" smtClean="0"/>
              <a:t>problematiky </a:t>
            </a:r>
            <a:r>
              <a:rPr lang="cs-CZ" sz="2000" b="1" dirty="0"/>
              <a:t>etiky v podnikání.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Podnikatelská </a:t>
            </a:r>
            <a:r>
              <a:rPr lang="cs-CZ" sz="2000" b="1" dirty="0"/>
              <a:t>etika se rychle rozvíjela ve Spojených státech, </a:t>
            </a:r>
            <a:r>
              <a:rPr lang="cs-CZ" sz="2000" dirty="0"/>
              <a:t>které předběhly Evropu o řadu let.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36232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95536" y="195486"/>
            <a:ext cx="6912768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5614" y="915566"/>
            <a:ext cx="900088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b="1" dirty="0"/>
              <a:t>V podnikatelské sféře v oblasti hotelnictví </a:t>
            </a:r>
            <a:r>
              <a:rPr lang="cs-CZ" sz="2200" dirty="0"/>
              <a:t>se v souvislosti s etikou mluví o </a:t>
            </a:r>
            <a:r>
              <a:rPr lang="cs-CZ" sz="2200" dirty="0" smtClean="0"/>
              <a:t>podnikatelské </a:t>
            </a:r>
            <a:r>
              <a:rPr lang="cs-CZ" sz="2200" dirty="0"/>
              <a:t>kultuře, prosazování a dodržování etického chování a rozhodování, které by mělo ústit v sociální, morální a ekologickou odpovědnost.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Etika </a:t>
            </a:r>
            <a:r>
              <a:rPr lang="cs-CZ" sz="2200" dirty="0"/>
              <a:t>však není matematika, neexistuje v ní jediný správný výklad a tak mohou být značné rozdíly v chápání etiky, </a:t>
            </a:r>
            <a:r>
              <a:rPr lang="cs-CZ" sz="2200" dirty="0" smtClean="0"/>
              <a:t>resp. v </a:t>
            </a:r>
            <a:r>
              <a:rPr lang="cs-CZ" sz="2200" dirty="0"/>
              <a:t>chápání toho, co je morální a co už ne. </a:t>
            </a:r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200" dirty="0" smtClean="0"/>
              <a:t>V </a:t>
            </a:r>
            <a:r>
              <a:rPr lang="cs-CZ" sz="2200" dirty="0"/>
              <a:t>souvislosti s podnikáním lze </a:t>
            </a:r>
            <a:r>
              <a:rPr lang="cs-CZ" sz="2200" b="1" dirty="0"/>
              <a:t>etiku chápat jako zásady slušného jednání s obchodními partnery, jako vztahy s konkurencí či poctivé </a:t>
            </a:r>
            <a:r>
              <a:rPr lang="cs-CZ" sz="2200" b="1" dirty="0" smtClean="0"/>
              <a:t>chování </a:t>
            </a:r>
            <a:r>
              <a:rPr lang="cs-CZ" sz="2200" b="1" dirty="0"/>
              <a:t>k </a:t>
            </a:r>
            <a:r>
              <a:rPr lang="cs-CZ" sz="2200" b="1" dirty="0" smtClean="0"/>
              <a:t>zákazníkům.</a:t>
            </a:r>
            <a:endParaRPr lang="cs-CZ" sz="2200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15450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Základním předpokladem etického podnikání </a:t>
            </a:r>
            <a:r>
              <a:rPr lang="cs-CZ" sz="2000" dirty="0"/>
              <a:t>nejen v oblasti hotelnictví, by mělo být dodržování určitých pravidel, která jsou někdy uváděna jako tzv. „fair play“. </a:t>
            </a:r>
            <a:r>
              <a:rPr lang="cs-CZ" sz="2000" b="1" dirty="0"/>
              <a:t>Toto </a:t>
            </a:r>
            <a:r>
              <a:rPr lang="cs-CZ" sz="2000" b="1" dirty="0" smtClean="0"/>
              <a:t>podnikání </a:t>
            </a:r>
            <a:r>
              <a:rPr lang="cs-CZ" sz="2000" b="1" dirty="0"/>
              <a:t>by mělo sledovat tyto </a:t>
            </a:r>
            <a:r>
              <a:rPr lang="cs-CZ" sz="2000" b="1" dirty="0" smtClean="0"/>
              <a:t>cíle: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b="1" dirty="0" smtClean="0"/>
              <a:t>Povzbuzovat </a:t>
            </a:r>
            <a:r>
              <a:rPr lang="cs-CZ" sz="2000" b="1" dirty="0"/>
              <a:t>všechny představitele firem k zachovávání etického chování a k </a:t>
            </a:r>
            <a:r>
              <a:rPr lang="cs-CZ" sz="2000" b="1" dirty="0" smtClean="0"/>
              <a:t>začleňování </a:t>
            </a:r>
            <a:r>
              <a:rPr lang="cs-CZ" sz="2000" b="1" dirty="0"/>
              <a:t>problematiky etické výchovy do vzdělávání zaměstnanců.</a:t>
            </a:r>
          </a:p>
          <a:p>
            <a:pPr algn="just"/>
            <a:r>
              <a:rPr lang="cs-CZ" sz="2000" b="1" dirty="0"/>
              <a:t>•	Přispět k prosazování a uplatňování etických principů v národním hospodářství.</a:t>
            </a:r>
          </a:p>
          <a:p>
            <a:pPr algn="just"/>
            <a:r>
              <a:rPr lang="cs-CZ" sz="2000" b="1" dirty="0"/>
              <a:t>•	Uplatňováním etických principů přiblížit naši podnikatelskou sféru k základním etickým hodnotám, obvyklým v zemích EU.</a:t>
            </a:r>
          </a:p>
          <a:p>
            <a:pPr algn="just"/>
            <a:r>
              <a:rPr lang="cs-CZ" sz="2000" b="1" dirty="0"/>
              <a:t>•	Zlepšit etiku v hospodářské činnosti, která je chápána jako soustava norem </a:t>
            </a:r>
            <a:r>
              <a:rPr lang="cs-CZ" sz="2000" b="1" dirty="0" smtClean="0"/>
              <a:t>poctivého </a:t>
            </a:r>
            <a:r>
              <a:rPr lang="cs-CZ" sz="2000" b="1" dirty="0"/>
              <a:t>jednání ve vzájemných vztazích podnikatelů s obchodními partnery, </a:t>
            </a:r>
            <a:r>
              <a:rPr lang="cs-CZ" sz="2000" b="1" dirty="0" smtClean="0"/>
              <a:t>zaměstnanci</a:t>
            </a:r>
            <a:r>
              <a:rPr lang="cs-CZ" sz="2000" b="1" dirty="0"/>
              <a:t>, společníky, s místními orgány </a:t>
            </a:r>
            <a:r>
              <a:rPr lang="cs-CZ" sz="2000" b="1" dirty="0" smtClean="0"/>
              <a:t>apod.</a:t>
            </a:r>
            <a:endParaRPr lang="cs-CZ" sz="2000" b="1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0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79512" y="987574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Základem implementace etiky ve vyspělých zemích</a:t>
            </a:r>
            <a:r>
              <a:rPr lang="cs-CZ" sz="2000" b="1" dirty="0"/>
              <a:t> (USA, Velké Británie) bývají </a:t>
            </a:r>
            <a:r>
              <a:rPr lang="cs-CZ" sz="2000" b="1" dirty="0" smtClean="0"/>
              <a:t>etické </a:t>
            </a:r>
            <a:r>
              <a:rPr lang="cs-CZ" sz="2000" b="1" dirty="0"/>
              <a:t>kodexy. </a:t>
            </a:r>
            <a:endParaRPr lang="cs-CZ" sz="20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Přijetí </a:t>
            </a:r>
            <a:r>
              <a:rPr lang="cs-CZ" sz="2000" b="1" dirty="0"/>
              <a:t>etického kodexu přináší hotelům nespočet výhod. </a:t>
            </a:r>
            <a:endParaRPr lang="cs-CZ" sz="2000" b="1" dirty="0" smtClean="0"/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První </a:t>
            </a:r>
            <a:r>
              <a:rPr lang="cs-CZ" sz="2000" b="1" dirty="0"/>
              <a:t>z nich je </a:t>
            </a:r>
            <a:r>
              <a:rPr lang="cs-CZ" sz="2000" b="1" dirty="0" smtClean="0"/>
              <a:t>budování </a:t>
            </a:r>
            <a:r>
              <a:rPr lang="cs-CZ" sz="2000" b="1" dirty="0"/>
              <a:t>a povznesení dobrého jména firmy v povědomí zákazníků i zaměstnanců. </a:t>
            </a:r>
            <a:endParaRPr lang="cs-CZ" sz="2000" b="1" dirty="0" smtClean="0"/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Zvyšuje </a:t>
            </a:r>
            <a:r>
              <a:rPr lang="cs-CZ" sz="2000" b="1" dirty="0"/>
              <a:t>atraktivitu firmy pro potencionální zaměstnance a upevňuje loajalitu těch stávajících. Dále posiluje firemní kulturu, pracovní morálku, definuje firemní politiku a zvyšuje </a:t>
            </a:r>
            <a:r>
              <a:rPr lang="cs-CZ" sz="2000" b="1" dirty="0" smtClean="0"/>
              <a:t>konkurenceschopnost </a:t>
            </a:r>
            <a:r>
              <a:rPr lang="cs-CZ" sz="2000" b="1" dirty="0"/>
              <a:t>na trhu. </a:t>
            </a:r>
            <a:endParaRPr lang="cs-CZ" sz="2000" b="1" dirty="0" smtClean="0"/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cs-CZ" sz="2000" b="1" dirty="0" smtClean="0"/>
              <a:t>Etický </a:t>
            </a:r>
            <a:r>
              <a:rPr lang="cs-CZ" sz="2000" b="1" dirty="0"/>
              <a:t>kodex vytváří prostor pro otevřenou komunikaci mezi </a:t>
            </a:r>
            <a:r>
              <a:rPr lang="cs-CZ" sz="2000" b="1" dirty="0" smtClean="0"/>
              <a:t>nadřízeným </a:t>
            </a:r>
            <a:r>
              <a:rPr lang="cs-CZ" sz="2000" b="1" dirty="0"/>
              <a:t>a podřízeným a kromě toho slouží k potlačení subjektivního </a:t>
            </a:r>
            <a:r>
              <a:rPr lang="cs-CZ" sz="2000" b="1" dirty="0" smtClean="0"/>
              <a:t>rozhodování v </a:t>
            </a:r>
            <a:r>
              <a:rPr lang="cs-CZ" sz="2000" b="1" dirty="0"/>
              <a:t>klíčových situacích. 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Etické kodexy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112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1140589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b="1" dirty="0"/>
              <a:t>Etický kodex může upravovat mimo vnitřní vztahy ve firmě i např</a:t>
            </a:r>
            <a:r>
              <a:rPr lang="cs-CZ" sz="2000" dirty="0" smtClean="0"/>
              <a:t>.</a:t>
            </a:r>
          </a:p>
          <a:p>
            <a:pPr algn="just"/>
            <a:r>
              <a:rPr lang="cs-CZ" sz="2000" dirty="0" smtClean="0"/>
              <a:t>•</a:t>
            </a:r>
            <a:r>
              <a:rPr lang="cs-CZ" sz="2000" dirty="0"/>
              <a:t>	vztahy vůči státu, vládě a místním orgánům,</a:t>
            </a:r>
          </a:p>
          <a:p>
            <a:pPr algn="just"/>
            <a:r>
              <a:rPr lang="cs-CZ" sz="2000" dirty="0"/>
              <a:t>•	vztahy k životnímu prostředí,</a:t>
            </a:r>
          </a:p>
          <a:p>
            <a:pPr algn="just"/>
            <a:r>
              <a:rPr lang="cs-CZ" sz="2000" dirty="0"/>
              <a:t>•	vztahy ke konkurenci,</a:t>
            </a:r>
          </a:p>
          <a:p>
            <a:pPr algn="just"/>
            <a:r>
              <a:rPr lang="cs-CZ" sz="2000" dirty="0"/>
              <a:t>•	vztahy k odběratelům,</a:t>
            </a:r>
          </a:p>
          <a:p>
            <a:pPr algn="just"/>
            <a:r>
              <a:rPr lang="cs-CZ" sz="2000" dirty="0"/>
              <a:t>•	vztahy k dodavatelům,</a:t>
            </a:r>
          </a:p>
          <a:p>
            <a:pPr algn="just"/>
            <a:r>
              <a:rPr lang="cs-CZ" sz="2000" dirty="0"/>
              <a:t>•	vztahy k zákazníkům</a:t>
            </a:r>
          </a:p>
          <a:p>
            <a:pPr algn="just"/>
            <a:r>
              <a:rPr lang="cs-CZ" sz="2000" dirty="0"/>
              <a:t>•	vztahy k majitelům, investorům.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67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555526"/>
            <a:ext cx="892899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2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/>
              <a:t>AHR ČR Asociace hotelů a restaurací České republiky (dále jen AHR ČR) jako otevřené dobrovolné sdružení subjektů, podnikajících v oblastech pohostinství, cestovního ruchu a navazujících odvětvích, si spolu s obhajobou a prosazováním profesních zájmů klade za cíl, aby veškerá  jeho  činnost  </a:t>
            </a:r>
            <a:r>
              <a:rPr lang="cs-CZ" sz="2000" dirty="0" smtClean="0"/>
              <a:t>byla v </a:t>
            </a:r>
            <a:r>
              <a:rPr lang="cs-CZ" sz="2000" dirty="0"/>
              <a:t>souladu s obecně uznávanými etickými zásadami podnikatelské činnosti a mezilidskými vztahy v demokratické společnosti</a:t>
            </a:r>
            <a:r>
              <a:rPr lang="cs-CZ" sz="20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 </a:t>
            </a:r>
            <a:r>
              <a:rPr lang="cs-CZ" sz="2000" dirty="0"/>
              <a:t>Tento </a:t>
            </a:r>
            <a:r>
              <a:rPr lang="cs-CZ" sz="2000" b="1" dirty="0"/>
              <a:t>Etický kodex </a:t>
            </a:r>
            <a:r>
              <a:rPr lang="cs-CZ" sz="2000" dirty="0" smtClean="0"/>
              <a:t>vyhlašuje </a:t>
            </a:r>
            <a:r>
              <a:rPr lang="cs-CZ" sz="2000" dirty="0"/>
              <a:t>Valná hromada v souladu se Stanovami asociace a současně vyzývá své partnery k obdobnému jednání a vztahům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cs-CZ" sz="2000" b="1" dirty="0"/>
              <a:t>Etický kodex AHR ČR </a:t>
            </a:r>
            <a:r>
              <a:rPr lang="cs-CZ" sz="2000" dirty="0"/>
              <a:t>je dokument shrnující pravidla chování členů, kteří jej přijímají vstupem do asociace, otevřeně deklarují dodržování stanovených pravidel a jsou si vědomi skutečnosti, že v případě jejich porušení a neprovedení patřičné nápravy může rozhodnutím Rady asociace dojít k ukončení členství bez nároku na náhradu alikvotní části zaplaceného členského příspěvku.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cs-CZ" sz="2000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560840" cy="50770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8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5832648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915566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AHR </a:t>
            </a:r>
            <a:r>
              <a:rPr lang="cs-CZ" sz="2000" dirty="0"/>
              <a:t>ČR se se hlásí k Rezoluci 13. Valného shromáždění Světové organizace </a:t>
            </a:r>
            <a:r>
              <a:rPr lang="cs-CZ" sz="2000" dirty="0" smtClean="0"/>
              <a:t>cestovního </a:t>
            </a:r>
            <a:r>
              <a:rPr lang="cs-CZ" sz="2000" dirty="0"/>
              <a:t>ruchu, ze dne 21. 12. 2001 a zde přijatému </a:t>
            </a:r>
            <a:r>
              <a:rPr lang="cs-CZ" sz="2000" b="1" dirty="0"/>
              <a:t>Globálnímu etického kodexu </a:t>
            </a:r>
            <a:r>
              <a:rPr lang="cs-CZ" sz="2000" b="1" dirty="0" smtClean="0"/>
              <a:t>cestovního ruchu, který obsahuje </a:t>
            </a:r>
            <a:r>
              <a:rPr lang="cs-CZ" sz="2000" b="1" dirty="0" smtClean="0"/>
              <a:t>např.:</a:t>
            </a:r>
            <a:r>
              <a:rPr lang="cs-CZ" sz="2000" b="1" dirty="0"/>
              <a:t>	</a:t>
            </a:r>
            <a:endParaRPr lang="cs-CZ" sz="20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dirty="0" smtClean="0"/>
              <a:t>Členové </a:t>
            </a:r>
            <a:r>
              <a:rPr lang="cs-CZ" sz="2000" dirty="0"/>
              <a:t>asociace vytvářejí svým zaměstnancům odpovídající pracovní podmínky dle specifik jejich pracovního zařazení a obsahu práce. Vztah mezi </a:t>
            </a:r>
            <a:r>
              <a:rPr lang="cs-CZ" sz="2000" dirty="0" smtClean="0"/>
              <a:t>zaměstnavatelem a </a:t>
            </a:r>
            <a:r>
              <a:rPr lang="cs-CZ" sz="2000" dirty="0"/>
              <a:t>zaměstnancem je založen na vzájemné úctě.</a:t>
            </a:r>
          </a:p>
          <a:p>
            <a:pPr algn="just"/>
            <a:r>
              <a:rPr lang="cs-CZ" sz="2000" dirty="0"/>
              <a:t>•	Děti a mladiství jsou v provozovnách členů asociace ochraňováni před škodlivými vlivy zdraví škodlivých a návykových látek, zákazem jejich podávání či požívání ve veškerých prostorách.</a:t>
            </a:r>
          </a:p>
          <a:p>
            <a:pPr algn="just"/>
            <a:r>
              <a:rPr lang="cs-CZ" sz="2000" dirty="0"/>
              <a:t>•	Pohostinské či ubytovací zařízení plní vedle svého ekonomického poslání i významnou roli kulturně společenského zařízení pro místní občany a vytváří předpoklady pro </a:t>
            </a:r>
            <a:r>
              <a:rPr lang="cs-CZ" sz="2000" dirty="0" smtClean="0"/>
              <a:t>rozvoj </a:t>
            </a:r>
            <a:r>
              <a:rPr lang="cs-CZ" sz="2000" dirty="0"/>
              <a:t>cestovního ruchu. </a:t>
            </a:r>
            <a:r>
              <a:rPr lang="cs-CZ" sz="2000" dirty="0" smtClean="0"/>
              <a:t>V </a:t>
            </a:r>
            <a:r>
              <a:rPr lang="cs-CZ" sz="2000" dirty="0"/>
              <a:t>zařízeních jsou hostům poskytovány informace o místních zvyklostech a tradicích, specialitách místní </a:t>
            </a:r>
            <a:r>
              <a:rPr lang="cs-CZ" sz="2000" dirty="0" smtClean="0"/>
              <a:t>kuchyně</a:t>
            </a:r>
            <a:r>
              <a:rPr lang="cs-CZ" sz="2000" dirty="0"/>
              <a:t> </a:t>
            </a:r>
            <a:r>
              <a:rPr lang="cs-CZ" sz="2000" dirty="0" smtClean="0"/>
              <a:t>atd.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58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416824" cy="507703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0" y="84355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/>
              <a:t>Vedle etického kodexu organizací, dobrovolných sdružení subjektů, existují také etické kodexy pro jednotlivé profese, asociace apod. 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Jedním </a:t>
            </a:r>
            <a:r>
              <a:rPr lang="cs-CZ" sz="2000" dirty="0"/>
              <a:t>z nich je také </a:t>
            </a:r>
            <a:r>
              <a:rPr lang="cs-CZ" sz="2000" b="1" dirty="0"/>
              <a:t>etický kodex </a:t>
            </a:r>
            <a:r>
              <a:rPr lang="cs-CZ" sz="2000" b="1" dirty="0" smtClean="0"/>
              <a:t>manažera</a:t>
            </a:r>
            <a:r>
              <a:rPr lang="cs-CZ" sz="2000" b="1" dirty="0"/>
              <a:t>, </a:t>
            </a:r>
            <a:r>
              <a:rPr lang="cs-CZ" sz="2000" dirty="0"/>
              <a:t>který vydala v roce 1998 Česká manažerská </a:t>
            </a:r>
            <a:r>
              <a:rPr lang="cs-CZ" sz="2000" dirty="0" smtClean="0"/>
              <a:t>asociace.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.Manažeři </a:t>
            </a:r>
            <a:r>
              <a:rPr lang="cs-CZ" sz="2000" dirty="0"/>
              <a:t>jsou nositeli procesů managementu, kterými je ovlivňováno legitimní tržní </a:t>
            </a:r>
            <a:r>
              <a:rPr lang="cs-CZ" sz="2000" dirty="0" smtClean="0"/>
              <a:t>chování </a:t>
            </a:r>
            <a:r>
              <a:rPr lang="cs-CZ" sz="2000" dirty="0"/>
              <a:t>podnikatelských </a:t>
            </a:r>
            <a:r>
              <a:rPr lang="cs-CZ" sz="2000" dirty="0" smtClean="0"/>
              <a:t>subjektů a </a:t>
            </a:r>
            <a:r>
              <a:rPr lang="cs-CZ" sz="2000" dirty="0"/>
              <a:t>zodpovídají za účelnost a efektivnost všech v těchto subjektech prováděných </a:t>
            </a:r>
            <a:r>
              <a:rPr lang="cs-CZ" sz="2000" dirty="0" smtClean="0"/>
              <a:t>podnikatelských </a:t>
            </a:r>
            <a:r>
              <a:rPr lang="cs-CZ" sz="2000" dirty="0"/>
              <a:t>činností. </a:t>
            </a:r>
            <a:endParaRPr lang="cs-CZ" sz="2000" dirty="0" smtClean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cs-CZ" sz="2000" dirty="0" smtClean="0"/>
              <a:t>Manažeři musí </a:t>
            </a:r>
            <a:r>
              <a:rPr lang="cs-CZ" sz="2000" dirty="0"/>
              <a:t>umět vhodně uplatnit své profesní </a:t>
            </a:r>
            <a:r>
              <a:rPr lang="cs-CZ" sz="2000" dirty="0" smtClean="0"/>
              <a:t>kompetence:</a:t>
            </a:r>
            <a:endParaRPr lang="cs-CZ" sz="2000" dirty="0"/>
          </a:p>
          <a:p>
            <a:pPr algn="just"/>
            <a:r>
              <a:rPr lang="cs-CZ" sz="2000" dirty="0"/>
              <a:t>a)	</a:t>
            </a:r>
            <a:r>
              <a:rPr lang="cs-CZ" sz="2000" b="1" dirty="0"/>
              <a:t>technické</a:t>
            </a:r>
            <a:r>
              <a:rPr lang="cs-CZ" sz="2000" dirty="0"/>
              <a:t> – znalosti a dovednosti v aplikaci metod a postupů moderního </a:t>
            </a:r>
            <a:r>
              <a:rPr lang="cs-CZ" sz="2000" dirty="0" smtClean="0"/>
              <a:t>managementu</a:t>
            </a:r>
            <a:r>
              <a:rPr lang="cs-CZ" sz="2000" dirty="0"/>
              <a:t>,</a:t>
            </a:r>
          </a:p>
          <a:p>
            <a:pPr algn="just"/>
            <a:r>
              <a:rPr lang="cs-CZ" sz="2000" dirty="0"/>
              <a:t>b)	</a:t>
            </a:r>
            <a:r>
              <a:rPr lang="cs-CZ" sz="2000" b="1" dirty="0"/>
              <a:t>humanitní</a:t>
            </a:r>
            <a:r>
              <a:rPr lang="cs-CZ" sz="2000" dirty="0"/>
              <a:t> – schopnosti motivovat a iniciovat své podřízené k vysoké pracovní </a:t>
            </a:r>
            <a:r>
              <a:rPr lang="cs-CZ" sz="2000" dirty="0" smtClean="0"/>
              <a:t>výkonnosti </a:t>
            </a:r>
            <a:r>
              <a:rPr lang="cs-CZ" sz="2000" dirty="0"/>
              <a:t>i k žádoucímu chování a jednání,</a:t>
            </a:r>
          </a:p>
          <a:p>
            <a:pPr algn="just"/>
            <a:r>
              <a:rPr lang="cs-CZ" sz="2000" dirty="0"/>
              <a:t>c)	k</a:t>
            </a:r>
            <a:r>
              <a:rPr lang="cs-CZ" sz="2000" b="1" dirty="0"/>
              <a:t>oncepční </a:t>
            </a:r>
            <a:r>
              <a:rPr lang="cs-CZ" sz="2000" dirty="0"/>
              <a:t>– umění odhadnout dopady přijatých podnikatelských rozhodnutí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4611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2663</TotalTime>
  <Words>1510</Words>
  <Application>Microsoft Office PowerPoint</Application>
  <PresentationFormat>Předvádění na obrazovce (16:9)</PresentationFormat>
  <Paragraphs>112</Paragraphs>
  <Slides>19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SLU</vt:lpstr>
      <vt:lpstr>11. Přednáška PODNIKATELSKÁ ETIKA A SPOLEČENSKY ODPOVĚDNÉ PODNIKÁNÍ V PODMÍNKÁCH HOTELNICTVÍ</vt:lpstr>
      <vt:lpstr>Etika podnikání v podmínkách hotelnictví</vt:lpstr>
      <vt:lpstr>Prezentace aplikace PowerPoint</vt:lpstr>
      <vt:lpstr>Prezentace aplikace PowerPoint</vt:lpstr>
      <vt:lpstr>Etické kodexy</vt:lpstr>
      <vt:lpstr>Prezentace aplikace PowerPoint</vt:lpstr>
      <vt:lpstr>Prezentace aplikace PowerPoint</vt:lpstr>
      <vt:lpstr>Prezentace aplikace PowerPoint</vt:lpstr>
      <vt:lpstr>Prezentace aplikace PowerPoint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Společensky odpovědné podnikání v sektoru hotelnictví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kajzar</cp:lastModifiedBy>
  <cp:revision>93</cp:revision>
  <dcterms:created xsi:type="dcterms:W3CDTF">2016-07-06T15:42:34Z</dcterms:created>
  <dcterms:modified xsi:type="dcterms:W3CDTF">2017-08-31T09:40:43Z</dcterms:modified>
</cp:coreProperties>
</file>