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256" r:id="rId2"/>
    <p:sldId id="268" r:id="rId3"/>
    <p:sldId id="267" r:id="rId4"/>
    <p:sldId id="312" r:id="rId5"/>
    <p:sldId id="269" r:id="rId6"/>
    <p:sldId id="270" r:id="rId7"/>
    <p:sldId id="298" r:id="rId8"/>
    <p:sldId id="273" r:id="rId9"/>
    <p:sldId id="308" r:id="rId10"/>
    <p:sldId id="311" r:id="rId11"/>
    <p:sldId id="275" r:id="rId12"/>
    <p:sldId id="274" r:id="rId13"/>
    <p:sldId id="299" r:id="rId14"/>
    <p:sldId id="300" r:id="rId15"/>
    <p:sldId id="313" r:id="rId16"/>
    <p:sldId id="309" r:id="rId17"/>
    <p:sldId id="301" r:id="rId18"/>
    <p:sldId id="302" r:id="rId19"/>
    <p:sldId id="310" r:id="rId20"/>
    <p:sldId id="293" r:id="rId21"/>
  </p:sldIdLst>
  <p:sldSz cx="9144000" cy="5143500" type="screen16x9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07871"/>
    <a:srgbClr val="000000"/>
    <a:srgbClr val="981E3A"/>
    <a:srgbClr val="9F2B2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5" d="100"/>
          <a:sy n="85" d="100"/>
        </p:scale>
        <p:origin x="96" y="21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097986-0C26-47DE-8982-7AD2B6842259}" type="datetimeFigureOut">
              <a:rPr lang="cs-CZ" smtClean="0"/>
              <a:t>31.8.2017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DD4000A-37E1-4D72-B31A-77993FD77D4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974456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D4000A-37E1-4D72-B31A-77993FD77D47}" type="slidenum">
              <a:rPr lang="cs-CZ" smtClean="0"/>
              <a:t>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7257755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D4000A-37E1-4D72-B31A-77993FD77D47}" type="slidenum">
              <a:rPr lang="cs-CZ" smtClean="0"/>
              <a:t>11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0824673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D4000A-37E1-4D72-B31A-77993FD77D47}" type="slidenum">
              <a:rPr lang="cs-CZ" smtClean="0"/>
              <a:t>12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359055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D4000A-37E1-4D72-B31A-77993FD77D47}" type="slidenum">
              <a:rPr lang="cs-CZ" smtClean="0"/>
              <a:t>13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9902463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D4000A-37E1-4D72-B31A-77993FD77D47}" type="slidenum">
              <a:rPr lang="cs-CZ" smtClean="0"/>
              <a:t>14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1534127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D4000A-37E1-4D72-B31A-77993FD77D47}" type="slidenum">
              <a:rPr lang="cs-CZ" smtClean="0"/>
              <a:t>15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3686022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D4000A-37E1-4D72-B31A-77993FD77D47}" type="slidenum">
              <a:rPr lang="cs-CZ" smtClean="0"/>
              <a:t>16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4877131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D4000A-37E1-4D72-B31A-77993FD77D47}" type="slidenum">
              <a:rPr lang="cs-CZ" smtClean="0"/>
              <a:t>17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9061062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D4000A-37E1-4D72-B31A-77993FD77D47}" type="slidenum">
              <a:rPr lang="cs-CZ" smtClean="0"/>
              <a:t>18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6104817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D4000A-37E1-4D72-B31A-77993FD77D47}" type="slidenum">
              <a:rPr lang="cs-CZ" smtClean="0"/>
              <a:t>19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9179570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D4000A-37E1-4D72-B31A-77993FD77D47}" type="slidenum">
              <a:rPr lang="cs-CZ" smtClean="0"/>
              <a:t>20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1424845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D4000A-37E1-4D72-B31A-77993FD77D47}" type="slidenum">
              <a:rPr lang="cs-CZ" smtClean="0"/>
              <a:t>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1394087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D4000A-37E1-4D72-B31A-77993FD77D47}" type="slidenum">
              <a:rPr lang="cs-CZ" smtClean="0"/>
              <a:t>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5032169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D4000A-37E1-4D72-B31A-77993FD77D47}" type="slidenum">
              <a:rPr lang="cs-CZ" smtClean="0"/>
              <a:t>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5154130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D4000A-37E1-4D72-B31A-77993FD77D47}" type="slidenum">
              <a:rPr lang="cs-CZ" smtClean="0"/>
              <a:t>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2591497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D4000A-37E1-4D72-B31A-77993FD77D47}" type="slidenum">
              <a:rPr lang="cs-CZ" smtClean="0"/>
              <a:t>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5845073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D4000A-37E1-4D72-B31A-77993FD77D47}" type="slidenum">
              <a:rPr lang="cs-CZ" smtClean="0"/>
              <a:t>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5631307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D4000A-37E1-4D72-B31A-77993FD77D47}" type="slidenum">
              <a:rPr lang="cs-CZ" smtClean="0"/>
              <a:t>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1688063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D4000A-37E1-4D72-B31A-77993FD77D47}" type="slidenum">
              <a:rPr lang="cs-CZ" smtClean="0"/>
              <a:t>10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385603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ulní stra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1288084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ist - obec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Obrázek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55996" y="226939"/>
            <a:ext cx="956040" cy="745712"/>
          </a:xfrm>
          <a:prstGeom prst="rect">
            <a:avLst/>
          </a:prstGeom>
        </p:spPr>
      </p:pic>
      <p:sp>
        <p:nvSpPr>
          <p:cNvPr id="7" name="Nadpis 1"/>
          <p:cNvSpPr>
            <a:spLocks noGrp="1"/>
          </p:cNvSpPr>
          <p:nvPr>
            <p:ph type="title"/>
          </p:nvPr>
        </p:nvSpPr>
        <p:spPr>
          <a:xfrm>
            <a:off x="251520" y="195486"/>
            <a:ext cx="4536504" cy="507703"/>
          </a:xfrm>
          <a:prstGeom prst="rect">
            <a:avLst/>
          </a:prstGeom>
          <a:noFill/>
          <a:ln>
            <a:noFill/>
          </a:ln>
        </p:spPr>
        <p:txBody>
          <a:bodyPr anchor="t">
            <a:noAutofit/>
          </a:bodyPr>
          <a:lstStyle>
            <a:lvl1pPr algn="l">
              <a:defRPr sz="2400"/>
            </a:lvl1pPr>
          </a:lstStyle>
          <a:p>
            <a:pPr algn="l"/>
            <a:r>
              <a:rPr lang="cs-CZ" sz="2400" dirty="0" smtClean="0">
                <a:solidFill>
                  <a:srgbClr val="981E3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Název listu</a:t>
            </a:r>
            <a:endParaRPr lang="cs-CZ" sz="2400" dirty="0">
              <a:solidFill>
                <a:srgbClr val="981E3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9" name="Přímá spojnice 8"/>
          <p:cNvCxnSpPr/>
          <p:nvPr userDrawn="1"/>
        </p:nvCxnSpPr>
        <p:spPr>
          <a:xfrm>
            <a:off x="251520" y="699542"/>
            <a:ext cx="7416824" cy="0"/>
          </a:xfrm>
          <a:prstGeom prst="line">
            <a:avLst/>
          </a:prstGeom>
          <a:ln w="9525" cmpd="sng">
            <a:solidFill>
              <a:srgbClr val="307871"/>
            </a:solidFill>
            <a:prstDash val="sysDot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1" name="Přímá spojnice 10"/>
          <p:cNvCxnSpPr/>
          <p:nvPr userDrawn="1"/>
        </p:nvCxnSpPr>
        <p:spPr>
          <a:xfrm>
            <a:off x="251520" y="4731990"/>
            <a:ext cx="8660516" cy="0"/>
          </a:xfrm>
          <a:prstGeom prst="line">
            <a:avLst/>
          </a:prstGeom>
          <a:ln w="9525" cmpd="sng">
            <a:solidFill>
              <a:srgbClr val="307871"/>
            </a:solidFill>
            <a:prstDash val="sysDot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9" name="Zástupný symbol pro zápatí 18"/>
          <p:cNvSpPr>
            <a:spLocks noGrp="1"/>
          </p:cNvSpPr>
          <p:nvPr>
            <p:ph type="ftr" sz="quarter" idx="11"/>
          </p:nvPr>
        </p:nvSpPr>
        <p:spPr>
          <a:xfrm>
            <a:off x="236240" y="4731990"/>
            <a:ext cx="2895600" cy="273844"/>
          </a:xfrm>
          <a:prstGeom prst="rect">
            <a:avLst/>
          </a:prstGeom>
        </p:spPr>
        <p:txBody>
          <a:bodyPr/>
          <a:lstStyle>
            <a:lvl1pPr algn="l">
              <a:defRPr sz="800">
                <a:solidFill>
                  <a:srgbClr val="307871"/>
                </a:solidFill>
              </a:defRPr>
            </a:lvl1pPr>
          </a:lstStyle>
          <a:p>
            <a:r>
              <a:rPr lang="cs-CZ" altLang="cs-CZ" smtClean="0">
                <a:cs typeface="Times New Roman" panose="02020603050405020304" pitchFamily="18" charset="0"/>
              </a:rPr>
              <a:t>Prostor pro doplňující informace, poznámky</a:t>
            </a:r>
            <a:endParaRPr lang="cs-CZ" altLang="cs-CZ" dirty="0" smtClean="0">
              <a:cs typeface="Times New Roman" panose="02020603050405020304" pitchFamily="18" charset="0"/>
            </a:endParaRPr>
          </a:p>
        </p:txBody>
      </p:sp>
      <p:sp>
        <p:nvSpPr>
          <p:cNvPr id="20" name="Zástupný symbol pro číslo snímku 19"/>
          <p:cNvSpPr>
            <a:spLocks noGrp="1"/>
          </p:cNvSpPr>
          <p:nvPr>
            <p:ph type="sldNum" sz="quarter" idx="12"/>
          </p:nvPr>
        </p:nvSpPr>
        <p:spPr>
          <a:xfrm>
            <a:off x="7812360" y="4731990"/>
            <a:ext cx="1080120" cy="273844"/>
          </a:xfrm>
          <a:prstGeom prst="rect">
            <a:avLst/>
          </a:prstGeom>
        </p:spPr>
        <p:txBody>
          <a:bodyPr/>
          <a:lstStyle>
            <a:lvl1pPr algn="r">
              <a:defRPr/>
            </a:lvl1pPr>
          </a:lstStyle>
          <a:p>
            <a:fld id="{560808B9-4D1F-4069-9EB9-CD8802008F4E}" type="slidenum">
              <a:rPr lang="cs-CZ" smtClean="0"/>
              <a:pPr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89060289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ázdný li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168204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388454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Obrázek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8263" y="555525"/>
            <a:ext cx="1699500" cy="1325611"/>
          </a:xfrm>
          <a:prstGeom prst="rect">
            <a:avLst/>
          </a:prstGeom>
        </p:spPr>
      </p:pic>
      <p:sp>
        <p:nvSpPr>
          <p:cNvPr id="7" name="Obdélník 6"/>
          <p:cNvSpPr/>
          <p:nvPr/>
        </p:nvSpPr>
        <p:spPr>
          <a:xfrm>
            <a:off x="251520" y="267494"/>
            <a:ext cx="5616624" cy="4608512"/>
          </a:xfrm>
          <a:prstGeom prst="rect">
            <a:avLst/>
          </a:prstGeom>
          <a:solidFill>
            <a:srgbClr val="30787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b="1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2" name="Nadpis 1"/>
          <p:cNvSpPr>
            <a:spLocks noGrp="1"/>
          </p:cNvSpPr>
          <p:nvPr>
            <p:ph type="ctrTitle" idx="4294967295"/>
          </p:nvPr>
        </p:nvSpPr>
        <p:spPr>
          <a:xfrm>
            <a:off x="467544" y="699542"/>
            <a:ext cx="5256584" cy="2160240"/>
          </a:xfrm>
          <a:prstGeom prst="rect">
            <a:avLst/>
          </a:prstGeom>
        </p:spPr>
        <p:txBody>
          <a:bodyPr anchor="t">
            <a:normAutofit fontScale="90000"/>
          </a:bodyPr>
          <a:lstStyle/>
          <a:p>
            <a:r>
              <a:rPr lang="cs-CZ" sz="4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</a:t>
            </a:r>
            <a:r>
              <a:rPr lang="cs-CZ" sz="4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Přednáška</a:t>
            </a:r>
            <a:br>
              <a:rPr lang="cs-CZ" sz="4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cs-CZ" sz="4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cs-CZ" sz="4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cs-CZ" sz="28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Produkt v gastronomii, hotelnictví a lázeňství, jeho vlastnosti</a:t>
            </a:r>
            <a:endParaRPr lang="cs-CZ" sz="28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Podnadpis 2"/>
          <p:cNvSpPr txBox="1">
            <a:spLocks/>
          </p:cNvSpPr>
          <p:nvPr/>
        </p:nvSpPr>
        <p:spPr>
          <a:xfrm>
            <a:off x="6156176" y="3435846"/>
            <a:ext cx="2736304" cy="115212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cs-CZ" altLang="cs-CZ" sz="1800" b="1" dirty="0" smtClean="0">
                <a:solidFill>
                  <a:srgbClr val="30787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Ing. Patrik Kajzar, Ph.D.</a:t>
            </a:r>
          </a:p>
          <a:p>
            <a:pPr algn="r"/>
            <a:r>
              <a:rPr lang="cs-CZ" altLang="cs-CZ" sz="1800" dirty="0" smtClean="0">
                <a:solidFill>
                  <a:srgbClr val="30787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Předmět: </a:t>
            </a:r>
            <a:r>
              <a:rPr lang="cs-CZ" altLang="cs-CZ" sz="1800" b="1" dirty="0" smtClean="0">
                <a:solidFill>
                  <a:srgbClr val="30787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Podnikání v hotelnictví</a:t>
            </a:r>
            <a:endParaRPr lang="cs-CZ" altLang="cs-CZ" sz="1800" b="1" dirty="0">
              <a:solidFill>
                <a:srgbClr val="30787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Obrázek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8884" y="2715766"/>
            <a:ext cx="3181896" cy="1743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633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>
          <a:xfrm>
            <a:off x="251520" y="195486"/>
            <a:ext cx="7416824" cy="507703"/>
          </a:xfrm>
        </p:spPr>
        <p:txBody>
          <a:bodyPr/>
          <a:lstStyle/>
          <a:p>
            <a:endParaRPr lang="cs-CZ" dirty="0"/>
          </a:p>
        </p:txBody>
      </p:sp>
      <p:sp>
        <p:nvSpPr>
          <p:cNvPr id="5" name="Obdélník 4"/>
          <p:cNvSpPr/>
          <p:nvPr/>
        </p:nvSpPr>
        <p:spPr>
          <a:xfrm>
            <a:off x="0" y="863590"/>
            <a:ext cx="903649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Font typeface="Wingdings" panose="05000000000000000000" pitchFamily="2" charset="2"/>
              <a:buChar char="q"/>
            </a:pPr>
            <a:r>
              <a:rPr lang="cs-CZ" sz="2000" dirty="0"/>
              <a:t>V oblasti produktu a jeho portfoliu lze nabízet klientům stále nové a nové nabídky, lze až s přehnaností tvrdit, že meze se nekladou. </a:t>
            </a:r>
            <a:endParaRPr lang="cs-CZ" sz="2000" dirty="0" smtClean="0"/>
          </a:p>
          <a:p>
            <a:pPr marL="342900" indent="-342900" algn="just">
              <a:buFont typeface="Wingdings" panose="05000000000000000000" pitchFamily="2" charset="2"/>
              <a:buChar char="q"/>
            </a:pPr>
            <a:r>
              <a:rPr lang="cs-CZ" sz="2000" b="1" dirty="0" smtClean="0"/>
              <a:t>Čím </a:t>
            </a:r>
            <a:r>
              <a:rPr lang="cs-CZ" sz="2000" b="1" dirty="0"/>
              <a:t>hravější bude nabídka, tím větší bude její obliba. </a:t>
            </a:r>
            <a:endParaRPr lang="cs-CZ" sz="2000" b="1" dirty="0" smtClean="0"/>
          </a:p>
          <a:p>
            <a:pPr marL="342900" indent="-342900" algn="just">
              <a:buFont typeface="Wingdings" panose="05000000000000000000" pitchFamily="2" charset="2"/>
              <a:buChar char="q"/>
            </a:pPr>
            <a:r>
              <a:rPr lang="cs-CZ" sz="2000" dirty="0" smtClean="0"/>
              <a:t>Nezapomínejme</a:t>
            </a:r>
            <a:r>
              <a:rPr lang="cs-CZ" sz="2000" dirty="0"/>
              <a:t>, že i dospělí si rádi hrají a že v tomto případě nejskvělejším marketingovým nástrojem je organizování volného času. </a:t>
            </a:r>
          </a:p>
          <a:p>
            <a:pPr marL="285750" indent="-285750" algn="just">
              <a:buFont typeface="Wingdings" panose="05000000000000000000" pitchFamily="2" charset="2"/>
              <a:buChar char="q"/>
            </a:pPr>
            <a:endParaRPr lang="cs-CZ" sz="2000" dirty="0" smtClean="0"/>
          </a:p>
        </p:txBody>
      </p:sp>
    </p:spTree>
    <p:extLst>
      <p:ext uri="{BB962C8B-B14F-4D97-AF65-F5344CB8AC3E}">
        <p14:creationId xmlns:p14="http://schemas.microsoft.com/office/powerpoint/2010/main" val="1488400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>
          <a:xfrm>
            <a:off x="251520" y="195486"/>
            <a:ext cx="7128792" cy="507703"/>
          </a:xfrm>
        </p:spPr>
        <p:txBody>
          <a:bodyPr/>
          <a:lstStyle/>
          <a:p>
            <a:r>
              <a:rPr lang="cs-CZ" dirty="0" smtClean="0"/>
              <a:t>Produkt v lázeňství</a:t>
            </a:r>
            <a:endParaRPr lang="cs-CZ" dirty="0"/>
          </a:p>
        </p:txBody>
      </p:sp>
      <p:sp>
        <p:nvSpPr>
          <p:cNvPr id="2" name="Obdélník 1"/>
          <p:cNvSpPr/>
          <p:nvPr/>
        </p:nvSpPr>
        <p:spPr>
          <a:xfrm>
            <a:off x="0" y="703189"/>
            <a:ext cx="9144000" cy="40626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just"/>
            <a:endParaRPr lang="cs-CZ" dirty="0"/>
          </a:p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cs-CZ" sz="2000" b="1" dirty="0" smtClean="0"/>
              <a:t>Produkt</a:t>
            </a:r>
            <a:r>
              <a:rPr lang="cs-CZ" sz="2000" dirty="0" smtClean="0"/>
              <a:t> </a:t>
            </a:r>
            <a:r>
              <a:rPr lang="cs-CZ" sz="2000" dirty="0"/>
              <a:t>chápeme jako souhrn procesů, které přinášejí zákazníkům určitou hodnotu. </a:t>
            </a:r>
            <a:endParaRPr lang="cs-CZ" sz="2000" dirty="0" smtClean="0"/>
          </a:p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cs-CZ" sz="2000" b="1" dirty="0" smtClean="0"/>
              <a:t>Produkt</a:t>
            </a:r>
            <a:r>
              <a:rPr lang="cs-CZ" sz="2000" dirty="0" smtClean="0"/>
              <a:t> </a:t>
            </a:r>
            <a:r>
              <a:rPr lang="cs-CZ" sz="2000" dirty="0"/>
              <a:t>je přitom tvořený službami, jde o komplex služeb. Služba představuje soustavu </a:t>
            </a:r>
            <a:r>
              <a:rPr lang="cs-CZ" sz="2000" dirty="0" smtClean="0"/>
              <a:t>hodnot </a:t>
            </a:r>
            <a:r>
              <a:rPr lang="cs-CZ" sz="2000" dirty="0"/>
              <a:t>uspokojujících potřeby zákazníků. </a:t>
            </a:r>
            <a:endParaRPr lang="cs-CZ" sz="2000" dirty="0" smtClean="0"/>
          </a:p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cs-CZ" sz="2000" b="1" dirty="0" smtClean="0"/>
              <a:t>Zákazník </a:t>
            </a:r>
            <a:r>
              <a:rPr lang="cs-CZ" sz="2000" dirty="0"/>
              <a:t>určuje hodnotu služby podle užitku, který mu přinese. Rozšíření očekávaných představ je nástrojem diferenciace nabídky. Z pohledu zákazníka jde o zvýšení užitné hodnoty. </a:t>
            </a:r>
            <a:endParaRPr lang="cs-CZ" sz="2000" dirty="0" smtClean="0"/>
          </a:p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cs-CZ" sz="2000" b="1" dirty="0" smtClean="0"/>
              <a:t>V </a:t>
            </a:r>
            <a:r>
              <a:rPr lang="cs-CZ" sz="2000" b="1" dirty="0"/>
              <a:t>případě lázeňského produktu </a:t>
            </a:r>
            <a:r>
              <a:rPr lang="cs-CZ" sz="2000" dirty="0"/>
              <a:t>se může jednat o </a:t>
            </a:r>
            <a:r>
              <a:rPr lang="cs-CZ" sz="2000" b="1" dirty="0"/>
              <a:t>lázeňský pobyt, balíček, program nebo konkrétní </a:t>
            </a:r>
            <a:r>
              <a:rPr lang="cs-CZ" sz="2000" b="1" dirty="0" smtClean="0"/>
              <a:t>proceduru.</a:t>
            </a:r>
          </a:p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cs-CZ" sz="2000" dirty="0"/>
              <a:t>Pobyt v lázeňském zařízení se podle poskytnuté lázeňské </a:t>
            </a:r>
            <a:r>
              <a:rPr lang="cs-CZ" sz="2000" b="1" dirty="0"/>
              <a:t>péče doporučené lékařem </a:t>
            </a:r>
            <a:r>
              <a:rPr lang="cs-CZ" sz="2000" b="1" dirty="0" smtClean="0"/>
              <a:t>jako </a:t>
            </a:r>
            <a:r>
              <a:rPr lang="cs-CZ" sz="2000" b="1" dirty="0"/>
              <a:t>nezbytná součást léčebného procesu dělí na komplexní lázeňskou péči (KLP), plně </a:t>
            </a:r>
            <a:r>
              <a:rPr lang="cs-CZ" sz="2000" b="1" dirty="0" smtClean="0"/>
              <a:t>hrazenou </a:t>
            </a:r>
            <a:r>
              <a:rPr lang="cs-CZ" sz="2000" b="1" dirty="0"/>
              <a:t>zdravotní pojišťovnou, a příspěvkovou lázeňskou péči (PLP), částečně </a:t>
            </a:r>
            <a:r>
              <a:rPr lang="cs-CZ" sz="2000" b="1" dirty="0" smtClean="0"/>
              <a:t>hrazenou.</a:t>
            </a:r>
          </a:p>
        </p:txBody>
      </p:sp>
    </p:spTree>
    <p:extLst>
      <p:ext uri="{BB962C8B-B14F-4D97-AF65-F5344CB8AC3E}">
        <p14:creationId xmlns:p14="http://schemas.microsoft.com/office/powerpoint/2010/main" val="1768998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3" name="Obdélník 2"/>
          <p:cNvSpPr/>
          <p:nvPr/>
        </p:nvSpPr>
        <p:spPr>
          <a:xfrm>
            <a:off x="107504" y="1002090"/>
            <a:ext cx="8928992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cs-CZ" sz="2000" b="1" dirty="0"/>
              <a:t>Léčebný pobyt </a:t>
            </a:r>
            <a:r>
              <a:rPr lang="cs-CZ" sz="2000" dirty="0"/>
              <a:t>můžete absolvovat jako host-samoplátce, nebo prostřednictvím zdravotní pojišťovny (ZP) jako součást potřebné zdravotní péče hrazené ze zdravotního pojištění</a:t>
            </a:r>
            <a:r>
              <a:rPr lang="cs-CZ" sz="2000" dirty="0" smtClean="0"/>
              <a:t>.</a:t>
            </a:r>
          </a:p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cs-CZ" sz="2000" b="1" dirty="0" smtClean="0"/>
              <a:t>Ubytovací </a:t>
            </a:r>
            <a:r>
              <a:rPr lang="cs-CZ" sz="2000" b="1" dirty="0"/>
              <a:t>služby </a:t>
            </a:r>
            <a:r>
              <a:rPr lang="cs-CZ" sz="2000" dirty="0"/>
              <a:t>se pacientům nabízejí v lázeňských domech a lázeňských hotelích nebo je možnost ubytovat se poblíž lázeňského zařízení a docházet na jednotlivé </a:t>
            </a:r>
            <a:r>
              <a:rPr lang="cs-CZ" sz="2000" dirty="0" smtClean="0"/>
              <a:t>procedury</a:t>
            </a:r>
            <a:r>
              <a:rPr lang="cs-CZ" sz="2000" dirty="0"/>
              <a:t>. </a:t>
            </a:r>
            <a:endParaRPr lang="cs-CZ" sz="2000" dirty="0" smtClean="0"/>
          </a:p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cs-CZ" sz="2000" b="1" dirty="0" smtClean="0"/>
              <a:t>Stravovací </a:t>
            </a:r>
            <a:r>
              <a:rPr lang="cs-CZ" sz="2000" b="1" dirty="0"/>
              <a:t>služby </a:t>
            </a:r>
            <a:r>
              <a:rPr lang="cs-CZ" sz="2000" dirty="0"/>
              <a:t>jsou poskytovány přímo v lázeňském zařízení v jídelních sálech nebo v partnerských hotelích/restauracích. Stravování je založeno na dietním systému lázní. </a:t>
            </a:r>
            <a:endParaRPr lang="cs-CZ" sz="2000" dirty="0" smtClean="0"/>
          </a:p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cs-CZ" sz="2000" dirty="0" smtClean="0"/>
              <a:t>Pacientům </a:t>
            </a:r>
            <a:r>
              <a:rPr lang="cs-CZ" sz="2000" dirty="0"/>
              <a:t>je hromadně podávána strava dle indikace. V ojedinělých případech se vytváří individuální </a:t>
            </a:r>
            <a:r>
              <a:rPr lang="cs-CZ" sz="2000" dirty="0" smtClean="0"/>
              <a:t>jídelníček.</a:t>
            </a:r>
          </a:p>
          <a:p>
            <a:pPr marL="285750" indent="-285750" algn="just">
              <a:buFont typeface="Wingdings" panose="05000000000000000000" pitchFamily="2" charset="2"/>
              <a:buChar char="q"/>
            </a:pPr>
            <a:endParaRPr lang="cs-CZ" sz="2000" dirty="0"/>
          </a:p>
        </p:txBody>
      </p:sp>
    </p:spTree>
    <p:extLst>
      <p:ext uri="{BB962C8B-B14F-4D97-AF65-F5344CB8AC3E}">
        <p14:creationId xmlns:p14="http://schemas.microsoft.com/office/powerpoint/2010/main" val="2127425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3" name="Obdélník 2"/>
          <p:cNvSpPr/>
          <p:nvPr/>
        </p:nvSpPr>
        <p:spPr>
          <a:xfrm>
            <a:off x="107504" y="1002090"/>
            <a:ext cx="8928992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Font typeface="Wingdings" panose="05000000000000000000" pitchFamily="2" charset="2"/>
              <a:buChar char="q"/>
            </a:pPr>
            <a:r>
              <a:rPr lang="cs-CZ" sz="2000" b="1" dirty="0"/>
              <a:t>Léčebné služby se rozdělují podle indikačních skupin onemocnění, a to na:</a:t>
            </a:r>
          </a:p>
          <a:p>
            <a:pPr algn="just"/>
            <a:r>
              <a:rPr lang="cs-CZ" sz="2000" b="1" dirty="0"/>
              <a:t>•	</a:t>
            </a:r>
            <a:r>
              <a:rPr lang="cs-CZ" sz="2000" dirty="0"/>
              <a:t>I Nemoci onkologické,</a:t>
            </a:r>
          </a:p>
          <a:p>
            <a:pPr algn="just"/>
            <a:r>
              <a:rPr lang="cs-CZ" sz="2000" dirty="0" smtClean="0"/>
              <a:t>•</a:t>
            </a:r>
            <a:r>
              <a:rPr lang="cs-CZ" sz="2000" dirty="0"/>
              <a:t>	II Nemoci oběhového ústrojí,</a:t>
            </a:r>
          </a:p>
          <a:p>
            <a:pPr algn="just"/>
            <a:r>
              <a:rPr lang="cs-CZ" sz="2000" dirty="0"/>
              <a:t>•	III Nemoci trávicího ústrojí,</a:t>
            </a:r>
          </a:p>
          <a:p>
            <a:pPr algn="just"/>
            <a:r>
              <a:rPr lang="cs-CZ" sz="2000" dirty="0"/>
              <a:t>•	IV Nemoci z poruch výměny látkové a žláz s vnitřní sekrecí,</a:t>
            </a:r>
          </a:p>
          <a:p>
            <a:pPr algn="just"/>
            <a:r>
              <a:rPr lang="cs-CZ" sz="2000" dirty="0"/>
              <a:t>•	V Nemoci dýchacího ústrojí,</a:t>
            </a:r>
          </a:p>
          <a:p>
            <a:pPr algn="just"/>
            <a:r>
              <a:rPr lang="cs-CZ" sz="2000" dirty="0"/>
              <a:t>•	VI Nemoci nervové,</a:t>
            </a:r>
          </a:p>
          <a:p>
            <a:pPr algn="just"/>
            <a:r>
              <a:rPr lang="cs-CZ" sz="2000" dirty="0"/>
              <a:t>•	VII Nemoci pohybového ústrojí,</a:t>
            </a:r>
          </a:p>
          <a:p>
            <a:pPr algn="just"/>
            <a:r>
              <a:rPr lang="cs-CZ" sz="2000" dirty="0"/>
              <a:t>•	VIII Nemoci močového ústrojí,</a:t>
            </a:r>
          </a:p>
          <a:p>
            <a:pPr algn="just"/>
            <a:r>
              <a:rPr lang="cs-CZ" sz="2000" dirty="0"/>
              <a:t>•	IX Duševní poruchy,</a:t>
            </a:r>
          </a:p>
          <a:p>
            <a:pPr algn="just"/>
            <a:r>
              <a:rPr lang="cs-CZ" sz="2000" dirty="0"/>
              <a:t>•	X Nemoci kožní,</a:t>
            </a:r>
          </a:p>
          <a:p>
            <a:pPr algn="just"/>
            <a:r>
              <a:rPr lang="cs-CZ" sz="2000" dirty="0"/>
              <a:t>•	XI Nemoci gynekologické</a:t>
            </a:r>
            <a:r>
              <a:rPr lang="cs-CZ" sz="2000" dirty="0" smtClean="0"/>
              <a:t>.</a:t>
            </a:r>
            <a:endParaRPr lang="cs-CZ" sz="2000" dirty="0"/>
          </a:p>
        </p:txBody>
      </p:sp>
    </p:spTree>
    <p:extLst>
      <p:ext uri="{BB962C8B-B14F-4D97-AF65-F5344CB8AC3E}">
        <p14:creationId xmlns:p14="http://schemas.microsoft.com/office/powerpoint/2010/main" val="252672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2" name="Obdélník 1"/>
          <p:cNvSpPr/>
          <p:nvPr/>
        </p:nvSpPr>
        <p:spPr>
          <a:xfrm>
            <a:off x="0" y="843558"/>
            <a:ext cx="9122532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Font typeface="Wingdings" panose="05000000000000000000" pitchFamily="2" charset="2"/>
              <a:buChar char="q"/>
            </a:pPr>
            <a:r>
              <a:rPr lang="cs-CZ" sz="2000" b="1" dirty="0" smtClean="0"/>
              <a:t>Léčebné </a:t>
            </a:r>
            <a:r>
              <a:rPr lang="cs-CZ" sz="2000" b="1" dirty="0"/>
              <a:t>služby</a:t>
            </a:r>
            <a:r>
              <a:rPr lang="cs-CZ" sz="2000" dirty="0"/>
              <a:t> jsou veškeré léčebné procedury podávané v lázeňských provozech. Jsou to především zábaly, koupele, hydroterapie, elektroléčby, inhalační léčby, reflexní terapie a řada dalších služeb</a:t>
            </a:r>
            <a:r>
              <a:rPr lang="cs-CZ" sz="2000" dirty="0" smtClean="0"/>
              <a:t>.</a:t>
            </a:r>
          </a:p>
          <a:p>
            <a:pPr marL="342900" indent="-342900" algn="just">
              <a:buFont typeface="Wingdings" panose="05000000000000000000" pitchFamily="2" charset="2"/>
              <a:buChar char="q"/>
            </a:pPr>
            <a:r>
              <a:rPr lang="cs-CZ" sz="2000" b="1" dirty="0" smtClean="0"/>
              <a:t>Kulturně-společenské </a:t>
            </a:r>
            <a:r>
              <a:rPr lang="cs-CZ" sz="2000" b="1" dirty="0"/>
              <a:t>a sportovní </a:t>
            </a:r>
            <a:r>
              <a:rPr lang="cs-CZ" sz="2000" dirty="0"/>
              <a:t>vyžití jsou neodmyslitelnou součástí lázeňského po-bytu, kde hosté navštěvují hudební koncerty, divadelní a filmová představení, navštěvují galerie a výstavy, taneční zábavy a zahájení lázeňské sezony. </a:t>
            </a:r>
            <a:endParaRPr lang="cs-CZ" sz="2000" dirty="0" smtClean="0"/>
          </a:p>
          <a:p>
            <a:pPr marL="342900" indent="-342900" algn="just">
              <a:buFont typeface="Wingdings" panose="05000000000000000000" pitchFamily="2" charset="2"/>
              <a:buChar char="q"/>
            </a:pPr>
            <a:r>
              <a:rPr lang="cs-CZ" sz="2000" b="1" dirty="0" smtClean="0"/>
              <a:t>V </a:t>
            </a:r>
            <a:r>
              <a:rPr lang="cs-CZ" sz="2000" b="1" dirty="0"/>
              <a:t>současnosti jsou ve velké oblibě sportovní aktivity a tělesný </a:t>
            </a:r>
            <a:r>
              <a:rPr lang="cs-CZ" sz="2000" dirty="0"/>
              <a:t>pohyb jako například golf, tenis, minigolf, stolní tenis, squash, bowling, cykloturistika, gymnastika, jóga a mnoha </a:t>
            </a:r>
            <a:r>
              <a:rPr lang="cs-CZ" sz="2000" dirty="0" smtClean="0"/>
              <a:t>dalších.</a:t>
            </a:r>
          </a:p>
          <a:p>
            <a:pPr marL="342900" indent="-342900" algn="just">
              <a:buFont typeface="Wingdings" panose="05000000000000000000" pitchFamily="2" charset="2"/>
              <a:buChar char="q"/>
            </a:pPr>
            <a:r>
              <a:rPr lang="cs-CZ" sz="2000" b="1" dirty="0"/>
              <a:t>Obchodní služby </a:t>
            </a:r>
            <a:r>
              <a:rPr lang="cs-CZ" sz="2000" dirty="0"/>
              <a:t>zahrnují upomínkové předměty, bylinné likéry, lázeňské </a:t>
            </a:r>
            <a:r>
              <a:rPr lang="cs-CZ" sz="2000" dirty="0" smtClean="0"/>
              <a:t>oplatky a </a:t>
            </a:r>
            <a:r>
              <a:rPr lang="cs-CZ" sz="2000" dirty="0"/>
              <a:t>dále také prodeje plánu měst, cestovních průvodců, pohlednic. </a:t>
            </a:r>
            <a:endParaRPr lang="cs-CZ" sz="2000" dirty="0" smtClean="0"/>
          </a:p>
          <a:p>
            <a:pPr marL="342900" indent="-342900" algn="just">
              <a:buFont typeface="Wingdings" panose="05000000000000000000" pitchFamily="2" charset="2"/>
              <a:buChar char="q"/>
            </a:pPr>
            <a:r>
              <a:rPr lang="cs-CZ" sz="2000" b="1" dirty="0" smtClean="0"/>
              <a:t>Do </a:t>
            </a:r>
            <a:r>
              <a:rPr lang="cs-CZ" sz="2000" b="1" dirty="0"/>
              <a:t>peněžních služeb </a:t>
            </a:r>
            <a:r>
              <a:rPr lang="cs-CZ" sz="2000" dirty="0" smtClean="0"/>
              <a:t>řadíme </a:t>
            </a:r>
            <a:r>
              <a:rPr lang="cs-CZ" sz="2000" dirty="0"/>
              <a:t>banky, směnárny, pronájem bezpečnostních schránek</a:t>
            </a:r>
            <a:r>
              <a:rPr lang="cs-CZ" sz="2000" dirty="0" smtClean="0"/>
              <a:t>.</a:t>
            </a:r>
          </a:p>
          <a:p>
            <a:pPr marL="342900" indent="-342900" algn="just">
              <a:buFont typeface="Wingdings" panose="05000000000000000000" pitchFamily="2" charset="2"/>
              <a:buChar char="q"/>
            </a:pPr>
            <a:r>
              <a:rPr lang="cs-CZ" sz="2000" b="1" dirty="0" smtClean="0"/>
              <a:t>Dopravní </a:t>
            </a:r>
            <a:r>
              <a:rPr lang="cs-CZ" sz="2000" b="1" dirty="0"/>
              <a:t>služby </a:t>
            </a:r>
            <a:r>
              <a:rPr lang="cs-CZ" sz="2000" dirty="0"/>
              <a:t>představují lanovky, jízdy historickými dopravními prostředky, vláčky. </a:t>
            </a:r>
          </a:p>
        </p:txBody>
      </p:sp>
    </p:spTree>
    <p:extLst>
      <p:ext uri="{BB962C8B-B14F-4D97-AF65-F5344CB8AC3E}">
        <p14:creationId xmlns:p14="http://schemas.microsoft.com/office/powerpoint/2010/main" val="876147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2" name="Obdélník 1"/>
          <p:cNvSpPr/>
          <p:nvPr/>
        </p:nvSpPr>
        <p:spPr>
          <a:xfrm>
            <a:off x="0" y="843558"/>
            <a:ext cx="9122532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Font typeface="Wingdings" panose="05000000000000000000" pitchFamily="2" charset="2"/>
              <a:buChar char="q"/>
            </a:pPr>
            <a:r>
              <a:rPr lang="cs-CZ" sz="2000" dirty="0" smtClean="0"/>
              <a:t>A </a:t>
            </a:r>
            <a:r>
              <a:rPr lang="cs-CZ" sz="2000" dirty="0"/>
              <a:t>nakonec </a:t>
            </a:r>
            <a:r>
              <a:rPr lang="cs-CZ" sz="2000" b="1" dirty="0"/>
              <a:t>ostatní služby </a:t>
            </a:r>
            <a:r>
              <a:rPr lang="cs-CZ" sz="2000" dirty="0" smtClean="0"/>
              <a:t>mohou </a:t>
            </a:r>
            <a:r>
              <a:rPr lang="cs-CZ" sz="2000" dirty="0"/>
              <a:t>být kadeřnictví, kosmetika, prádelny, čistírny, opravy obuvi a oděvů, půjčovny </a:t>
            </a:r>
            <a:r>
              <a:rPr lang="cs-CZ" sz="2000" dirty="0" smtClean="0"/>
              <a:t>sportovních potřeb apod.</a:t>
            </a:r>
          </a:p>
          <a:p>
            <a:pPr marL="342900" indent="-342900" algn="just">
              <a:buFont typeface="Wingdings" panose="05000000000000000000" pitchFamily="2" charset="2"/>
              <a:buChar char="q"/>
            </a:pPr>
            <a:r>
              <a:rPr lang="cs-CZ" sz="2000" b="1" dirty="0"/>
              <a:t>Tvorba produktových balíčků </a:t>
            </a:r>
            <a:r>
              <a:rPr lang="cs-CZ" sz="2000" dirty="0"/>
              <a:t>je v cestovním ruchu hodně rozšířená, neboť s sebou </a:t>
            </a:r>
            <a:r>
              <a:rPr lang="cs-CZ" sz="2000" dirty="0" smtClean="0"/>
              <a:t>přináší </a:t>
            </a:r>
            <a:r>
              <a:rPr lang="cs-CZ" sz="2000" dirty="0"/>
              <a:t>řadu výhod. </a:t>
            </a:r>
            <a:endParaRPr lang="cs-CZ" sz="2000" dirty="0" smtClean="0"/>
          </a:p>
          <a:p>
            <a:pPr marL="342900" indent="-342900" algn="just">
              <a:buFont typeface="Wingdings" panose="05000000000000000000" pitchFamily="2" charset="2"/>
              <a:buChar char="q"/>
            </a:pPr>
            <a:r>
              <a:rPr lang="cs-CZ" sz="2000" dirty="0"/>
              <a:t>J</a:t>
            </a:r>
            <a:r>
              <a:rPr lang="cs-CZ" sz="2000" dirty="0" smtClean="0"/>
              <a:t>ako </a:t>
            </a:r>
            <a:r>
              <a:rPr lang="cs-CZ" sz="2000" dirty="0"/>
              <a:t>výhodu </a:t>
            </a:r>
            <a:r>
              <a:rPr lang="cs-CZ" sz="2000" b="1" dirty="0" smtClean="0"/>
              <a:t>(pro poskytovatele služeb) </a:t>
            </a:r>
            <a:r>
              <a:rPr lang="cs-CZ" sz="2000" dirty="0" smtClean="0"/>
              <a:t>například </a:t>
            </a:r>
            <a:r>
              <a:rPr lang="cs-CZ" sz="2000" dirty="0"/>
              <a:t>to, </a:t>
            </a:r>
            <a:r>
              <a:rPr lang="cs-CZ" sz="2000" b="1" dirty="0"/>
              <a:t>že balíček </a:t>
            </a:r>
            <a:r>
              <a:rPr lang="cs-CZ" sz="2000" dirty="0"/>
              <a:t>zvyšuje </a:t>
            </a:r>
            <a:r>
              <a:rPr lang="cs-CZ" sz="2000" dirty="0" smtClean="0"/>
              <a:t>poptávku </a:t>
            </a:r>
            <a:r>
              <a:rPr lang="cs-CZ" sz="2000" dirty="0"/>
              <a:t>po destinaci (nabízí výhodné pobyty), eliminuje vliv sezónnosti (možnost využít kapa-city mimo sezónu), umožňuje kombinovat méně atraktivní komponenty </a:t>
            </a:r>
            <a:r>
              <a:rPr lang="cs-CZ" sz="2000" dirty="0" smtClean="0"/>
              <a:t>produktu s </a:t>
            </a:r>
            <a:r>
              <a:rPr lang="cs-CZ" sz="2000" dirty="0"/>
              <a:t>atraktivními, a tím zvýšit jejich prodej, nebo umožňuje reagovat na nové trendy na </a:t>
            </a:r>
            <a:r>
              <a:rPr lang="cs-CZ" sz="2000" dirty="0" smtClean="0"/>
              <a:t>trhu.</a:t>
            </a:r>
          </a:p>
          <a:p>
            <a:pPr marL="342900" indent="-342900" algn="just">
              <a:buFont typeface="Wingdings" panose="05000000000000000000" pitchFamily="2" charset="2"/>
              <a:buChar char="q"/>
            </a:pPr>
            <a:r>
              <a:rPr lang="cs-CZ" sz="2000" dirty="0"/>
              <a:t>Pokud jde o </a:t>
            </a:r>
            <a:r>
              <a:rPr lang="cs-CZ" sz="2000" b="1" dirty="0"/>
              <a:t>výhody pro návštěvníky</a:t>
            </a:r>
            <a:r>
              <a:rPr lang="cs-CZ" sz="2000" dirty="0"/>
              <a:t>, mezi největší patří nižší cena celého balíčku v po-rovnání se součtem cen všech komponent, které obsahuje, a také to, že jim výrazně šetří čas při plánování pobytu. </a:t>
            </a:r>
            <a:r>
              <a:rPr lang="cs-CZ" sz="2000" b="1" dirty="0"/>
              <a:t>Lázeňský balíček </a:t>
            </a:r>
            <a:r>
              <a:rPr lang="cs-CZ" sz="2000" dirty="0"/>
              <a:t>je kombinace dvou a více procedur, které jsou vybrány a uspořádány podle určitých kritérií.</a:t>
            </a:r>
          </a:p>
          <a:p>
            <a:pPr marL="342900" indent="-342900" algn="just">
              <a:buFont typeface="Wingdings" panose="05000000000000000000" pitchFamily="2" charset="2"/>
              <a:buChar char="q"/>
            </a:pPr>
            <a:endParaRPr lang="cs-CZ" sz="2000" dirty="0"/>
          </a:p>
          <a:p>
            <a:pPr marL="342900" indent="-342900" algn="just">
              <a:buFont typeface="Wingdings" panose="05000000000000000000" pitchFamily="2" charset="2"/>
              <a:buChar char="q"/>
            </a:pPr>
            <a:endParaRPr lang="cs-CZ" sz="2000" dirty="0"/>
          </a:p>
        </p:txBody>
      </p:sp>
    </p:spTree>
    <p:extLst>
      <p:ext uri="{BB962C8B-B14F-4D97-AF65-F5344CB8AC3E}">
        <p14:creationId xmlns:p14="http://schemas.microsoft.com/office/powerpoint/2010/main" val="32506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2" name="Obdélník 1"/>
          <p:cNvSpPr/>
          <p:nvPr/>
        </p:nvSpPr>
        <p:spPr>
          <a:xfrm>
            <a:off x="251520" y="987574"/>
            <a:ext cx="878497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Font typeface="Wingdings" panose="05000000000000000000" pitchFamily="2" charset="2"/>
              <a:buChar char="q"/>
            </a:pPr>
            <a:r>
              <a:rPr lang="cs-CZ" sz="2000" dirty="0" smtClean="0"/>
              <a:t>Základním </a:t>
            </a:r>
            <a:r>
              <a:rPr lang="cs-CZ" sz="2000" dirty="0"/>
              <a:t>kritériem úspěšné </a:t>
            </a:r>
            <a:r>
              <a:rPr lang="cs-CZ" sz="2000" b="1" dirty="0"/>
              <a:t>tvorby produktu v lázeňství </a:t>
            </a:r>
            <a:r>
              <a:rPr lang="cs-CZ" sz="2000" dirty="0"/>
              <a:t>je co nejlépe znát </a:t>
            </a:r>
            <a:r>
              <a:rPr lang="cs-CZ" sz="2000" dirty="0" smtClean="0"/>
              <a:t>potřeby a </a:t>
            </a:r>
            <a:r>
              <a:rPr lang="cs-CZ" sz="2000" dirty="0"/>
              <a:t>přání zákazníků (marketingový průzkum), pravidelně provádět výzkum </a:t>
            </a:r>
            <a:r>
              <a:rPr lang="cs-CZ" sz="2000" dirty="0" smtClean="0"/>
              <a:t>spokojenosti a </a:t>
            </a:r>
            <a:r>
              <a:rPr lang="cs-CZ" sz="2000" dirty="0"/>
              <a:t>měnících se potřeb zákazníků, nabízený produkt vytvářet variabilně v několika </a:t>
            </a:r>
            <a:r>
              <a:rPr lang="cs-CZ" sz="2000" dirty="0" smtClean="0"/>
              <a:t>základních </a:t>
            </a:r>
            <a:r>
              <a:rPr lang="cs-CZ" sz="2000" dirty="0"/>
              <a:t>úrovních podle délky pobytu, základního motivu účasti (léčebný, převážně léčebný, převážně rekreační, kondiční apod.)	</a:t>
            </a:r>
          </a:p>
        </p:txBody>
      </p:sp>
    </p:spTree>
    <p:extLst>
      <p:ext uri="{BB962C8B-B14F-4D97-AF65-F5344CB8AC3E}">
        <p14:creationId xmlns:p14="http://schemas.microsoft.com/office/powerpoint/2010/main" val="264396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>
          <a:xfrm>
            <a:off x="133577" y="195486"/>
            <a:ext cx="8208912" cy="507703"/>
          </a:xfrm>
        </p:spPr>
        <p:txBody>
          <a:bodyPr/>
          <a:lstStyle/>
          <a:p>
            <a:r>
              <a:rPr lang="cs-CZ" dirty="0" smtClean="0"/>
              <a:t>Vlastnosti </a:t>
            </a:r>
            <a:r>
              <a:rPr lang="cs-CZ" dirty="0"/>
              <a:t>produktů v oblasti gastronomie, hotelnictví a lázeňství</a:t>
            </a:r>
            <a:endParaRPr lang="cs-CZ" dirty="0"/>
          </a:p>
        </p:txBody>
      </p:sp>
      <p:sp>
        <p:nvSpPr>
          <p:cNvPr id="2" name="Obdélník 1"/>
          <p:cNvSpPr/>
          <p:nvPr/>
        </p:nvSpPr>
        <p:spPr>
          <a:xfrm>
            <a:off x="107504" y="987574"/>
            <a:ext cx="8928992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Font typeface="Wingdings" panose="05000000000000000000" pitchFamily="2" charset="2"/>
              <a:buChar char="q"/>
            </a:pPr>
            <a:r>
              <a:rPr lang="cs-CZ" sz="2000" b="1" dirty="0"/>
              <a:t>Nabídku služeb (většina služeb se v nabídce nevyskytuje samostatně), můžeme rozdělit do několika úrovní </a:t>
            </a:r>
            <a:r>
              <a:rPr lang="cs-CZ" sz="2000" b="1" dirty="0" smtClean="0"/>
              <a:t>:</a:t>
            </a:r>
          </a:p>
          <a:p>
            <a:pPr algn="just"/>
            <a:endParaRPr lang="cs-CZ" sz="2000" b="1" dirty="0"/>
          </a:p>
          <a:p>
            <a:pPr marL="457200" indent="-457200" algn="just">
              <a:buAutoNum type="arabicPeriod"/>
            </a:pPr>
            <a:r>
              <a:rPr lang="cs-CZ" sz="2000" b="1" dirty="0" smtClean="0"/>
              <a:t>obecný </a:t>
            </a:r>
            <a:r>
              <a:rPr lang="cs-CZ" sz="2000" b="1" dirty="0"/>
              <a:t>produkt – </a:t>
            </a:r>
            <a:r>
              <a:rPr lang="cs-CZ" sz="2000" dirty="0"/>
              <a:t>je to základní služba, která má být </a:t>
            </a:r>
            <a:r>
              <a:rPr lang="cs-CZ" sz="2000" dirty="0" smtClean="0"/>
              <a:t>splněna,</a:t>
            </a:r>
          </a:p>
          <a:p>
            <a:pPr marL="457200" indent="-457200" algn="just">
              <a:buAutoNum type="arabicPeriod"/>
            </a:pPr>
            <a:r>
              <a:rPr lang="cs-CZ" sz="2000" b="1" dirty="0" smtClean="0"/>
              <a:t>očekávaný </a:t>
            </a:r>
            <a:r>
              <a:rPr lang="cs-CZ" sz="2000" b="1" dirty="0"/>
              <a:t>produkt </a:t>
            </a:r>
            <a:r>
              <a:rPr lang="cs-CZ" sz="2000" dirty="0"/>
              <a:t>– ten se skládá z obecného produktu a souhrnu obecných </a:t>
            </a:r>
            <a:r>
              <a:rPr lang="cs-CZ" sz="2000" dirty="0" smtClean="0"/>
              <a:t>podmínek</a:t>
            </a:r>
            <a:r>
              <a:rPr lang="cs-CZ" sz="2000" dirty="0"/>
              <a:t>, které jsou spotřebitelem očekávány</a:t>
            </a:r>
            <a:r>
              <a:rPr lang="cs-CZ" sz="2000" dirty="0" smtClean="0"/>
              <a:t>,</a:t>
            </a:r>
          </a:p>
          <a:p>
            <a:pPr marL="457200" indent="-457200" algn="just">
              <a:buAutoNum type="arabicPeriod"/>
            </a:pPr>
            <a:r>
              <a:rPr lang="cs-CZ" sz="2000" b="1" dirty="0"/>
              <a:t>rozšířený produkt </a:t>
            </a:r>
            <a:r>
              <a:rPr lang="cs-CZ" sz="2000" dirty="0"/>
              <a:t>– je hlavní oblastí diferenciace nabídky. K základnímu produktu se přidávají uznávané hodnoty, jako je spolehlivost a odpovědnost</a:t>
            </a:r>
            <a:r>
              <a:rPr lang="cs-CZ" sz="2000" dirty="0" smtClean="0"/>
              <a:t>,</a:t>
            </a:r>
          </a:p>
          <a:p>
            <a:pPr marL="457200" indent="-457200" algn="just">
              <a:buAutoNum type="arabicPeriod"/>
            </a:pPr>
            <a:r>
              <a:rPr lang="cs-CZ" sz="2000" b="1" dirty="0" smtClean="0"/>
              <a:t>potenciální </a:t>
            </a:r>
            <a:r>
              <a:rPr lang="cs-CZ" sz="2000" b="1" dirty="0"/>
              <a:t>produkt </a:t>
            </a:r>
            <a:r>
              <a:rPr lang="cs-CZ" sz="2000" dirty="0"/>
              <a:t>– zahrnuje všechny přidané vlastnosti a změny produktu, které přinesou kupujícímu další užitek, představuje soustavu hodnot uspokojující potřeby </a:t>
            </a:r>
            <a:r>
              <a:rPr lang="cs-CZ" sz="2000" dirty="0" smtClean="0"/>
              <a:t>zákazníka</a:t>
            </a:r>
            <a:r>
              <a:rPr lang="cs-CZ" sz="2000" dirty="0"/>
              <a:t>.</a:t>
            </a:r>
          </a:p>
          <a:p>
            <a:pPr algn="just"/>
            <a:endParaRPr lang="cs-CZ" sz="2000" b="1" dirty="0" smtClean="0"/>
          </a:p>
          <a:p>
            <a:pPr marL="342900" indent="-342900" algn="just">
              <a:buFont typeface="Wingdings" panose="05000000000000000000" pitchFamily="2" charset="2"/>
              <a:buChar char="q"/>
            </a:pPr>
            <a:endParaRPr lang="cs-CZ" sz="2000" b="1" dirty="0"/>
          </a:p>
        </p:txBody>
      </p:sp>
    </p:spTree>
    <p:extLst>
      <p:ext uri="{BB962C8B-B14F-4D97-AF65-F5344CB8AC3E}">
        <p14:creationId xmlns:p14="http://schemas.microsoft.com/office/powerpoint/2010/main" val="732590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2" name="Obdélník 1"/>
          <p:cNvSpPr/>
          <p:nvPr/>
        </p:nvSpPr>
        <p:spPr>
          <a:xfrm>
            <a:off x="263020" y="1059582"/>
            <a:ext cx="8701467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q"/>
            </a:pPr>
            <a:r>
              <a:rPr lang="cs-CZ" sz="2400" b="1" dirty="0" smtClean="0"/>
              <a:t>Nejdůležitějším </a:t>
            </a:r>
            <a:r>
              <a:rPr lang="cs-CZ" sz="2400" b="1" dirty="0"/>
              <a:t>specifikem v oblasti cestovního ruchu podstata služeb, které jsou vázány na:</a:t>
            </a:r>
          </a:p>
          <a:p>
            <a:r>
              <a:rPr lang="cs-CZ" sz="2400" dirty="0"/>
              <a:t>•	</a:t>
            </a:r>
            <a:r>
              <a:rPr lang="cs-CZ" sz="2400" b="1" dirty="0"/>
              <a:t>místo</a:t>
            </a:r>
            <a:r>
              <a:rPr lang="cs-CZ" sz="2400" dirty="0"/>
              <a:t>, kde se vyskytují atraktivity pro realizaci cestovního ruchu, za kterými jde spotřebitel,</a:t>
            </a:r>
          </a:p>
          <a:p>
            <a:r>
              <a:rPr lang="cs-CZ" sz="2400" dirty="0"/>
              <a:t>•	</a:t>
            </a:r>
            <a:r>
              <a:rPr lang="cs-CZ" sz="2400" b="1" dirty="0"/>
              <a:t>časovost</a:t>
            </a:r>
            <a:r>
              <a:rPr lang="cs-CZ" sz="2400" dirty="0"/>
              <a:t>, neboť jejich tvorba, realizace i spotřeba je místně a časově propojena,</a:t>
            </a:r>
          </a:p>
          <a:p>
            <a:r>
              <a:rPr lang="cs-CZ" sz="2400" dirty="0"/>
              <a:t>•	</a:t>
            </a:r>
            <a:r>
              <a:rPr lang="cs-CZ" sz="2400" b="1" dirty="0"/>
              <a:t>pomíjivost</a:t>
            </a:r>
            <a:r>
              <a:rPr lang="cs-CZ" sz="2400" dirty="0"/>
              <a:t>, která souvisí s tím, že produkty cestovního ruchu, pokud nejsou spotřebovány v době, kdy jsou k dispozici, tak jejich přínos pro </a:t>
            </a:r>
            <a:r>
              <a:rPr lang="cs-CZ" sz="2400" dirty="0" smtClean="0"/>
              <a:t>podnikatele i </a:t>
            </a:r>
            <a:r>
              <a:rPr lang="cs-CZ" sz="2400" dirty="0"/>
              <a:t>zákazníka je ztracen.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endParaRPr lang="cs-CZ" sz="2400" dirty="0"/>
          </a:p>
        </p:txBody>
      </p:sp>
    </p:spTree>
    <p:extLst>
      <p:ext uri="{BB962C8B-B14F-4D97-AF65-F5344CB8AC3E}">
        <p14:creationId xmlns:p14="http://schemas.microsoft.com/office/powerpoint/2010/main" val="3842625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2" name="Obdélník 1"/>
          <p:cNvSpPr/>
          <p:nvPr/>
        </p:nvSpPr>
        <p:spPr>
          <a:xfrm>
            <a:off x="263020" y="1059582"/>
            <a:ext cx="8701467" cy="38472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q"/>
            </a:pPr>
            <a:r>
              <a:rPr lang="cs-CZ" sz="2200" b="1" dirty="0" smtClean="0"/>
              <a:t>charakteristické </a:t>
            </a:r>
            <a:r>
              <a:rPr lang="cs-CZ" sz="2200" b="1" dirty="0"/>
              <a:t>znaky dobrých služeb:</a:t>
            </a:r>
          </a:p>
          <a:p>
            <a:r>
              <a:rPr lang="cs-CZ" sz="2200" dirty="0"/>
              <a:t>•	</a:t>
            </a:r>
            <a:r>
              <a:rPr lang="cs-CZ" sz="2200" b="1" dirty="0"/>
              <a:t>kvalifikovanost na první pohled </a:t>
            </a:r>
            <a:r>
              <a:rPr lang="cs-CZ" sz="2200" dirty="0"/>
              <a:t>– schopnost zaujmout, rozumět problémům klienta, nabídnout zkušenost, tvořivost, nápaditost,</a:t>
            </a:r>
          </a:p>
          <a:p>
            <a:r>
              <a:rPr lang="cs-CZ" sz="2200" dirty="0"/>
              <a:t>•	</a:t>
            </a:r>
            <a:r>
              <a:rPr lang="cs-CZ" sz="2200" b="1" dirty="0"/>
              <a:t>individuální přístup </a:t>
            </a:r>
            <a:r>
              <a:rPr lang="cs-CZ" sz="2200" dirty="0"/>
              <a:t>– přizpůsobit se klientovi (jednoduchost, srozumitelnost, nenadřazenost),</a:t>
            </a:r>
          </a:p>
          <a:p>
            <a:r>
              <a:rPr lang="cs-CZ" sz="2200" dirty="0"/>
              <a:t>•	</a:t>
            </a:r>
            <a:r>
              <a:rPr lang="cs-CZ" sz="2200" b="1" dirty="0"/>
              <a:t>důvěra</a:t>
            </a:r>
            <a:r>
              <a:rPr lang="cs-CZ" sz="2200" dirty="0"/>
              <a:t> – klient má pocit, že je v dobrých rukou, věří profesionálovi, cítí se být středem pozornosti, nemyslí si, že je manipulován,</a:t>
            </a:r>
          </a:p>
          <a:p>
            <a:r>
              <a:rPr lang="cs-CZ" sz="2200" dirty="0"/>
              <a:t>•	</a:t>
            </a:r>
            <a:r>
              <a:rPr lang="cs-CZ" sz="2200" b="1" dirty="0"/>
              <a:t>osobní vztah </a:t>
            </a:r>
            <a:r>
              <a:rPr lang="cs-CZ" sz="2200" dirty="0"/>
              <a:t>– klient je zvyklý na určitou tvář, jednání a přístup, který mu </a:t>
            </a:r>
            <a:r>
              <a:rPr lang="cs-CZ" sz="2200" dirty="0" smtClean="0"/>
              <a:t>vyhovuje</a:t>
            </a:r>
            <a:r>
              <a:rPr lang="cs-CZ" sz="2200" dirty="0"/>
              <a:t>, a ozývá se v případě potřeby nebo problému.</a:t>
            </a:r>
          </a:p>
          <a:p>
            <a:r>
              <a:rPr lang="cs-CZ" sz="2400" dirty="0"/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37208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395536" y="195486"/>
            <a:ext cx="6912768" cy="507703"/>
          </a:xfrm>
        </p:spPr>
        <p:txBody>
          <a:bodyPr/>
          <a:lstStyle/>
          <a:p>
            <a:r>
              <a:rPr lang="cs-CZ" dirty="0" smtClean="0"/>
              <a:t>Produkt </a:t>
            </a:r>
            <a:r>
              <a:rPr lang="cs-CZ" dirty="0"/>
              <a:t>v gastronomii</a:t>
            </a:r>
            <a:endParaRPr lang="cs-CZ" dirty="0"/>
          </a:p>
        </p:txBody>
      </p:sp>
      <p:sp>
        <p:nvSpPr>
          <p:cNvPr id="3" name="Obdélník 2"/>
          <p:cNvSpPr/>
          <p:nvPr/>
        </p:nvSpPr>
        <p:spPr>
          <a:xfrm>
            <a:off x="35614" y="915566"/>
            <a:ext cx="9000882" cy="44935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cs-CZ" sz="2200" dirty="0"/>
              <a:t>Za </a:t>
            </a:r>
            <a:r>
              <a:rPr lang="cs-CZ" sz="2200" b="1" dirty="0"/>
              <a:t>produkt</a:t>
            </a:r>
            <a:r>
              <a:rPr lang="cs-CZ" sz="2200" dirty="0"/>
              <a:t> lze považovat cokoliv, co je nabízeno na trhu k upoutání pozornosti, ke koupi, vše co je určeno k uspokojení potřeb zákazníka. </a:t>
            </a:r>
            <a:endParaRPr lang="cs-CZ" sz="2200" dirty="0" smtClean="0"/>
          </a:p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cs-CZ" sz="2200" b="1" dirty="0" smtClean="0"/>
              <a:t>Za </a:t>
            </a:r>
            <a:r>
              <a:rPr lang="cs-CZ" sz="2200" b="1" dirty="0"/>
              <a:t>produkt můžeme považovat:</a:t>
            </a:r>
          </a:p>
          <a:p>
            <a:pPr algn="just"/>
            <a:r>
              <a:rPr lang="cs-CZ" sz="2200" dirty="0"/>
              <a:t>•	hmotné výrobky (lednice, televize),</a:t>
            </a:r>
          </a:p>
          <a:p>
            <a:pPr algn="just"/>
            <a:r>
              <a:rPr lang="cs-CZ" sz="2200" dirty="0"/>
              <a:t>•	myšlenky (volební programy, licence, patenty),</a:t>
            </a:r>
          </a:p>
          <a:p>
            <a:pPr algn="just"/>
            <a:r>
              <a:rPr lang="cs-CZ" sz="2200" dirty="0"/>
              <a:t>•	osoby nebo jejich seskupení (fotbalový klub, koncert skupiny) </a:t>
            </a:r>
          </a:p>
          <a:p>
            <a:pPr algn="just"/>
            <a:r>
              <a:rPr lang="cs-CZ" sz="2200" dirty="0"/>
              <a:t>•	služby</a:t>
            </a:r>
            <a:r>
              <a:rPr lang="cs-CZ" sz="2200" dirty="0" smtClean="0"/>
              <a:t>.</a:t>
            </a:r>
          </a:p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cs-CZ" sz="2200" dirty="0"/>
              <a:t>Z pohledu marketingového mixu v rámci marketingových nástrojů je </a:t>
            </a:r>
            <a:r>
              <a:rPr lang="cs-CZ" sz="2200" dirty="0" smtClean="0"/>
              <a:t>nejdůležitějším a </a:t>
            </a:r>
            <a:r>
              <a:rPr lang="cs-CZ" sz="2200" dirty="0"/>
              <a:t>nejpřednějším ze všech produkt, který může být jak výrobek, tak i služba. </a:t>
            </a:r>
            <a:endParaRPr lang="cs-CZ" sz="2200" dirty="0" smtClean="0"/>
          </a:p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cs-CZ" sz="2200" dirty="0" smtClean="0"/>
              <a:t>V </a:t>
            </a:r>
            <a:r>
              <a:rPr lang="cs-CZ" sz="2200" dirty="0"/>
              <a:t>případě gastronomie jako o produktu mluvíme o </a:t>
            </a:r>
            <a:r>
              <a:rPr lang="cs-CZ" sz="2200" b="1" dirty="0"/>
              <a:t>stravovací</a:t>
            </a:r>
            <a:r>
              <a:rPr lang="cs-CZ" sz="2200" dirty="0"/>
              <a:t> či </a:t>
            </a:r>
            <a:r>
              <a:rPr lang="cs-CZ" sz="2200" b="1" dirty="0"/>
              <a:t>gastronomické službě.</a:t>
            </a:r>
          </a:p>
          <a:p>
            <a:pPr marL="285750" indent="-285750" algn="just">
              <a:buFont typeface="Wingdings" panose="05000000000000000000" pitchFamily="2" charset="2"/>
              <a:buChar char="q"/>
            </a:pPr>
            <a:endParaRPr lang="cs-CZ" sz="2200" dirty="0"/>
          </a:p>
        </p:txBody>
      </p:sp>
    </p:spTree>
    <p:extLst>
      <p:ext uri="{BB962C8B-B14F-4D97-AF65-F5344CB8AC3E}">
        <p14:creationId xmlns:p14="http://schemas.microsoft.com/office/powerpoint/2010/main" val="3623299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>
          <a:xfrm>
            <a:off x="251520" y="195486"/>
            <a:ext cx="7128792" cy="507703"/>
          </a:xfrm>
        </p:spPr>
        <p:txBody>
          <a:bodyPr/>
          <a:lstStyle/>
          <a:p>
            <a:endParaRPr lang="cs-CZ" dirty="0"/>
          </a:p>
        </p:txBody>
      </p:sp>
      <p:sp>
        <p:nvSpPr>
          <p:cNvPr id="3" name="Obdélník 2"/>
          <p:cNvSpPr/>
          <p:nvPr/>
        </p:nvSpPr>
        <p:spPr>
          <a:xfrm>
            <a:off x="179512" y="703189"/>
            <a:ext cx="770485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cs-CZ" dirty="0"/>
          </a:p>
          <a:p>
            <a:endParaRPr lang="cs-CZ" dirty="0"/>
          </a:p>
        </p:txBody>
      </p:sp>
      <p:pic>
        <p:nvPicPr>
          <p:cNvPr id="2" name="Obrázek 1"/>
          <p:cNvPicPr>
            <a:picLocks noChangeAspect="1"/>
          </p:cNvPicPr>
          <p:nvPr/>
        </p:nvPicPr>
        <p:blipFill rotWithShape="1">
          <a:blip r:embed="rId3"/>
          <a:srcRect t="44093" b="34910"/>
          <a:stretch/>
        </p:blipFill>
        <p:spPr>
          <a:xfrm>
            <a:off x="4499992" y="2339451"/>
            <a:ext cx="4572638" cy="720081"/>
          </a:xfrm>
          <a:prstGeom prst="rect">
            <a:avLst/>
          </a:prstGeom>
        </p:spPr>
      </p:pic>
      <p:pic>
        <p:nvPicPr>
          <p:cNvPr id="7" name="Obrázek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5576" y="1707654"/>
            <a:ext cx="3564396" cy="23042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2446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délník 2"/>
          <p:cNvSpPr/>
          <p:nvPr/>
        </p:nvSpPr>
        <p:spPr>
          <a:xfrm>
            <a:off x="179512" y="987574"/>
            <a:ext cx="8280920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cs-CZ" sz="2000" b="1" dirty="0"/>
              <a:t>Gastronomické služby </a:t>
            </a:r>
            <a:r>
              <a:rPr lang="cs-CZ" sz="2000" dirty="0"/>
              <a:t>jsou souborem a kombinací hmatatelného výrobku </a:t>
            </a:r>
            <a:r>
              <a:rPr lang="cs-CZ" sz="2000" b="1" dirty="0"/>
              <a:t>(zejména jídel a nápojů) </a:t>
            </a:r>
            <a:r>
              <a:rPr lang="cs-CZ" sz="2000" dirty="0"/>
              <a:t>a </a:t>
            </a:r>
            <a:r>
              <a:rPr lang="cs-CZ" sz="2000" b="1" dirty="0"/>
              <a:t>nehmatatelné služby </a:t>
            </a:r>
            <a:r>
              <a:rPr lang="cs-CZ" sz="2000" dirty="0"/>
              <a:t>(například servisu), která se pohybuje podle rozsahu a kvality služeb v různých </a:t>
            </a:r>
            <a:r>
              <a:rPr lang="cs-CZ" sz="2000" dirty="0" smtClean="0"/>
              <a:t>poměrech.</a:t>
            </a:r>
          </a:p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cs-CZ" sz="2000" b="1" dirty="0" smtClean="0"/>
              <a:t>Základní složky </a:t>
            </a:r>
            <a:r>
              <a:rPr lang="cs-CZ" sz="2000" b="1" dirty="0"/>
              <a:t>produktu stravování</a:t>
            </a:r>
            <a:r>
              <a:rPr lang="cs-CZ" sz="2000" b="1" dirty="0" smtClean="0"/>
              <a:t>:</a:t>
            </a:r>
          </a:p>
          <a:p>
            <a:pPr algn="just"/>
            <a:r>
              <a:rPr lang="cs-CZ" sz="2000" b="1" dirty="0"/>
              <a:t>•	Atmosféra – </a:t>
            </a:r>
            <a:r>
              <a:rPr lang="cs-CZ" sz="2000" dirty="0"/>
              <a:t>kterou vytváří celkové vybavení a zařízení provozovny, čistota prostředí, ochota a zdvořilost personálu, úroveň pokrmů a také klientela provozovny.</a:t>
            </a:r>
          </a:p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cs-CZ" sz="2000" b="1" dirty="0"/>
              <a:t>•	Image podniku – </a:t>
            </a:r>
            <a:r>
              <a:rPr lang="cs-CZ" sz="2000" dirty="0"/>
              <a:t>který vytváří celkový dojem či komplexní obraz zboží a </a:t>
            </a:r>
            <a:r>
              <a:rPr lang="cs-CZ" sz="2000" dirty="0" smtClean="0"/>
              <a:t>služeb v </a:t>
            </a:r>
            <a:r>
              <a:rPr lang="cs-CZ" sz="2000" dirty="0"/>
              <a:t>očích zákazníka, na základě kterého zákazník očekává určité užitné vlastnosti pro-duktu.</a:t>
            </a:r>
          </a:p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cs-CZ" sz="2000" b="1" dirty="0"/>
              <a:t>•	Pokrmy a nápoje – </a:t>
            </a:r>
            <a:r>
              <a:rPr lang="cs-CZ" sz="2000" dirty="0"/>
              <a:t>zde je velice důležitým aspektem jakost surovin, ze kterých jsou výrobky vyráběné. Při výrobě je dále nutné dodržovat správný technologický </a:t>
            </a:r>
            <a:r>
              <a:rPr lang="cs-CZ" sz="2000" dirty="0" smtClean="0"/>
              <a:t>postup a správnou míru či váhu výrobku.</a:t>
            </a:r>
          </a:p>
          <a:p>
            <a:pPr marL="285750" indent="-285750" algn="just">
              <a:buFont typeface="Wingdings" panose="05000000000000000000" pitchFamily="2" charset="2"/>
              <a:buChar char="q"/>
            </a:pPr>
            <a:endParaRPr lang="cs-CZ" sz="2000" b="1" dirty="0"/>
          </a:p>
        </p:txBody>
      </p:sp>
      <p:sp>
        <p:nvSpPr>
          <p:cNvPr id="4" name="Nadpis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056053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délník 2"/>
          <p:cNvSpPr/>
          <p:nvPr/>
        </p:nvSpPr>
        <p:spPr>
          <a:xfrm>
            <a:off x="179512" y="987574"/>
            <a:ext cx="8964488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cs-CZ" sz="2000" b="1" dirty="0"/>
              <a:t>•	Služby – </a:t>
            </a:r>
            <a:r>
              <a:rPr lang="cs-CZ" sz="2000" dirty="0"/>
              <a:t>další aspekt stravování, který zákazník bere v potaz. Zejména se jedná o to, jak je obsluha podniku rychlá a zdvořilá, jak široký je sortiment nabízených </a:t>
            </a:r>
            <a:r>
              <a:rPr lang="cs-CZ" sz="2000" dirty="0" smtClean="0"/>
              <a:t>jídel a </a:t>
            </a:r>
            <a:r>
              <a:rPr lang="cs-CZ" sz="2000" dirty="0"/>
              <a:t>nápojů, zda účtování pokrmů a nápojů je správné</a:t>
            </a:r>
            <a:r>
              <a:rPr lang="cs-CZ" sz="2000" b="1" dirty="0" smtClean="0"/>
              <a:t>.</a:t>
            </a:r>
          </a:p>
          <a:p>
            <a:pPr marL="285750" indent="-285750" algn="just">
              <a:buFont typeface="Wingdings" panose="05000000000000000000" pitchFamily="2" charset="2"/>
              <a:buChar char="q"/>
            </a:pPr>
            <a:endParaRPr lang="cs-CZ" sz="2000" dirty="0" smtClean="0"/>
          </a:p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cs-CZ" sz="2000" dirty="0" smtClean="0"/>
              <a:t>Materiální </a:t>
            </a:r>
            <a:r>
              <a:rPr lang="cs-CZ" sz="2000" dirty="0"/>
              <a:t>prvky představují </a:t>
            </a:r>
            <a:r>
              <a:rPr lang="cs-CZ" sz="2000" b="1" dirty="0"/>
              <a:t>tzv. tvrdý produkt</a:t>
            </a:r>
            <a:r>
              <a:rPr lang="cs-CZ" sz="2000" dirty="0"/>
              <a:t>, který můžeme zjistit a také uplatnit v nákladech a ceně gastronomického </a:t>
            </a:r>
            <a:r>
              <a:rPr lang="cs-CZ" sz="2000" dirty="0" smtClean="0"/>
              <a:t>produktu.</a:t>
            </a:r>
          </a:p>
          <a:p>
            <a:pPr algn="just"/>
            <a:endParaRPr lang="cs-CZ" sz="2000" dirty="0" smtClean="0"/>
          </a:p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cs-CZ" sz="2000" dirty="0"/>
              <a:t>Úroveň obsluhy, chování zaměstnanců, značka, vnější tvářnost zařízení, lokalita apod. jsou nemateriálními prvky představujícími </a:t>
            </a:r>
            <a:r>
              <a:rPr lang="cs-CZ" sz="2000" b="1" dirty="0"/>
              <a:t>tzv. měkký produkt </a:t>
            </a:r>
            <a:r>
              <a:rPr lang="cs-CZ" sz="2000" dirty="0"/>
              <a:t>vytvářející vnitřní (abstraktní a subjektivní) obraz gastronomického zařízení</a:t>
            </a:r>
          </a:p>
          <a:p>
            <a:pPr marL="285750" indent="-285750" algn="just">
              <a:buFont typeface="Wingdings" panose="05000000000000000000" pitchFamily="2" charset="2"/>
              <a:buChar char="q"/>
            </a:pPr>
            <a:endParaRPr lang="cs-CZ" sz="2000" b="1" dirty="0"/>
          </a:p>
        </p:txBody>
      </p:sp>
      <p:sp>
        <p:nvSpPr>
          <p:cNvPr id="4" name="Nadpis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821124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2" name="Obdélník 1"/>
          <p:cNvSpPr/>
          <p:nvPr/>
        </p:nvSpPr>
        <p:spPr>
          <a:xfrm>
            <a:off x="0" y="1140589"/>
            <a:ext cx="9036496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q"/>
            </a:pPr>
            <a:r>
              <a:rPr lang="cs-CZ" sz="2000" b="1" dirty="0" smtClean="0"/>
              <a:t>Z </a:t>
            </a:r>
            <a:r>
              <a:rPr lang="cs-CZ" sz="2000" b="1" dirty="0"/>
              <a:t>hlediska přístupnosti mohou být gastronomické služby poskytovány ve formě </a:t>
            </a:r>
            <a:r>
              <a:rPr lang="cs-CZ" sz="2000" b="1" dirty="0" smtClean="0"/>
              <a:t>):</a:t>
            </a:r>
            <a:endParaRPr lang="cs-CZ" sz="2000" b="1" dirty="0"/>
          </a:p>
          <a:p>
            <a:r>
              <a:rPr lang="cs-CZ" sz="2000" dirty="0"/>
              <a:t>•	</a:t>
            </a:r>
            <a:r>
              <a:rPr lang="cs-CZ" sz="2000" b="1" dirty="0"/>
              <a:t>veřejného stravování </a:t>
            </a:r>
            <a:r>
              <a:rPr lang="cs-CZ" sz="2000" dirty="0"/>
              <a:t>přístupného veškerému obyvatelstvu („přespolní“ i „místní“ klienti),</a:t>
            </a:r>
          </a:p>
          <a:p>
            <a:r>
              <a:rPr lang="cs-CZ" sz="2000" dirty="0"/>
              <a:t>•	</a:t>
            </a:r>
            <a:r>
              <a:rPr lang="cs-CZ" sz="2000" b="1" dirty="0"/>
              <a:t> uzavřeného (institucionálního) stravování přístupného vybraným </a:t>
            </a:r>
            <a:r>
              <a:rPr lang="cs-CZ" sz="2000" dirty="0"/>
              <a:t>(smluvním) skupinám obyvatelstva (v převážné míře „místní klientele</a:t>
            </a:r>
            <a:r>
              <a:rPr lang="cs-CZ" sz="2000" dirty="0" smtClean="0"/>
              <a:t>“).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cs-CZ" sz="2000" b="1" dirty="0" smtClean="0"/>
              <a:t>Gastronomický </a:t>
            </a:r>
            <a:r>
              <a:rPr lang="cs-CZ" sz="2000" b="1" dirty="0"/>
              <a:t>produkt kombinovaný s klíčovými produkty destinace postavenými na třech prvcích:</a:t>
            </a:r>
          </a:p>
          <a:p>
            <a:r>
              <a:rPr lang="cs-CZ" sz="2000" dirty="0"/>
              <a:t>•	</a:t>
            </a:r>
            <a:r>
              <a:rPr lang="cs-CZ" sz="2000" b="1" dirty="0"/>
              <a:t>pivovarnictví</a:t>
            </a:r>
            <a:r>
              <a:rPr lang="cs-CZ" sz="2000" dirty="0"/>
              <a:t> – české pivo je významným momentem komunikace,</a:t>
            </a:r>
          </a:p>
          <a:p>
            <a:r>
              <a:rPr lang="cs-CZ" sz="2000" dirty="0"/>
              <a:t>•	</a:t>
            </a:r>
            <a:r>
              <a:rPr lang="cs-CZ" sz="2000" b="1" dirty="0"/>
              <a:t>tradice</a:t>
            </a:r>
            <a:r>
              <a:rPr lang="cs-CZ" sz="2000" dirty="0"/>
              <a:t> – především lidové a folklorní se vztahem ke gastronomii, jako jsou lidové slavnosti, posvícení, poutě,</a:t>
            </a:r>
          </a:p>
          <a:p>
            <a:r>
              <a:rPr lang="cs-CZ" sz="2000" dirty="0"/>
              <a:t>•	</a:t>
            </a:r>
            <a:r>
              <a:rPr lang="cs-CZ" sz="2000" b="1" dirty="0"/>
              <a:t>vinařské tradice a výroba tradičních lihových nápojů, </a:t>
            </a:r>
            <a:r>
              <a:rPr lang="cs-CZ" sz="2000" dirty="0"/>
              <a:t>jako je slivovice, becherovka atd.</a:t>
            </a:r>
          </a:p>
          <a:p>
            <a:endParaRPr lang="cs-CZ" sz="2000" dirty="0"/>
          </a:p>
        </p:txBody>
      </p:sp>
    </p:spTree>
    <p:extLst>
      <p:ext uri="{BB962C8B-B14F-4D97-AF65-F5344CB8AC3E}">
        <p14:creationId xmlns:p14="http://schemas.microsoft.com/office/powerpoint/2010/main" val="3967805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délník 2"/>
          <p:cNvSpPr/>
          <p:nvPr/>
        </p:nvSpPr>
        <p:spPr>
          <a:xfrm>
            <a:off x="107504" y="915566"/>
            <a:ext cx="8208912" cy="38164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cs-CZ" sz="2200" dirty="0" smtClean="0"/>
              <a:t>Znakem </a:t>
            </a:r>
            <a:r>
              <a:rPr lang="cs-CZ" sz="2200" dirty="0"/>
              <a:t>produktu v hotelnictví je kolísavá a nerovnoměrná poptávka, sezónní a pomíjivý charakter produktu, omezená kapacita ubytovacích </a:t>
            </a:r>
            <a:r>
              <a:rPr lang="cs-CZ" sz="2200" dirty="0" smtClean="0"/>
              <a:t>zařízení a </a:t>
            </a:r>
            <a:r>
              <a:rPr lang="cs-CZ" sz="2200" dirty="0"/>
              <a:t>také například nákup před uskutečněním služby. </a:t>
            </a:r>
            <a:endParaRPr lang="cs-CZ" sz="2200" dirty="0" smtClean="0"/>
          </a:p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cs-CZ" sz="2200" b="1" dirty="0" smtClean="0"/>
              <a:t>Poskytované </a:t>
            </a:r>
            <a:r>
              <a:rPr lang="cs-CZ" sz="2200" b="1" dirty="0"/>
              <a:t>služby hotelu můžeme rozdělit na</a:t>
            </a:r>
            <a:r>
              <a:rPr lang="cs-CZ" sz="2200" dirty="0"/>
              <a:t>:</a:t>
            </a:r>
          </a:p>
          <a:p>
            <a:pPr algn="just"/>
            <a:r>
              <a:rPr lang="cs-CZ" sz="2200" dirty="0"/>
              <a:t>•	ubytovací (recepce, pokoje), </a:t>
            </a:r>
          </a:p>
          <a:p>
            <a:pPr algn="just"/>
            <a:r>
              <a:rPr lang="cs-CZ" sz="2200" dirty="0"/>
              <a:t>•	stravovací (restaurace, bar), </a:t>
            </a:r>
          </a:p>
          <a:p>
            <a:pPr algn="just"/>
            <a:r>
              <a:rPr lang="cs-CZ" sz="2200" dirty="0"/>
              <a:t>•	doplňkové (bazén, fitness, sauna, tenis), </a:t>
            </a:r>
          </a:p>
          <a:p>
            <a:pPr algn="just"/>
            <a:r>
              <a:rPr lang="cs-CZ" sz="2200" dirty="0"/>
              <a:t>•	osobní (etážový servis, donáška zavazadel, čištění obuvi, praní prádla a další).</a:t>
            </a:r>
          </a:p>
          <a:p>
            <a:pPr marL="285750" indent="-285750" algn="just">
              <a:buFont typeface="Wingdings" panose="05000000000000000000" pitchFamily="2" charset="2"/>
              <a:buChar char="q"/>
            </a:pPr>
            <a:endParaRPr lang="cs-CZ" sz="2200" dirty="0"/>
          </a:p>
        </p:txBody>
      </p:sp>
      <p:sp>
        <p:nvSpPr>
          <p:cNvPr id="4" name="Nadpis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Produkt </a:t>
            </a:r>
            <a:r>
              <a:rPr lang="cs-CZ" dirty="0"/>
              <a:t>v hotelnictví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358880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>
          <a:xfrm>
            <a:off x="251520" y="195486"/>
            <a:ext cx="5832648" cy="507703"/>
          </a:xfrm>
        </p:spPr>
        <p:txBody>
          <a:bodyPr/>
          <a:lstStyle/>
          <a:p>
            <a:endParaRPr lang="cs-CZ" dirty="0"/>
          </a:p>
        </p:txBody>
      </p:sp>
      <p:sp>
        <p:nvSpPr>
          <p:cNvPr id="2" name="Obdélník 1"/>
          <p:cNvSpPr/>
          <p:nvPr/>
        </p:nvSpPr>
        <p:spPr>
          <a:xfrm>
            <a:off x="251520" y="1059582"/>
            <a:ext cx="8784976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cs-CZ" sz="2000" dirty="0"/>
              <a:t>Základem pro posouzení kvality služeb jsou standardy a klasifikace ubytovacích </a:t>
            </a:r>
            <a:r>
              <a:rPr lang="cs-CZ" sz="2000" dirty="0" smtClean="0"/>
              <a:t>zařízení</a:t>
            </a:r>
            <a:r>
              <a:rPr lang="cs-CZ" sz="2000" dirty="0"/>
              <a:t>. </a:t>
            </a:r>
            <a:endParaRPr lang="cs-CZ" sz="2000" dirty="0" smtClean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cs-CZ" sz="2000" dirty="0" smtClean="0"/>
              <a:t>I </a:t>
            </a:r>
            <a:r>
              <a:rPr lang="cs-CZ" sz="2000" dirty="0"/>
              <a:t>když jsou služby nehmatatelné, je potřeba stanovit určité standardy a aplikovat objektivní kritéria na kvalitu </a:t>
            </a:r>
            <a:r>
              <a:rPr lang="cs-CZ" sz="2000" dirty="0" smtClean="0"/>
              <a:t>. 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cs-CZ" sz="2000" b="1" dirty="0" smtClean="0"/>
              <a:t>Můžeme </a:t>
            </a:r>
            <a:r>
              <a:rPr lang="cs-CZ" sz="2000" b="1" dirty="0"/>
              <a:t>zde zařadit např.: </a:t>
            </a:r>
            <a:r>
              <a:rPr lang="cs-CZ" sz="2000" dirty="0"/>
              <a:t>specifikaci potravin, které je potřebné nakoupit, vybavení koupelny ručníky, mýdlem apod., stupeň teploty vody v koupelně hostů, osvětlení na chodbě i teplota společných prostor, to všechno je možné stanovit. </a:t>
            </a:r>
            <a:endParaRPr lang="cs-CZ" sz="2000" dirty="0" smtClean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cs-CZ" sz="2000" dirty="0" smtClean="0"/>
              <a:t>Rozumné </a:t>
            </a:r>
            <a:r>
              <a:rPr lang="cs-CZ" sz="2000" dirty="0"/>
              <a:t>rozhodnutí je potřebné udělat, i co se týče </a:t>
            </a:r>
            <a:r>
              <a:rPr lang="cs-CZ" sz="2000" b="1" dirty="0" smtClean="0"/>
              <a:t>sortimentu </a:t>
            </a:r>
            <a:r>
              <a:rPr lang="cs-CZ" sz="2000" b="1" dirty="0"/>
              <a:t>poskytovaných služeb </a:t>
            </a:r>
            <a:r>
              <a:rPr lang="cs-CZ" sz="2000" dirty="0"/>
              <a:t>– etážový servis, </a:t>
            </a:r>
            <a:r>
              <a:rPr lang="cs-CZ" sz="2000" dirty="0" err="1"/>
              <a:t>concierge</a:t>
            </a:r>
            <a:r>
              <a:rPr lang="cs-CZ" sz="2000" dirty="0"/>
              <a:t>, express </a:t>
            </a:r>
            <a:r>
              <a:rPr lang="cs-CZ" sz="2000" dirty="0" err="1"/>
              <a:t>check</a:t>
            </a:r>
            <a:r>
              <a:rPr lang="cs-CZ" sz="2000" dirty="0"/>
              <a:t>-in a </a:t>
            </a:r>
            <a:r>
              <a:rPr lang="cs-CZ" sz="2000" dirty="0" err="1"/>
              <a:t>check-out</a:t>
            </a:r>
            <a:r>
              <a:rPr lang="cs-CZ" sz="2000" dirty="0"/>
              <a:t>, </a:t>
            </a:r>
            <a:r>
              <a:rPr lang="cs-CZ" sz="2000" dirty="0" smtClean="0"/>
              <a:t>sekretářské </a:t>
            </a:r>
            <a:r>
              <a:rPr lang="cs-CZ" sz="2000" dirty="0"/>
              <a:t>práce, fitness centrum, </a:t>
            </a:r>
            <a:r>
              <a:rPr lang="cs-CZ" sz="2000" dirty="0" err="1"/>
              <a:t>shuttle</a:t>
            </a:r>
            <a:r>
              <a:rPr lang="cs-CZ" sz="2000" dirty="0"/>
              <a:t> bus na letiště a </a:t>
            </a:r>
            <a:r>
              <a:rPr lang="cs-CZ" sz="2000" dirty="0" smtClean="0"/>
              <a:t>zpět apod.</a:t>
            </a:r>
            <a:endParaRPr lang="cs-CZ" sz="2000" dirty="0"/>
          </a:p>
        </p:txBody>
      </p:sp>
    </p:spTree>
    <p:extLst>
      <p:ext uri="{BB962C8B-B14F-4D97-AF65-F5344CB8AC3E}">
        <p14:creationId xmlns:p14="http://schemas.microsoft.com/office/powerpoint/2010/main" val="1258181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>
          <a:xfrm>
            <a:off x="251520" y="195486"/>
            <a:ext cx="7416824" cy="507703"/>
          </a:xfrm>
        </p:spPr>
        <p:txBody>
          <a:bodyPr/>
          <a:lstStyle/>
          <a:p>
            <a:endParaRPr lang="cs-CZ" dirty="0"/>
          </a:p>
        </p:txBody>
      </p:sp>
      <p:sp>
        <p:nvSpPr>
          <p:cNvPr id="2" name="Obdélník 1"/>
          <p:cNvSpPr/>
          <p:nvPr/>
        </p:nvSpPr>
        <p:spPr>
          <a:xfrm>
            <a:off x="0" y="843558"/>
            <a:ext cx="9036496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q"/>
            </a:pPr>
            <a:r>
              <a:rPr lang="cs-CZ" sz="2000" b="1" dirty="0"/>
              <a:t>V rámci konkurence se hotely specializují na určitý druh služeb:</a:t>
            </a:r>
          </a:p>
          <a:p>
            <a:r>
              <a:rPr lang="cs-CZ" sz="2000" dirty="0"/>
              <a:t>•	např. na kongresovou turistiku,</a:t>
            </a:r>
          </a:p>
          <a:p>
            <a:r>
              <a:rPr lang="cs-CZ" sz="2000" dirty="0"/>
              <a:t>•	pobyty rodin s dětmi,</a:t>
            </a:r>
          </a:p>
          <a:p>
            <a:r>
              <a:rPr lang="cs-CZ" sz="2000" dirty="0"/>
              <a:t>•	na lázeňský cestovní </a:t>
            </a:r>
            <a:r>
              <a:rPr lang="cs-CZ" sz="2000" dirty="0" smtClean="0"/>
              <a:t>ruch, golfový </a:t>
            </a:r>
            <a:r>
              <a:rPr lang="cs-CZ" sz="2000" dirty="0"/>
              <a:t>cestovní ruch </a:t>
            </a:r>
            <a:r>
              <a:rPr lang="cs-CZ" sz="2000" dirty="0" smtClean="0"/>
              <a:t>apod.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cs-CZ" sz="2000" b="1" dirty="0"/>
              <a:t>H</a:t>
            </a:r>
            <a:r>
              <a:rPr lang="cs-CZ" sz="2000" b="1" dirty="0" smtClean="0"/>
              <a:t>otel </a:t>
            </a:r>
            <a:r>
              <a:rPr lang="cs-CZ" sz="2000" b="1" dirty="0"/>
              <a:t>bude úspěšně lákat hosty, pokud: </a:t>
            </a:r>
          </a:p>
          <a:p>
            <a:r>
              <a:rPr lang="cs-CZ" sz="2000" dirty="0"/>
              <a:t>•	</a:t>
            </a:r>
            <a:r>
              <a:rPr lang="cs-CZ" sz="2000" b="1" dirty="0"/>
              <a:t>vytvoří něco, co host nemá doma </a:t>
            </a:r>
            <a:r>
              <a:rPr lang="cs-CZ" sz="2000" dirty="0"/>
              <a:t>a co mu nedokáže nabídnout konkurence,</a:t>
            </a:r>
          </a:p>
          <a:p>
            <a:r>
              <a:rPr lang="cs-CZ" sz="2000" dirty="0"/>
              <a:t>•	</a:t>
            </a:r>
            <a:r>
              <a:rPr lang="cs-CZ" sz="2000" b="1" dirty="0"/>
              <a:t>využije přírodního prostředí v kombinaci se sportovně-rekreačními zařízeními,</a:t>
            </a:r>
            <a:r>
              <a:rPr lang="cs-CZ" sz="2000" dirty="0"/>
              <a:t> </a:t>
            </a:r>
            <a:r>
              <a:rPr lang="cs-CZ" sz="2000" dirty="0" smtClean="0"/>
              <a:t>ubytovacími</a:t>
            </a:r>
            <a:r>
              <a:rPr lang="cs-CZ" sz="2000" dirty="0"/>
              <a:t>, pohostinskými a společensko-zábavními službami,</a:t>
            </a:r>
          </a:p>
          <a:p>
            <a:r>
              <a:rPr lang="cs-CZ" sz="2000" dirty="0"/>
              <a:t>•	</a:t>
            </a:r>
            <a:r>
              <a:rPr lang="cs-CZ" sz="2000" b="1" dirty="0"/>
              <a:t>bude mít speciální polohu </a:t>
            </a:r>
            <a:r>
              <a:rPr lang="cs-CZ" sz="2000" dirty="0"/>
              <a:t>- nedaleko národních parků, případně v strategické vzdálenosti mezi místem trvalého bydliště cílového segmentu a cílovým </a:t>
            </a:r>
            <a:r>
              <a:rPr lang="cs-CZ" sz="2000" dirty="0" smtClean="0"/>
              <a:t>místem</a:t>
            </a:r>
          </a:p>
          <a:p>
            <a:r>
              <a:rPr lang="cs-CZ" sz="2000" dirty="0"/>
              <a:t>•	</a:t>
            </a:r>
            <a:r>
              <a:rPr lang="cs-CZ" sz="2000" b="1" dirty="0"/>
              <a:t>vytvoří něco z ničeho </a:t>
            </a:r>
            <a:r>
              <a:rPr lang="cs-CZ" sz="2000" dirty="0"/>
              <a:t>– např. Disneyland, který stojí na místě bývalých močálů i Las Vegas, který vznikl uprostřed pouště apod.</a:t>
            </a:r>
          </a:p>
          <a:p>
            <a:endParaRPr lang="cs-CZ" sz="2000" dirty="0" smtClean="0"/>
          </a:p>
          <a:p>
            <a:endParaRPr lang="cs-CZ" sz="2000" dirty="0"/>
          </a:p>
        </p:txBody>
      </p:sp>
    </p:spTree>
    <p:extLst>
      <p:ext uri="{BB962C8B-B14F-4D97-AF65-F5344CB8AC3E}">
        <p14:creationId xmlns:p14="http://schemas.microsoft.com/office/powerpoint/2010/main" val="1461191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>
          <a:xfrm>
            <a:off x="251520" y="195486"/>
            <a:ext cx="7416824" cy="507703"/>
          </a:xfrm>
        </p:spPr>
        <p:txBody>
          <a:bodyPr/>
          <a:lstStyle/>
          <a:p>
            <a:endParaRPr lang="cs-CZ" dirty="0"/>
          </a:p>
        </p:txBody>
      </p:sp>
      <p:sp>
        <p:nvSpPr>
          <p:cNvPr id="5" name="Obdélník 4"/>
          <p:cNvSpPr/>
          <p:nvPr/>
        </p:nvSpPr>
        <p:spPr>
          <a:xfrm>
            <a:off x="0" y="863590"/>
            <a:ext cx="9036496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Font typeface="Wingdings" panose="05000000000000000000" pitchFamily="2" charset="2"/>
              <a:buChar char="q"/>
            </a:pPr>
            <a:r>
              <a:rPr lang="cs-CZ" sz="2000" dirty="0"/>
              <a:t>K oživení produktu mohou sloužit také různé marketingové nástroje. </a:t>
            </a:r>
            <a:endParaRPr lang="cs-CZ" sz="2000" dirty="0" smtClean="0"/>
          </a:p>
          <a:p>
            <a:pPr marL="342900" indent="-342900" algn="just">
              <a:buFont typeface="Wingdings" panose="05000000000000000000" pitchFamily="2" charset="2"/>
              <a:buChar char="q"/>
            </a:pPr>
            <a:r>
              <a:rPr lang="cs-CZ" sz="2000" dirty="0" smtClean="0"/>
              <a:t>Podle </a:t>
            </a:r>
            <a:r>
              <a:rPr lang="cs-CZ" sz="2000" dirty="0"/>
              <a:t>webového portálu mip-s.cz jsou nejpoužívanějšími </a:t>
            </a:r>
            <a:r>
              <a:rPr lang="cs-CZ" sz="2000" b="1" dirty="0"/>
              <a:t>marketingovými nástroji v oblasti produktu v hotelnictví v poslední době rozvíjející se </a:t>
            </a:r>
            <a:r>
              <a:rPr lang="cs-CZ" sz="2000" dirty="0"/>
              <a:t>druhy kongresové a incentivní turistiky, team-</a:t>
            </a:r>
            <a:r>
              <a:rPr lang="cs-CZ" sz="2000" dirty="0" err="1"/>
              <a:t>buildingové</a:t>
            </a:r>
            <a:r>
              <a:rPr lang="cs-CZ" sz="2000" dirty="0"/>
              <a:t> akce, </a:t>
            </a:r>
            <a:r>
              <a:rPr lang="cs-CZ" sz="2000" dirty="0" err="1"/>
              <a:t>fun</a:t>
            </a:r>
            <a:r>
              <a:rPr lang="cs-CZ" sz="2000" dirty="0"/>
              <a:t> programy, kulturně-společenské zábavy a sporty, </a:t>
            </a:r>
            <a:r>
              <a:rPr lang="cs-CZ" sz="2000" dirty="0" err="1"/>
              <a:t>outdoory</a:t>
            </a:r>
            <a:r>
              <a:rPr lang="cs-CZ" sz="2000" dirty="0"/>
              <a:t> zejména spojené s adrenalinem, dále populární cykloturistika, farmaření, vinařská turistika nebo golf. Vyhledávané jsou motokáry, skalní stěny (přírodní nebo umělé) a snowboard včetně jeho mutací</a:t>
            </a:r>
            <a:r>
              <a:rPr lang="cs-CZ" sz="2000" dirty="0" smtClean="0"/>
              <a:t>.</a:t>
            </a:r>
          </a:p>
          <a:p>
            <a:pPr marL="342900" indent="-342900" algn="just">
              <a:buFont typeface="Wingdings" panose="05000000000000000000" pitchFamily="2" charset="2"/>
              <a:buChar char="q"/>
            </a:pPr>
            <a:r>
              <a:rPr lang="cs-CZ" sz="2000" dirty="0"/>
              <a:t>Dalším specializovaným marketingovým nástrojem je </a:t>
            </a:r>
            <a:r>
              <a:rPr lang="cs-CZ" sz="2000" b="1" dirty="0"/>
              <a:t>zdraví. </a:t>
            </a:r>
            <a:endParaRPr lang="cs-CZ" sz="2000" b="1" dirty="0" smtClean="0"/>
          </a:p>
          <a:p>
            <a:pPr marL="342900" indent="-342900" algn="just">
              <a:buFont typeface="Wingdings" panose="05000000000000000000" pitchFamily="2" charset="2"/>
              <a:buChar char="q"/>
            </a:pPr>
            <a:r>
              <a:rPr lang="cs-CZ" sz="2000" dirty="0" smtClean="0"/>
              <a:t>Jsou </a:t>
            </a:r>
            <a:r>
              <a:rPr lang="cs-CZ" sz="2000" dirty="0"/>
              <a:t>to především pobyty v lázních a </a:t>
            </a:r>
            <a:r>
              <a:rPr lang="cs-CZ" sz="2000" dirty="0" err="1"/>
              <a:t>wellness</a:t>
            </a:r>
            <a:r>
              <a:rPr lang="cs-CZ" sz="2000" dirty="0"/>
              <a:t> zařízeních, ale i v zařízeních v přírodě od špičkových zařízení až po kempy. Nabídka v tomto segmentu musí mít důraz na dopady zdraví, na pocit, že klient něco pro sebe udělal.</a:t>
            </a:r>
          </a:p>
          <a:p>
            <a:pPr marL="285750" indent="-285750" algn="just">
              <a:buFont typeface="Wingdings" panose="05000000000000000000" pitchFamily="2" charset="2"/>
              <a:buChar char="q"/>
            </a:pPr>
            <a:endParaRPr lang="cs-CZ" sz="2000" dirty="0" smtClean="0"/>
          </a:p>
        </p:txBody>
      </p:sp>
    </p:spTree>
    <p:extLst>
      <p:ext uri="{BB962C8B-B14F-4D97-AF65-F5344CB8AC3E}">
        <p14:creationId xmlns:p14="http://schemas.microsoft.com/office/powerpoint/2010/main" val="1247288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LU">
  <a:themeElements>
    <a:clrScheme name="OPF">
      <a:dk1>
        <a:srgbClr val="307871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SLU-pismo_Times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2555</TotalTime>
  <Words>1173</Words>
  <Application>Microsoft Office PowerPoint</Application>
  <PresentationFormat>Předvádění na obrazovce (16:9)</PresentationFormat>
  <Paragraphs>126</Paragraphs>
  <Slides>20</Slides>
  <Notes>19</Notes>
  <HiddenSlides>0</HiddenSlides>
  <MMClips>0</MMClips>
  <ScaleCrop>false</ScaleCrop>
  <HeadingPairs>
    <vt:vector size="6" baseType="variant">
      <vt:variant>
        <vt:lpstr>Použitá písma</vt:lpstr>
      </vt:variant>
      <vt:variant>
        <vt:i4>4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20</vt:i4>
      </vt:variant>
    </vt:vector>
  </HeadingPairs>
  <TitlesOfParts>
    <vt:vector size="25" baseType="lpstr">
      <vt:lpstr>Arial</vt:lpstr>
      <vt:lpstr>Calibri</vt:lpstr>
      <vt:lpstr>Times New Roman</vt:lpstr>
      <vt:lpstr>Wingdings</vt:lpstr>
      <vt:lpstr>SLU</vt:lpstr>
      <vt:lpstr>8. Přednáška  Produkt v gastronomii, hotelnictví a lázeňství, jeho vlastnosti</vt:lpstr>
      <vt:lpstr>Produkt v gastronomii</vt:lpstr>
      <vt:lpstr>Prezentace aplikace PowerPoint</vt:lpstr>
      <vt:lpstr>Prezentace aplikace PowerPoint</vt:lpstr>
      <vt:lpstr>Prezentace aplikace PowerPoint</vt:lpstr>
      <vt:lpstr>Produkt v hotelnictví</vt:lpstr>
      <vt:lpstr>Prezentace aplikace PowerPoint</vt:lpstr>
      <vt:lpstr>Prezentace aplikace PowerPoint</vt:lpstr>
      <vt:lpstr>Prezentace aplikace PowerPoint</vt:lpstr>
      <vt:lpstr>Prezentace aplikace PowerPoint</vt:lpstr>
      <vt:lpstr>Produkt v lázeňství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Vlastnosti produktů v oblasti gastronomie, hotelnictví a lázeňství</vt:lpstr>
      <vt:lpstr>Prezentace aplikace PowerPoint</vt:lpstr>
      <vt:lpstr>Prezentace aplikace PowerPoint</vt:lpstr>
      <vt:lpstr>Prezentace aplikace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Název prezentace</dc:title>
  <dc:creator>Václav Minařík</dc:creator>
  <cp:lastModifiedBy>kajzar</cp:lastModifiedBy>
  <cp:revision>78</cp:revision>
  <dcterms:created xsi:type="dcterms:W3CDTF">2016-07-06T15:42:34Z</dcterms:created>
  <dcterms:modified xsi:type="dcterms:W3CDTF">2017-08-31T07:48:27Z</dcterms:modified>
</cp:coreProperties>
</file>