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8" r:id="rId3"/>
    <p:sldId id="267" r:id="rId4"/>
    <p:sldId id="269" r:id="rId5"/>
    <p:sldId id="308" r:id="rId6"/>
    <p:sldId id="270" r:id="rId7"/>
    <p:sldId id="310" r:id="rId8"/>
    <p:sldId id="311" r:id="rId9"/>
    <p:sldId id="312" r:id="rId10"/>
    <p:sldId id="313" r:id="rId11"/>
    <p:sldId id="298" r:id="rId12"/>
    <p:sldId id="273" r:id="rId13"/>
    <p:sldId id="309" r:id="rId14"/>
    <p:sldId id="274" r:id="rId15"/>
    <p:sldId id="293" r:id="rId16"/>
  </p:sldIdLst>
  <p:sldSz cx="9144000" cy="5143500" type="screen16x9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7871"/>
    <a:srgbClr val="000000"/>
    <a:srgbClr val="981E3A"/>
    <a:srgbClr val="9F2B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96" y="21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097986-0C26-47DE-8982-7AD2B6842259}" type="datetimeFigureOut">
              <a:rPr lang="cs-CZ" smtClean="0"/>
              <a:t>30.8.2017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D4000A-37E1-4D72-B31A-77993FD77D4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7445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25775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584507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563130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241651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5905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142484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39408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15413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497471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259149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033968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734120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68743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27546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ní stra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28808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 - obec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5996" y="226939"/>
            <a:ext cx="956040" cy="745712"/>
          </a:xfrm>
          <a:prstGeom prst="rect">
            <a:avLst/>
          </a:prstGeom>
        </p:spPr>
      </p:pic>
      <p:sp>
        <p:nvSpPr>
          <p:cNvPr id="7" name="Nadpis 1"/>
          <p:cNvSpPr>
            <a:spLocks noGrp="1"/>
          </p:cNvSpPr>
          <p:nvPr>
            <p:ph type="title"/>
          </p:nvPr>
        </p:nvSpPr>
        <p:spPr>
          <a:xfrm>
            <a:off x="251520" y="195486"/>
            <a:ext cx="4536504" cy="507703"/>
          </a:xfrm>
          <a:prstGeom prst="rect">
            <a:avLst/>
          </a:prstGeom>
          <a:noFill/>
          <a:ln>
            <a:noFill/>
          </a:ln>
        </p:spPr>
        <p:txBody>
          <a:bodyPr anchor="t">
            <a:noAutofit/>
          </a:bodyPr>
          <a:lstStyle>
            <a:lvl1pPr algn="l">
              <a:defRPr sz="2400"/>
            </a:lvl1pPr>
          </a:lstStyle>
          <a:p>
            <a:pPr algn="l"/>
            <a:r>
              <a:rPr lang="cs-CZ" sz="2400" dirty="0" smtClean="0">
                <a:solidFill>
                  <a:srgbClr val="981E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Název listu</a:t>
            </a:r>
            <a:endParaRPr lang="cs-CZ" sz="2400" dirty="0">
              <a:solidFill>
                <a:srgbClr val="981E3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Přímá spojnice 8"/>
          <p:cNvCxnSpPr/>
          <p:nvPr userDrawn="1"/>
        </p:nvCxnSpPr>
        <p:spPr>
          <a:xfrm>
            <a:off x="251520" y="699542"/>
            <a:ext cx="7416824" cy="0"/>
          </a:xfrm>
          <a:prstGeom prst="line">
            <a:avLst/>
          </a:prstGeom>
          <a:ln w="9525" cmpd="sng">
            <a:solidFill>
              <a:srgbClr val="307871"/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Přímá spojnice 10"/>
          <p:cNvCxnSpPr/>
          <p:nvPr userDrawn="1"/>
        </p:nvCxnSpPr>
        <p:spPr>
          <a:xfrm>
            <a:off x="251520" y="4731990"/>
            <a:ext cx="8660516" cy="0"/>
          </a:xfrm>
          <a:prstGeom prst="line">
            <a:avLst/>
          </a:prstGeom>
          <a:ln w="9525" cmpd="sng">
            <a:solidFill>
              <a:srgbClr val="307871"/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>
          <a:xfrm>
            <a:off x="236240" y="4731990"/>
            <a:ext cx="2895600" cy="273844"/>
          </a:xfrm>
          <a:prstGeom prst="rect">
            <a:avLst/>
          </a:prstGeom>
        </p:spPr>
        <p:txBody>
          <a:bodyPr/>
          <a:lstStyle>
            <a:lvl1pPr algn="l">
              <a:defRPr sz="800">
                <a:solidFill>
                  <a:srgbClr val="307871"/>
                </a:solidFill>
              </a:defRPr>
            </a:lvl1pPr>
          </a:lstStyle>
          <a:p>
            <a:r>
              <a:rPr lang="cs-CZ" altLang="cs-CZ" smtClean="0">
                <a:cs typeface="Times New Roman" panose="02020603050405020304" pitchFamily="18" charset="0"/>
              </a:rPr>
              <a:t>Prostor pro doplňující informace, poznámky</a:t>
            </a:r>
            <a:endParaRPr lang="cs-CZ" altLang="cs-CZ" dirty="0" smtClean="0">
              <a:cs typeface="Times New Roman" panose="02020603050405020304" pitchFamily="18" charset="0"/>
            </a:endParaRPr>
          </a:p>
        </p:txBody>
      </p:sp>
      <p:sp>
        <p:nvSpPr>
          <p:cNvPr id="20" name="Zástupný symbol pro číslo snímku 19"/>
          <p:cNvSpPr>
            <a:spLocks noGrp="1"/>
          </p:cNvSpPr>
          <p:nvPr>
            <p:ph type="sldNum" sz="quarter" idx="12"/>
          </p:nvPr>
        </p:nvSpPr>
        <p:spPr>
          <a:xfrm>
            <a:off x="7812360" y="4731990"/>
            <a:ext cx="1080120" cy="273844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560808B9-4D1F-4069-9EB9-CD8802008F4E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90602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ý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68204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8845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3" y="555525"/>
            <a:ext cx="1699500" cy="1325611"/>
          </a:xfrm>
          <a:prstGeom prst="rect">
            <a:avLst/>
          </a:prstGeom>
        </p:spPr>
      </p:pic>
      <p:sp>
        <p:nvSpPr>
          <p:cNvPr id="7" name="Obdélník 6"/>
          <p:cNvSpPr/>
          <p:nvPr/>
        </p:nvSpPr>
        <p:spPr>
          <a:xfrm>
            <a:off x="251520" y="267494"/>
            <a:ext cx="5616624" cy="4608512"/>
          </a:xfrm>
          <a:prstGeom prst="rect">
            <a:avLst/>
          </a:prstGeom>
          <a:solidFill>
            <a:srgbClr val="3078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ctrTitle" idx="4294967295"/>
          </p:nvPr>
        </p:nvSpPr>
        <p:spPr>
          <a:xfrm>
            <a:off x="467544" y="699542"/>
            <a:ext cx="5256584" cy="2160240"/>
          </a:xfrm>
          <a:prstGeom prst="rect">
            <a:avLst/>
          </a:prstGeom>
        </p:spPr>
        <p:txBody>
          <a:bodyPr anchor="t">
            <a:normAutofit/>
          </a:bodyPr>
          <a:lstStyle/>
          <a:p>
            <a:r>
              <a:rPr lang="cs-CZ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cs-CZ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Přednáška</a:t>
            </a:r>
            <a:br>
              <a:rPr lang="cs-CZ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Formy podnikatelských struktur v gastronomii, hotelnictví a lázeňství</a:t>
            </a:r>
            <a:endParaRPr lang="cs-CZ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Podnadpis 2"/>
          <p:cNvSpPr txBox="1">
            <a:spLocks/>
          </p:cNvSpPr>
          <p:nvPr/>
        </p:nvSpPr>
        <p:spPr>
          <a:xfrm>
            <a:off x="6156176" y="3435846"/>
            <a:ext cx="2736304" cy="11521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cs-CZ" altLang="cs-CZ" sz="1800" b="1" dirty="0" smtClean="0">
                <a:solidFill>
                  <a:srgbClr val="3078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Ing. Patrik Kajzar, Ph.D.</a:t>
            </a:r>
          </a:p>
          <a:p>
            <a:pPr algn="r"/>
            <a:r>
              <a:rPr lang="cs-CZ" altLang="cs-CZ" sz="1800" dirty="0" smtClean="0">
                <a:solidFill>
                  <a:srgbClr val="3078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Předmět: </a:t>
            </a:r>
            <a:r>
              <a:rPr lang="cs-CZ" altLang="cs-CZ" sz="1800" b="1" dirty="0" smtClean="0">
                <a:solidFill>
                  <a:srgbClr val="3078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Podnikání v hotelnictví</a:t>
            </a:r>
            <a:endParaRPr lang="cs-CZ" altLang="cs-CZ" sz="18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8884" y="2893398"/>
            <a:ext cx="3181896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33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251520" y="195486"/>
            <a:ext cx="7056784" cy="507703"/>
          </a:xfrm>
        </p:spPr>
        <p:txBody>
          <a:bodyPr/>
          <a:lstStyle/>
          <a:p>
            <a:r>
              <a:rPr lang="cs-CZ" dirty="0" err="1" smtClean="0"/>
              <a:t>Klasifikiace</a:t>
            </a:r>
            <a:r>
              <a:rPr lang="cs-CZ" dirty="0" smtClean="0"/>
              <a:t> </a:t>
            </a:r>
            <a:r>
              <a:rPr lang="cs-CZ" dirty="0" err="1" smtClean="0"/>
              <a:t>Hotelstars</a:t>
            </a:r>
            <a:endParaRPr lang="cs-CZ" dirty="0"/>
          </a:p>
        </p:txBody>
      </p:sp>
      <p:sp>
        <p:nvSpPr>
          <p:cNvPr id="2" name="Obdélník 1"/>
          <p:cNvSpPr/>
          <p:nvPr/>
        </p:nvSpPr>
        <p:spPr>
          <a:xfrm>
            <a:off x="0" y="987574"/>
            <a:ext cx="878497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dirty="0"/>
              <a:t>Hledáte-li ubytování v České republice, doporučujeme vybírat takové hotely a penziony, které jsou označeny na vchodu oficiální nálepkou, deklarující počet hvězd a </a:t>
            </a:r>
            <a:r>
              <a:rPr lang="cs-CZ" sz="2000" b="1" dirty="0"/>
              <a:t>nesoucí loga  Asociace hotelů a restaurací České republiky </a:t>
            </a:r>
            <a:r>
              <a:rPr lang="cs-CZ" sz="2000" dirty="0"/>
              <a:t>a </a:t>
            </a:r>
            <a:r>
              <a:rPr lang="cs-CZ" sz="2000" dirty="0" err="1"/>
              <a:t>CzechTourism</a:t>
            </a:r>
            <a:r>
              <a:rPr lang="cs-CZ" sz="2000" dirty="0"/>
              <a:t>. </a:t>
            </a:r>
            <a:endParaRPr lang="cs-CZ" sz="2000" dirty="0" smtClean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dirty="0" smtClean="0"/>
              <a:t>Jejich </a:t>
            </a:r>
            <a:r>
              <a:rPr lang="cs-CZ" sz="2000" dirty="0"/>
              <a:t>úplný seznam naleznete na stránkách </a:t>
            </a:r>
            <a:r>
              <a:rPr lang="cs-CZ" sz="2000" b="1" dirty="0"/>
              <a:t>www.hsukatalog.cz</a:t>
            </a:r>
            <a:r>
              <a:rPr lang="cs-CZ" sz="2000" dirty="0"/>
              <a:t>..</a:t>
            </a:r>
            <a:endParaRPr lang="cs-CZ" sz="2000" dirty="0" smtClean="0"/>
          </a:p>
        </p:txBody>
      </p:sp>
    </p:spTree>
    <p:extLst>
      <p:ext uri="{BB962C8B-B14F-4D97-AF65-F5344CB8AC3E}">
        <p14:creationId xmlns:p14="http://schemas.microsoft.com/office/powerpoint/2010/main" val="1651554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107504" y="915566"/>
            <a:ext cx="8208912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200" b="1" dirty="0"/>
              <a:t>Lázeňství</a:t>
            </a:r>
            <a:r>
              <a:rPr lang="cs-CZ" sz="2200" dirty="0"/>
              <a:t> představuje souhrn činností a jednání ekonomického charakteru, jejichž funkcí je dosažení co nejlepších ekonomických výsledků za použití co nejnižších </a:t>
            </a:r>
            <a:r>
              <a:rPr lang="cs-CZ" sz="2200" dirty="0" smtClean="0"/>
              <a:t>provozních </a:t>
            </a:r>
            <a:r>
              <a:rPr lang="cs-CZ" sz="2200" dirty="0"/>
              <a:t>nákladů. </a:t>
            </a:r>
            <a:endParaRPr lang="cs-CZ" sz="2200" dirty="0" smtClean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200" dirty="0" smtClean="0"/>
              <a:t>Poslední </a:t>
            </a:r>
            <a:r>
              <a:rPr lang="cs-CZ" sz="2200" dirty="0"/>
              <a:t>rovinu tvoří sociálně-politický systém, jehož podstatou je </a:t>
            </a:r>
            <a:r>
              <a:rPr lang="cs-CZ" sz="2200" dirty="0" smtClean="0"/>
              <a:t>poskytování </a:t>
            </a:r>
            <a:r>
              <a:rPr lang="cs-CZ" sz="2200" dirty="0"/>
              <a:t>lázeňské péče občanům na základě doporučení ošetřujícího lékaře. </a:t>
            </a:r>
            <a:endParaRPr lang="cs-CZ" sz="2200" dirty="0" smtClean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200" dirty="0" smtClean="0"/>
              <a:t>Vedle </a:t>
            </a:r>
            <a:r>
              <a:rPr lang="cs-CZ" sz="2200" dirty="0"/>
              <a:t>základní služby, kterou je </a:t>
            </a:r>
            <a:r>
              <a:rPr lang="cs-CZ" sz="2200" b="1" dirty="0"/>
              <a:t>lázeňská péče, </a:t>
            </a:r>
            <a:r>
              <a:rPr lang="cs-CZ" sz="2200" dirty="0"/>
              <a:t>jsou v lázních poskytovány i služby </a:t>
            </a:r>
            <a:r>
              <a:rPr lang="cs-CZ" sz="2200" b="1" dirty="0"/>
              <a:t>ubytovací, stravovací a celá řada jiných doplňkových služeb</a:t>
            </a:r>
            <a:r>
              <a:rPr lang="cs-CZ" sz="2200" dirty="0"/>
              <a:t> jako jsou kulturní, společenské a sportovní služby, které tvoří podstatnou část nabídky cestovního ruchu v lázeňských místech. </a:t>
            </a:r>
            <a:endParaRPr lang="cs-CZ" sz="2200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58181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Mapa Lázně v ČR</a:t>
            </a:r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703188"/>
            <a:ext cx="7200800" cy="4440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191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Mapa Lázně </a:t>
            </a:r>
            <a:r>
              <a:rPr lang="cs-CZ" dirty="0" smtClean="0"/>
              <a:t>na Slovensku</a:t>
            </a:r>
            <a:endParaRPr lang="cs-CZ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915566"/>
            <a:ext cx="6696744" cy="3765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570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107504" y="1002090"/>
            <a:ext cx="89289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dirty="0"/>
              <a:t>Mezi lázeňská ubytovací zařízení, která provozují svou činnost na území ČR, můžeme zařadit: </a:t>
            </a:r>
            <a:endParaRPr lang="cs-CZ" sz="2000" dirty="0" smtClean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b="1" dirty="0" smtClean="0"/>
              <a:t>lázeňskou </a:t>
            </a:r>
            <a:r>
              <a:rPr lang="cs-CZ" sz="2000" b="1" dirty="0"/>
              <a:t>léčebnu, kliniku, sanatorium, lázeňský hotel, lázeňský dům, penzion, </a:t>
            </a:r>
            <a:r>
              <a:rPr lang="cs-CZ" sz="2000" b="1" dirty="0" err="1"/>
              <a:t>wellness</a:t>
            </a:r>
            <a:r>
              <a:rPr lang="cs-CZ" sz="2000" b="1" dirty="0"/>
              <a:t> hotel a další. </a:t>
            </a:r>
            <a:endParaRPr lang="cs-CZ" sz="2000" b="1" dirty="0" smtClean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dirty="0" smtClean="0"/>
              <a:t>Podrobnější statistiky týkající se lázeňství, lze najít na </a:t>
            </a:r>
            <a:r>
              <a:rPr lang="cs-CZ" sz="2000" dirty="0"/>
              <a:t>internetových stránkách Ústavu zdravotnických informací a statistiky </a:t>
            </a:r>
            <a:r>
              <a:rPr lang="cs-CZ" sz="2000" dirty="0" smtClean="0"/>
              <a:t>ČR. 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2127425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251520" y="195486"/>
            <a:ext cx="7128792" cy="507703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179512" y="703189"/>
            <a:ext cx="7704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dirty="0"/>
          </a:p>
          <a:p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 rotWithShape="1">
          <a:blip r:embed="rId3"/>
          <a:srcRect t="44093" b="34910"/>
          <a:stretch/>
        </p:blipFill>
        <p:spPr>
          <a:xfrm>
            <a:off x="4499992" y="2339451"/>
            <a:ext cx="4572638" cy="720081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576" y="1707654"/>
            <a:ext cx="3564396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44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95536" y="195486"/>
            <a:ext cx="4464496" cy="507703"/>
          </a:xfrm>
        </p:spPr>
        <p:txBody>
          <a:bodyPr/>
          <a:lstStyle/>
          <a:p>
            <a:r>
              <a:rPr lang="pl-PL" dirty="0" smtClean="0"/>
              <a:t>Podnikatelská </a:t>
            </a:r>
            <a:r>
              <a:rPr lang="pl-PL" dirty="0"/>
              <a:t>struktura v ČR</a:t>
            </a:r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35614" y="915566"/>
            <a:ext cx="849682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200" dirty="0"/>
              <a:t>Cestovní ruch je mnohostranným odvětvím, které zahrnuje </a:t>
            </a:r>
            <a:r>
              <a:rPr lang="cs-CZ" sz="2200" dirty="0" smtClean="0"/>
              <a:t>zejména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200" dirty="0" smtClean="0"/>
              <a:t> </a:t>
            </a:r>
            <a:r>
              <a:rPr lang="cs-CZ" sz="2200" b="1" dirty="0"/>
              <a:t>dopravu, turistická zařízení poskytující ubytování, stravování a lázeňské služby, další infrastrukturu cestovní-ho ruchu, služby cestovních kanceláří, průvodcovské služby, turistický informační systém a další služby spojené s tzv. doprovodnými </a:t>
            </a:r>
            <a:r>
              <a:rPr lang="cs-CZ" sz="2200" b="1" dirty="0" smtClean="0"/>
              <a:t>programy.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200" b="1" dirty="0"/>
              <a:t>Pro podnikání v cestovním ruchu v ČR jsou typické malé a střední podniky, s </a:t>
            </a:r>
            <a:r>
              <a:rPr lang="cs-CZ" sz="2200" b="1" dirty="0" smtClean="0"/>
              <a:t>nejčastějším </a:t>
            </a:r>
            <a:r>
              <a:rPr lang="cs-CZ" sz="2200" b="1" dirty="0"/>
              <a:t>počtem zaměstnanců do 19 osob. </a:t>
            </a:r>
            <a:r>
              <a:rPr lang="cs-CZ" sz="2200" dirty="0"/>
              <a:t>Jedná se jak o fyzické, tak i právnické osoby, které podnikají zejména v oblastech „Ubytování, stravování a pohostinství“. V roce 2015 u právnických osob, které podnikali v oblasti „Ubytování“, byla nejvíce zastoupena </a:t>
            </a:r>
            <a:r>
              <a:rPr lang="cs-CZ" sz="2200" dirty="0" smtClean="0"/>
              <a:t>obchodní </a:t>
            </a:r>
            <a:r>
              <a:rPr lang="cs-CZ" sz="2200" dirty="0"/>
              <a:t>společnost, akciová společnost, družstva a ostatní právní a organizační formy, zejména zahraniční osoby. </a:t>
            </a:r>
            <a:endParaRPr lang="cs-CZ" sz="2200" dirty="0"/>
          </a:p>
        </p:txBody>
      </p:sp>
    </p:spTree>
    <p:extLst>
      <p:ext uri="{BB962C8B-B14F-4D97-AF65-F5344CB8AC3E}">
        <p14:creationId xmlns:p14="http://schemas.microsoft.com/office/powerpoint/2010/main" val="3623299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13036" y="1203598"/>
            <a:ext cx="828092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dirty="0"/>
              <a:t>Základním shodným znakem je, že podnikatel na sebe bere určitou míru rizika za vložený kapitál. </a:t>
            </a:r>
            <a:endParaRPr lang="cs-CZ" sz="2000" dirty="0" smtClean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b="1" dirty="0" smtClean="0"/>
              <a:t>Podnikání </a:t>
            </a:r>
            <a:r>
              <a:rPr lang="cs-CZ" sz="2000" b="1" dirty="0"/>
              <a:t>v hotelnictví a gastronomii </a:t>
            </a:r>
            <a:r>
              <a:rPr lang="cs-CZ" sz="2000" dirty="0"/>
              <a:t>je náročné na finanční kapitál a jeho </a:t>
            </a:r>
            <a:r>
              <a:rPr lang="cs-CZ" sz="2000" dirty="0" smtClean="0"/>
              <a:t>návratnost </a:t>
            </a:r>
            <a:r>
              <a:rPr lang="cs-CZ" sz="2000" dirty="0"/>
              <a:t>je delší. Podnikatelské subjekty v hotelnictví zahrnuji jednak stravovací služby, dále pak společenské a zábavní služby, ubytovací a hotelové služby, cateringové služby. </a:t>
            </a:r>
            <a:endParaRPr lang="cs-CZ" sz="2000" dirty="0" smtClean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dirty="0" smtClean="0"/>
              <a:t>Nesmíme </a:t>
            </a:r>
            <a:r>
              <a:rPr lang="cs-CZ" sz="2000" dirty="0"/>
              <a:t>zapomenout ani na oblast </a:t>
            </a:r>
            <a:r>
              <a:rPr lang="cs-CZ" sz="2000" b="1" dirty="0"/>
              <a:t>lázeňství, </a:t>
            </a:r>
            <a:r>
              <a:rPr lang="cs-CZ" sz="2000" dirty="0"/>
              <a:t>která poskytuje lázeňské služby, které tvoří jak základní lázeňské služby (lékařské a léčebné, ubytovací, stravovací a společensko-kulturní), tak i doplňkové služby (léčebná kosmetika, manikúra, pedikúra, prodej pohled-nic apod</a:t>
            </a:r>
            <a:r>
              <a:rPr lang="cs-CZ" sz="2000" dirty="0" smtClean="0"/>
              <a:t>.)</a:t>
            </a:r>
            <a:endParaRPr lang="cs-CZ" sz="2000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251520" y="195486"/>
            <a:ext cx="7488832" cy="507703"/>
          </a:xfrm>
        </p:spPr>
        <p:txBody>
          <a:bodyPr/>
          <a:lstStyle/>
          <a:p>
            <a:r>
              <a:rPr lang="cs-CZ" dirty="0" smtClean="0"/>
              <a:t>Formy </a:t>
            </a:r>
            <a:r>
              <a:rPr lang="cs-CZ" dirty="0"/>
              <a:t>podnikatelských struktur ve vybraných odvětvích cestovního ruchu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56053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107504" y="987574"/>
            <a:ext cx="820891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dirty="0"/>
              <a:t>Služby ve stravování mohou být zajišťovány několika formami, podle nichž je můžeme dělit na:</a:t>
            </a:r>
          </a:p>
          <a:p>
            <a:pPr marL="742950" lvl="1" indent="-285750" algn="just">
              <a:buFont typeface="Wingdings" panose="05000000000000000000" pitchFamily="2" charset="2"/>
              <a:buChar char="q"/>
            </a:pPr>
            <a:r>
              <a:rPr lang="cs-CZ" sz="2000" dirty="0" smtClean="0"/>
              <a:t>restaurační</a:t>
            </a:r>
            <a:r>
              <a:rPr lang="cs-CZ" sz="2000" dirty="0"/>
              <a:t>,</a:t>
            </a:r>
          </a:p>
          <a:p>
            <a:pPr marL="742950" lvl="1" indent="-285750" algn="just">
              <a:buFont typeface="Wingdings" panose="05000000000000000000" pitchFamily="2" charset="2"/>
              <a:buChar char="q"/>
            </a:pPr>
            <a:r>
              <a:rPr lang="cs-CZ" sz="2000" dirty="0" smtClean="0"/>
              <a:t>závodní</a:t>
            </a:r>
            <a:r>
              <a:rPr lang="cs-CZ" sz="2000" dirty="0"/>
              <a:t>,</a:t>
            </a:r>
          </a:p>
          <a:p>
            <a:pPr marL="742950" lvl="1" indent="-285750" algn="just">
              <a:buFont typeface="Wingdings" panose="05000000000000000000" pitchFamily="2" charset="2"/>
              <a:buChar char="q"/>
            </a:pPr>
            <a:r>
              <a:rPr lang="cs-CZ" sz="2000" dirty="0" smtClean="0"/>
              <a:t>školní</a:t>
            </a:r>
            <a:r>
              <a:rPr lang="cs-CZ" sz="2000" dirty="0"/>
              <a:t>,</a:t>
            </a:r>
          </a:p>
          <a:p>
            <a:pPr marL="742950" lvl="1" indent="-285750" algn="just">
              <a:buFont typeface="Wingdings" panose="05000000000000000000" pitchFamily="2" charset="2"/>
              <a:buChar char="q"/>
            </a:pPr>
            <a:r>
              <a:rPr lang="cs-CZ" sz="2000" dirty="0" smtClean="0"/>
              <a:t>ústavní</a:t>
            </a:r>
            <a:r>
              <a:rPr lang="cs-CZ" sz="2000" dirty="0"/>
              <a:t>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dirty="0" smtClean="0"/>
              <a:t>Základní </a:t>
            </a:r>
            <a:r>
              <a:rPr lang="cs-CZ" sz="2000" dirty="0"/>
              <a:t>rozdělení hostinských zařízení restauračního typu dle statistické metodiky Ev-ropské unie do kategorií, je následující:</a:t>
            </a:r>
          </a:p>
          <a:p>
            <a:pPr marL="742950" lvl="1" indent="-285750" algn="just">
              <a:buFont typeface="Wingdings" panose="05000000000000000000" pitchFamily="2" charset="2"/>
              <a:buChar char="q"/>
            </a:pPr>
            <a:r>
              <a:rPr lang="cs-CZ" sz="2000" b="1" dirty="0" smtClean="0"/>
              <a:t>Restaurace </a:t>
            </a:r>
            <a:r>
              <a:rPr lang="cs-CZ" sz="2000" dirty="0"/>
              <a:t>- Pro tuto kategorii hostinských provozoven je dominantní prodej </a:t>
            </a:r>
            <a:r>
              <a:rPr lang="cs-CZ" sz="2000" dirty="0" smtClean="0"/>
              <a:t>pokrmů </a:t>
            </a:r>
            <a:r>
              <a:rPr lang="cs-CZ" sz="2000" dirty="0"/>
              <a:t>s možností zakoupení nápojů a možnost různých forem společenské zábavy. Jedná se zejména o následující druhy provozoven:</a:t>
            </a:r>
          </a:p>
          <a:p>
            <a:pPr algn="just"/>
            <a:endParaRPr lang="cs-CZ" sz="2000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67805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179512" y="724992"/>
            <a:ext cx="748883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b="1" dirty="0" smtClean="0"/>
              <a:t>restaurace</a:t>
            </a:r>
            <a:r>
              <a:rPr lang="cs-CZ" sz="2000" b="1" dirty="0"/>
              <a:t>,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b="1" dirty="0" smtClean="0"/>
              <a:t>samoobslužné </a:t>
            </a:r>
            <a:r>
              <a:rPr lang="cs-CZ" sz="2000" b="1" dirty="0"/>
              <a:t>restaurace (jídelny),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b="1" dirty="0" smtClean="0"/>
              <a:t>rychlé </a:t>
            </a:r>
            <a:r>
              <a:rPr lang="cs-CZ" sz="2000" b="1" dirty="0"/>
              <a:t>občerstvení, ryby, hranolky,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b="1" dirty="0" smtClean="0"/>
              <a:t>železniční </a:t>
            </a:r>
            <a:r>
              <a:rPr lang="cs-CZ" sz="2000" b="1" dirty="0"/>
              <a:t>jídelní vozy a jiná zařízení pro přepravu </a:t>
            </a:r>
            <a:r>
              <a:rPr lang="cs-CZ" sz="2000" b="1" dirty="0" smtClean="0"/>
              <a:t>cestujících.</a:t>
            </a:r>
          </a:p>
          <a:p>
            <a:pPr algn="just"/>
            <a:r>
              <a:rPr lang="cs-CZ" sz="2000" b="1" dirty="0" smtClean="0"/>
              <a:t>Bary</a:t>
            </a:r>
            <a:r>
              <a:rPr lang="cs-CZ" sz="2000" dirty="0" smtClean="0"/>
              <a:t> </a:t>
            </a:r>
            <a:r>
              <a:rPr lang="cs-CZ" sz="2000" dirty="0"/>
              <a:t>- Pro tuto kategorii hostinských provozoven je dominantní prodej </a:t>
            </a:r>
            <a:r>
              <a:rPr lang="cs-CZ" sz="2000" dirty="0" smtClean="0"/>
              <a:t>nápojů s </a:t>
            </a:r>
            <a:r>
              <a:rPr lang="cs-CZ" sz="2000" dirty="0"/>
              <a:t>možností různých forem společenské zábavy. Je možno též prodávat výrobky </a:t>
            </a:r>
            <a:r>
              <a:rPr lang="cs-CZ" sz="2000" dirty="0" smtClean="0"/>
              <a:t>studené </a:t>
            </a:r>
            <a:r>
              <a:rPr lang="cs-CZ" sz="2000" dirty="0"/>
              <a:t>kuchyně, cukrářské výrobky, podle místních podmínek teplé pokrmy, zejména minutkového charakteru. Jedná se zejména o následující druhy provozoven: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b="1" dirty="0" smtClean="0"/>
              <a:t>bary</a:t>
            </a:r>
            <a:r>
              <a:rPr lang="cs-CZ" sz="2000" b="1" dirty="0"/>
              <a:t>,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b="1" dirty="0" smtClean="0"/>
              <a:t>noční </a:t>
            </a:r>
            <a:r>
              <a:rPr lang="cs-CZ" sz="2000" b="1" dirty="0"/>
              <a:t>kluby,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b="1" dirty="0" smtClean="0"/>
              <a:t>pivnice</a:t>
            </a:r>
            <a:r>
              <a:rPr lang="cs-CZ" sz="2000" b="1" dirty="0"/>
              <a:t>,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b="1" dirty="0" smtClean="0"/>
              <a:t>vinárny</a:t>
            </a:r>
            <a:r>
              <a:rPr lang="cs-CZ" sz="2000" b="1" dirty="0"/>
              <a:t>, kavárny, espressa.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cs-CZ" sz="2000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54950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107504" y="915566"/>
            <a:ext cx="820891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200" b="1" dirty="0"/>
              <a:t>Ubytovací a hotelové služby poskytují přechodné ubytování mimo domov. </a:t>
            </a:r>
            <a:endParaRPr lang="cs-CZ" sz="2200" b="1" dirty="0" smtClean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200" b="1" dirty="0" smtClean="0"/>
              <a:t>S </a:t>
            </a:r>
            <a:r>
              <a:rPr lang="cs-CZ" sz="2200" b="1" dirty="0"/>
              <a:t>těmito službami jsou spojeny další služby, které host požaduje, např. stravování, praní prádla, žehlení apod. </a:t>
            </a:r>
            <a:endParaRPr lang="cs-CZ" sz="2200" b="1" dirty="0" smtClean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200" b="1" dirty="0" smtClean="0"/>
              <a:t>Hotelnictví </a:t>
            </a:r>
            <a:r>
              <a:rPr lang="cs-CZ" sz="2200" b="1" dirty="0"/>
              <a:t>je </a:t>
            </a:r>
            <a:r>
              <a:rPr lang="cs-CZ" sz="2200" dirty="0"/>
              <a:t>nedílnou součástí služeb cestovního ruchu a je nazýváno </a:t>
            </a:r>
            <a:r>
              <a:rPr lang="cs-CZ" sz="2200" dirty="0" smtClean="0"/>
              <a:t>hotelovým </a:t>
            </a:r>
            <a:r>
              <a:rPr lang="cs-CZ" sz="2200" dirty="0"/>
              <a:t>průmyslem. </a:t>
            </a:r>
            <a:endParaRPr lang="cs-CZ" sz="2200" dirty="0" smtClean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200" b="1" dirty="0" smtClean="0"/>
              <a:t>Hotelový </a:t>
            </a:r>
            <a:r>
              <a:rPr lang="cs-CZ" sz="2200" b="1" dirty="0"/>
              <a:t>průmysl </a:t>
            </a:r>
            <a:r>
              <a:rPr lang="cs-CZ" sz="2200" dirty="0"/>
              <a:t>představuje soubor zahrnující výstavbu, řízení a organizaci hotelů, budování hotelových řetězců, včetně poskytování dalších </a:t>
            </a:r>
            <a:r>
              <a:rPr lang="cs-CZ" sz="2200" dirty="0" smtClean="0"/>
              <a:t>doplňkových </a:t>
            </a:r>
            <a:r>
              <a:rPr lang="cs-CZ" sz="2200" dirty="0"/>
              <a:t>služeb. Ubytovací služby bývají zajišťovány v ubytovacích zařízeních různého druhu a kategorie. </a:t>
            </a:r>
            <a:endParaRPr lang="cs-CZ" sz="2200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5888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107504" y="915566"/>
            <a:ext cx="8856984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200" b="1" dirty="0"/>
              <a:t>*         Tourist</a:t>
            </a:r>
          </a:p>
          <a:p>
            <a:pPr algn="just"/>
            <a:r>
              <a:rPr lang="en-US" sz="2200" b="1" dirty="0"/>
              <a:t>**        Economy</a:t>
            </a:r>
          </a:p>
          <a:p>
            <a:pPr algn="just"/>
            <a:r>
              <a:rPr lang="en-US" sz="2200" b="1" dirty="0"/>
              <a:t>***      Standard</a:t>
            </a:r>
          </a:p>
          <a:p>
            <a:pPr algn="just"/>
            <a:r>
              <a:rPr lang="en-US" sz="2200" b="1" dirty="0"/>
              <a:t>****    First Class</a:t>
            </a:r>
          </a:p>
          <a:p>
            <a:pPr algn="just"/>
            <a:r>
              <a:rPr lang="en-US" sz="2200" b="1" dirty="0"/>
              <a:t>*****   </a:t>
            </a:r>
            <a:r>
              <a:rPr lang="en-US" sz="2200" b="1" dirty="0" smtClean="0"/>
              <a:t>Luxury</a:t>
            </a:r>
            <a:endParaRPr lang="cs-CZ" sz="2200" b="1" dirty="0" smtClean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200" b="1" dirty="0"/>
              <a:t> </a:t>
            </a:r>
            <a:r>
              <a:rPr lang="cs-CZ" sz="2200" dirty="0"/>
              <a:t>Ubytovacím zařízením kategorie typu </a:t>
            </a:r>
            <a:r>
              <a:rPr lang="cs-CZ" sz="2200" b="1" dirty="0"/>
              <a:t>hotel </a:t>
            </a:r>
            <a:r>
              <a:rPr lang="cs-CZ" sz="2200" b="1" dirty="0" err="1"/>
              <a:t>garni</a:t>
            </a:r>
            <a:r>
              <a:rPr lang="cs-CZ" sz="2200" b="1" dirty="0"/>
              <a:t>, penzion, motel, botel a </a:t>
            </a:r>
            <a:r>
              <a:rPr lang="cs-CZ" sz="2200" b="1" dirty="0" err="1"/>
              <a:t>depandance</a:t>
            </a:r>
            <a:r>
              <a:rPr lang="cs-CZ" sz="2200" b="1" dirty="0"/>
              <a:t> mohou být přiděleny maximálně čtyři hvězdičky</a:t>
            </a:r>
            <a:r>
              <a:rPr lang="cs-CZ" sz="2200" b="1" dirty="0" smtClean="0"/>
              <a:t>.</a:t>
            </a:r>
            <a:endParaRPr lang="cs-CZ" sz="2200" b="1" dirty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200" dirty="0"/>
              <a:t>Ta ubytovací zařízení, která splňují v rámci jednotlivých tříd klasifikace více než jen povinná kritéria a minimální počet nepovinných kritérií, mohou získat kromě označení </a:t>
            </a:r>
            <a:r>
              <a:rPr lang="cs-CZ" sz="2200" b="1" dirty="0"/>
              <a:t>„hvězdičkami“ navíc ještě označení „Superior“.</a:t>
            </a:r>
            <a:endParaRPr lang="cs-CZ" sz="2200" b="1" dirty="0" smtClean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251520" y="195486"/>
            <a:ext cx="7056784" cy="507703"/>
          </a:xfrm>
        </p:spPr>
        <p:txBody>
          <a:bodyPr/>
          <a:lstStyle/>
          <a:p>
            <a:r>
              <a:rPr lang="cs-CZ" dirty="0"/>
              <a:t>Klasifikace ubytovacích zařízení – rozdělení do tříd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0775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251520" y="195486"/>
            <a:ext cx="7056784" cy="507703"/>
          </a:xfrm>
        </p:spPr>
        <p:txBody>
          <a:bodyPr/>
          <a:lstStyle/>
          <a:p>
            <a:r>
              <a:rPr lang="cs-CZ" dirty="0" err="1" smtClean="0"/>
              <a:t>Klasifikiace</a:t>
            </a:r>
            <a:r>
              <a:rPr lang="cs-CZ" dirty="0" smtClean="0"/>
              <a:t> </a:t>
            </a:r>
            <a:r>
              <a:rPr lang="cs-CZ" dirty="0" err="1" smtClean="0"/>
              <a:t>Hotelstars</a:t>
            </a:r>
            <a:endParaRPr lang="cs-CZ" dirty="0"/>
          </a:p>
        </p:txBody>
      </p:sp>
      <p:sp>
        <p:nvSpPr>
          <p:cNvPr id="2" name="Obdélník 1"/>
          <p:cNvSpPr/>
          <p:nvPr/>
        </p:nvSpPr>
        <p:spPr>
          <a:xfrm>
            <a:off x="0" y="843558"/>
            <a:ext cx="903649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b="1" dirty="0"/>
              <a:t>Klasifikace </a:t>
            </a:r>
            <a:r>
              <a:rPr lang="cs-CZ" sz="2000" b="1" dirty="0" err="1"/>
              <a:t>Hotelstars</a:t>
            </a:r>
            <a:r>
              <a:rPr lang="cs-CZ" sz="2000" b="1" dirty="0"/>
              <a:t> má za cíl především sjednocení kritérií </a:t>
            </a:r>
            <a:r>
              <a:rPr lang="cs-CZ" sz="2000" dirty="0"/>
              <a:t>hotelových služeb pomocí jednotné metodiky a využití společného marketingu při propagaci certifikovaných zařízení. Hotelová klasifikace má celkem 270 hodnotících kritérií (pro penziony je to 181 kritérií), která vznikla na podkladu průzkumů očekávání  hostů a potřeb trhu. Systém se opírá o povinná kritéria a dobrovolně volitelné požadavky</a:t>
            </a:r>
            <a:r>
              <a:rPr lang="cs-CZ" sz="2000" dirty="0" smtClean="0"/>
              <a:t>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dirty="0"/>
              <a:t>Z hlediska počtu hvězdiček je nutné rozlišovat ty hotely a penziony, které se k dobrovolné certifikaci </a:t>
            </a:r>
            <a:r>
              <a:rPr lang="cs-CZ" sz="2000" dirty="0" err="1"/>
              <a:t>Hotelstars</a:t>
            </a:r>
            <a:r>
              <a:rPr lang="cs-CZ" sz="2000" dirty="0"/>
              <a:t> přihlásí, od těch ostatních, kteří se sice na fasádě a ve svých prezentacích pyšní určitým počtem hvězdiček, ale už negarantují, podle jakého systému se označují, a tím pádem negarantují jasné a transparentní služby</a:t>
            </a:r>
            <a:r>
              <a:rPr lang="cs-CZ" sz="2000" dirty="0" smtClean="0"/>
              <a:t>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dirty="0" smtClean="0"/>
              <a:t>Proto </a:t>
            </a:r>
            <a:r>
              <a:rPr lang="cs-CZ" sz="2000" dirty="0"/>
              <a:t>se velmi často stává, že tzv. 4* hotel má vybavenost a rozsah služeb sotva na úrovni 2*, a tím dochází k neinformovanosti a nesprávné interpretaci hodnocení ubytovacích </a:t>
            </a:r>
            <a:r>
              <a:rPr lang="cs-CZ" sz="2000" dirty="0" smtClean="0"/>
              <a:t>zařízení.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3353232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251520" y="195486"/>
            <a:ext cx="7056784" cy="507703"/>
          </a:xfrm>
        </p:spPr>
        <p:txBody>
          <a:bodyPr/>
          <a:lstStyle/>
          <a:p>
            <a:r>
              <a:rPr lang="cs-CZ" dirty="0" err="1" smtClean="0"/>
              <a:t>Klasifikiace</a:t>
            </a:r>
            <a:r>
              <a:rPr lang="cs-CZ" dirty="0" smtClean="0"/>
              <a:t> </a:t>
            </a:r>
            <a:r>
              <a:rPr lang="cs-CZ" dirty="0" err="1" smtClean="0"/>
              <a:t>Hotelstars</a:t>
            </a:r>
            <a:endParaRPr lang="cs-CZ" dirty="0"/>
          </a:p>
        </p:txBody>
      </p:sp>
      <p:sp>
        <p:nvSpPr>
          <p:cNvPr id="2" name="Obdélník 1"/>
          <p:cNvSpPr/>
          <p:nvPr/>
        </p:nvSpPr>
        <p:spPr>
          <a:xfrm>
            <a:off x="251520" y="843558"/>
            <a:ext cx="878497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b="1" dirty="0"/>
              <a:t>Začátkem roku 2010 vznikl nový systém přidělování hvězdiček, kdy hotelové asociace 7 zemí EU založily unii HOTELSTARS UNION /HSU</a:t>
            </a:r>
            <a:r>
              <a:rPr lang="cs-CZ" sz="2000" b="1" dirty="0" smtClean="0"/>
              <a:t>/.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b="1" dirty="0" smtClean="0"/>
              <a:t>Počet </a:t>
            </a:r>
            <a:r>
              <a:rPr lang="cs-CZ" sz="2000" b="1" dirty="0"/>
              <a:t>členských zemí se za dobu svého fungování rozšířil již na 17</a:t>
            </a:r>
            <a:r>
              <a:rPr lang="cs-CZ" sz="2000" b="1" dirty="0" smtClean="0"/>
              <a:t>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b="1" dirty="0" smtClean="0"/>
              <a:t> </a:t>
            </a:r>
            <a:r>
              <a:rPr lang="cs-CZ" sz="2000" dirty="0"/>
              <a:t>V současné době aplikuje těchto 17 evropských zemí společná kritéria v udělování hvězdiček: </a:t>
            </a:r>
            <a:r>
              <a:rPr lang="cs-CZ" sz="2000" b="1" dirty="0"/>
              <a:t>Německo, Rakousko, Švédsko, ČR, Maďarsko, Švýcarsko, Nizozemí, Lucembursko a pobaltské země - Litva, Lotyšsko a </a:t>
            </a:r>
            <a:r>
              <a:rPr lang="cs-CZ" sz="2000" b="1" dirty="0" smtClean="0"/>
              <a:t>Estonsko</a:t>
            </a:r>
            <a:r>
              <a:rPr lang="cs-CZ" sz="2000" b="1" dirty="0"/>
              <a:t>. V roce 2012 se přidala Malta, v roce 2013 Belgie, Dánsko a Řecko a v roce 2015 Lichtenštejnsko. V roce 2017 se připojilo Slovinsko. Vstup dalších zemí je již v jednání (vážný zájem má Itálie, Irsko, Island nebo např. Polsko).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dirty="0"/>
              <a:t>Nesporným přínosem je podpora certifikace HSU ze strany Evropského parlamentu, Ministerstva pro místní rozvoj a České centrály cestovního ruchu Czech </a:t>
            </a:r>
            <a:r>
              <a:rPr lang="cs-CZ" sz="2000" dirty="0" err="1"/>
              <a:t>Tourism</a:t>
            </a:r>
            <a:r>
              <a:rPr lang="cs-CZ" sz="2000" dirty="0"/>
              <a:t>.</a:t>
            </a:r>
            <a:endParaRPr lang="cs-CZ" sz="2000" dirty="0" smtClean="0"/>
          </a:p>
        </p:txBody>
      </p:sp>
    </p:spTree>
    <p:extLst>
      <p:ext uri="{BB962C8B-B14F-4D97-AF65-F5344CB8AC3E}">
        <p14:creationId xmlns:p14="http://schemas.microsoft.com/office/powerpoint/2010/main" val="1296434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U">
  <a:themeElements>
    <a:clrScheme name="OPF">
      <a:dk1>
        <a:srgbClr val="307871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LU-pismo_Time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2575</TotalTime>
  <Words>1075</Words>
  <Application>Microsoft Office PowerPoint</Application>
  <PresentationFormat>Předvádění na obrazovce (16:9)</PresentationFormat>
  <Paragraphs>73</Paragraphs>
  <Slides>15</Slides>
  <Notes>14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20" baseType="lpstr">
      <vt:lpstr>Arial</vt:lpstr>
      <vt:lpstr>Calibri</vt:lpstr>
      <vt:lpstr>Times New Roman</vt:lpstr>
      <vt:lpstr>Wingdings</vt:lpstr>
      <vt:lpstr>SLU</vt:lpstr>
      <vt:lpstr>5. Přednáška Formy podnikatelských struktur v gastronomii, hotelnictví a lázeňství</vt:lpstr>
      <vt:lpstr>Podnikatelská struktura v ČR</vt:lpstr>
      <vt:lpstr>Formy podnikatelských struktur ve vybraných odvětvích cestovního ruchu </vt:lpstr>
      <vt:lpstr>Prezentace aplikace PowerPoint</vt:lpstr>
      <vt:lpstr>Prezentace aplikace PowerPoint</vt:lpstr>
      <vt:lpstr>Prezentace aplikace PowerPoint</vt:lpstr>
      <vt:lpstr>Klasifikace ubytovacích zařízení – rozdělení do tříd</vt:lpstr>
      <vt:lpstr>Klasifikiace Hotelstars</vt:lpstr>
      <vt:lpstr>Klasifikiace Hotelstars</vt:lpstr>
      <vt:lpstr>Klasifikiace Hotelstars</vt:lpstr>
      <vt:lpstr>Prezentace aplikace PowerPoint</vt:lpstr>
      <vt:lpstr>Mapa Lázně v ČR</vt:lpstr>
      <vt:lpstr>Mapa Lázně na Slovensku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 prezentace</dc:title>
  <dc:creator>Václav Minařík</dc:creator>
  <cp:lastModifiedBy>kajzar</cp:lastModifiedBy>
  <cp:revision>68</cp:revision>
  <dcterms:created xsi:type="dcterms:W3CDTF">2016-07-06T15:42:34Z</dcterms:created>
  <dcterms:modified xsi:type="dcterms:W3CDTF">2017-08-30T11:38:50Z</dcterms:modified>
</cp:coreProperties>
</file>