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8" r:id="rId3"/>
    <p:sldId id="314" r:id="rId4"/>
    <p:sldId id="267" r:id="rId5"/>
    <p:sldId id="312" r:id="rId6"/>
    <p:sldId id="269" r:id="rId7"/>
    <p:sldId id="270" r:id="rId8"/>
    <p:sldId id="298" r:id="rId9"/>
    <p:sldId id="273" r:id="rId10"/>
    <p:sldId id="320" r:id="rId11"/>
    <p:sldId id="321" r:id="rId12"/>
    <p:sldId id="322" r:id="rId13"/>
    <p:sldId id="323" r:id="rId14"/>
    <p:sldId id="315" r:id="rId15"/>
    <p:sldId id="316" r:id="rId16"/>
    <p:sldId id="317" r:id="rId17"/>
    <p:sldId id="318" r:id="rId18"/>
    <p:sldId id="319" r:id="rId19"/>
    <p:sldId id="293" r:id="rId20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871"/>
    <a:srgbClr val="000000"/>
    <a:srgbClr val="981E3A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2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31.8.2017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2577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338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7307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9554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5477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192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3126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998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632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24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6269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94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321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541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914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450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313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80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 smtClean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  <a:endParaRPr lang="cs-CZ" sz="2400" dirty="0">
              <a:solidFill>
                <a:srgbClr val="981E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 smtClean="0">
                <a:cs typeface="Times New Roman" panose="02020603050405020304" pitchFamily="18" charset="0"/>
              </a:rPr>
              <a:t>Prostor pro doplňující informace, poznámky</a:t>
            </a:r>
            <a:endParaRPr lang="cs-CZ" altLang="cs-CZ" dirty="0" smtClean="0">
              <a:cs typeface="Times New Roman" panose="02020603050405020304" pitchFamily="18" charset="0"/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555525"/>
            <a:ext cx="1699500" cy="132561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400600" cy="216024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Přednáška</a:t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KVALITA </a:t>
            </a:r>
            <a:r>
              <a:rPr lang="cs-CZ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PRODUKTU, STANDARDY KVALITY, HODNOCENÍ KVALITY SLUŽEB V HOTELNICTVÍ</a:t>
            </a: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6156176" y="3435846"/>
            <a:ext cx="27363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Patrik Kajzar, Ph.D.</a:t>
            </a:r>
          </a:p>
          <a:p>
            <a:pPr algn="r"/>
            <a:r>
              <a:rPr lang="cs-CZ" altLang="cs-CZ" sz="1800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Předmět: </a:t>
            </a:r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Podnikání v hotelnictví</a:t>
            </a: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84" y="2996356"/>
            <a:ext cx="3181896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1900" dirty="0" smtClean="0"/>
              <a:t>Pro certifikaci cateringových služeb byly vytvořeny standardy pro cateringové služby, které staví na legislativě ČR a EU platné pro oblast gastronomie a které se opírají především o principy správné hygienické a výrobní praxe (SHVP) a zavedené systémy tzv. kritických bodů </a:t>
            </a:r>
            <a:r>
              <a:rPr lang="cs-CZ" sz="1900" b="1" dirty="0" smtClean="0"/>
              <a:t>HACCP (Hazard </a:t>
            </a:r>
            <a:r>
              <a:rPr lang="cs-CZ" sz="1900" b="1" dirty="0" err="1" smtClean="0"/>
              <a:t>Analysis</a:t>
            </a:r>
            <a:r>
              <a:rPr lang="cs-CZ" sz="1900" b="1" dirty="0" smtClean="0"/>
              <a:t> and </a:t>
            </a:r>
            <a:r>
              <a:rPr lang="cs-CZ" sz="1900" b="1" dirty="0" err="1" smtClean="0"/>
              <a:t>Critical</a:t>
            </a:r>
            <a:r>
              <a:rPr lang="cs-CZ" sz="1900" b="1" dirty="0" smtClean="0"/>
              <a:t> </a:t>
            </a:r>
            <a:r>
              <a:rPr lang="cs-CZ" sz="1900" b="1" dirty="0" err="1" smtClean="0"/>
              <a:t>Control</a:t>
            </a:r>
            <a:r>
              <a:rPr lang="cs-CZ" sz="1900" b="1" dirty="0" smtClean="0"/>
              <a:t> Point).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1900" dirty="0" smtClean="0"/>
              <a:t>HACCP se používají pro systém preventivních opatření sloužících k zajištění zdravotní nezávadnosti potravin a pokrmů během všech činností.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1900" b="1" dirty="0"/>
              <a:t>Hazard </a:t>
            </a:r>
            <a:r>
              <a:rPr lang="cs-CZ" sz="1900" dirty="0"/>
              <a:t>znamená riziko nebo nebezpečí vzniku nákazy, poranění nebo podobnou újmu na zdraví člověka.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1900" b="1" dirty="0" err="1"/>
              <a:t>Analysis</a:t>
            </a:r>
            <a:r>
              <a:rPr lang="cs-CZ" sz="1900" dirty="0"/>
              <a:t> to je analýza pravděpodobnosti vzniků kontaminace pokrmů. Hodnotí se závažnost této kontaminace a také to, proč a jak nebezpečí vzniklo (Analýza rizik a tvorba kritických kontrolních bodů</a:t>
            </a:r>
            <a:r>
              <a:rPr lang="cs-CZ" sz="1900" dirty="0" smtClean="0"/>
              <a:t>).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1900" b="1" dirty="0" err="1"/>
              <a:t>Critical</a:t>
            </a:r>
            <a:r>
              <a:rPr lang="cs-CZ" sz="1900" b="1" dirty="0"/>
              <a:t> </a:t>
            </a:r>
            <a:r>
              <a:rPr lang="cs-CZ" sz="1900" b="1" dirty="0" err="1"/>
              <a:t>Control</a:t>
            </a:r>
            <a:r>
              <a:rPr lang="cs-CZ" sz="1900" b="1" dirty="0"/>
              <a:t> Point </a:t>
            </a:r>
            <a:r>
              <a:rPr lang="cs-CZ" sz="1900" dirty="0"/>
              <a:t>jsou kritické kontrolní body označující konkrétní fázi výroby, ve které hrozí riziko kontaminace potravin, a kterou se snažíme kontrolovat a vznikající nebezpečí mít pod kontrolou, případně odstranit.</a:t>
            </a:r>
            <a:endParaRPr lang="cs-CZ" sz="19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84630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  <p:sp>
        <p:nvSpPr>
          <p:cNvPr id="2" name="Obdélník 1"/>
          <p:cNvSpPr/>
          <p:nvPr/>
        </p:nvSpPr>
        <p:spPr>
          <a:xfrm>
            <a:off x="135785" y="987574"/>
            <a:ext cx="87649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b="1" dirty="0"/>
              <a:t>Kritické body </a:t>
            </a:r>
            <a:r>
              <a:rPr lang="cs-CZ" sz="2200" dirty="0"/>
              <a:t>jsou technologické úseky, postupy nebo operace v procesu výroby, distribuce a prodeje potravin a pokrmů, ve kterých je nejvyšší riziko porušení zdravotní nezávadnosti výrobku, a to jak biologickými, fyzikálními, tak i chemickými činiteli. </a:t>
            </a:r>
            <a:endParaRPr lang="cs-CZ" sz="22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Pro </a:t>
            </a:r>
            <a:r>
              <a:rPr lang="cs-CZ" sz="2200" dirty="0"/>
              <a:t>každý kritický bod jsou stanoveny </a:t>
            </a:r>
            <a:r>
              <a:rPr lang="cs-CZ" sz="2200" b="1" dirty="0"/>
              <a:t>tzv. kritické meze </a:t>
            </a:r>
            <a:r>
              <a:rPr lang="cs-CZ" sz="2200" dirty="0"/>
              <a:t>(např. čas, teplota aj.), které musí být sledovány a zaznamenávány do protokolů</a:t>
            </a:r>
            <a:r>
              <a:rPr lang="cs-CZ" sz="22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HACCP </a:t>
            </a:r>
            <a:r>
              <a:rPr lang="cs-CZ" sz="2200" dirty="0" smtClean="0"/>
              <a:t>je tvořeno 7 hlavních </a:t>
            </a:r>
            <a:r>
              <a:rPr lang="cs-CZ" sz="2200" dirty="0"/>
              <a:t>zásad</a:t>
            </a:r>
            <a:r>
              <a:rPr lang="cs-CZ" sz="2200" dirty="0" smtClean="0"/>
              <a:t>:</a:t>
            </a:r>
          </a:p>
          <a:p>
            <a:pPr algn="just"/>
            <a:r>
              <a:rPr lang="cs-CZ" sz="2200" dirty="0"/>
              <a:t>1.                      v identifikaci všech rizik, kterým musí být předcházeno nebo která musí být vyloučena či omezena na přijatelnou úroveň (analýza rizik);</a:t>
            </a:r>
          </a:p>
          <a:p>
            <a:pPr algn="just"/>
            <a:r>
              <a:rPr lang="cs-CZ" sz="2200" dirty="0"/>
              <a:t>2.                      v identifikaci kritických kontrolních bodů na úrovních, v nichž je kontrola nezbytná pro předcházení riziku, pro jeho vyloučení nebo pro jeho omezení na přijatelnou úroveň;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701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  <p:sp>
        <p:nvSpPr>
          <p:cNvPr id="2" name="Obdélník 1"/>
          <p:cNvSpPr/>
          <p:nvPr/>
        </p:nvSpPr>
        <p:spPr>
          <a:xfrm>
            <a:off x="135784" y="987574"/>
            <a:ext cx="890071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3.                      ve stanovení kritických mezí v kritických kontrolních bodech, které s ohledem na předcházení identifikovanému riziku, jeho vyloučení nebo jeho omezení tvoří hranici mezi přijatelností a nepřijatelností;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4.                      ve stanovení a použití účinných sledovacích postupů v kritických kontrolních bodech;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5.                      ve stanovení nápravných opatření, jestliže ze sledování vyplývá, že kritický kontrolní bod není zvládán</a:t>
            </a:r>
            <a:r>
              <a:rPr lang="cs-CZ" sz="2200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6.                      ve stanovení pravidelně prováděných postupů k ověřování účinného fungování opatření uvedených v bodech 1. až 5.;</a:t>
            </a:r>
          </a:p>
          <a:p>
            <a:pPr algn="just"/>
            <a:endParaRPr lang="cs-CZ" sz="22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55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  <p:sp>
        <p:nvSpPr>
          <p:cNvPr id="2" name="Obdélník 1"/>
          <p:cNvSpPr/>
          <p:nvPr/>
        </p:nvSpPr>
        <p:spPr>
          <a:xfrm>
            <a:off x="135785" y="987574"/>
            <a:ext cx="876492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2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7.                      ve vytvoření dokladů a záznamů odpovídajících typu a velikosti potravinářského podniku, jejichž účelem je prokázat účinné používání opatření uvedených v bodech 1. až 6</a:t>
            </a:r>
            <a:r>
              <a:rPr lang="cs-CZ" sz="22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/>
              <a:t>Tyto pokyny jsou určeny provozovatelům </a:t>
            </a:r>
            <a:r>
              <a:rPr lang="cs-CZ" sz="2200" b="1" dirty="0"/>
              <a:t>potravinářských podniků, kteří používají postupy založené na zásadách HACCP v obchodě</a:t>
            </a:r>
            <a:r>
              <a:rPr lang="cs-CZ" sz="2200" b="1" dirty="0" smtClean="0"/>
              <a:t>.</a:t>
            </a:r>
            <a:endParaRPr lang="cs-CZ" sz="22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Restaurační </a:t>
            </a:r>
            <a:r>
              <a:rPr lang="cs-CZ" sz="2200" dirty="0"/>
              <a:t>zařízení mají možnost nechat svoji provozovnu </a:t>
            </a:r>
            <a:r>
              <a:rPr lang="cs-CZ" sz="2200" dirty="0" err="1"/>
              <a:t>ocertifikovat</a:t>
            </a:r>
            <a:r>
              <a:rPr lang="cs-CZ" sz="2200" dirty="0"/>
              <a:t> v rámci společného projektu Asociace hotelů a restaurací ČR, Asociací kuchařů a cukrářů ČR a agenturou </a:t>
            </a:r>
            <a:r>
              <a:rPr lang="cs-CZ" sz="2200" dirty="0" err="1"/>
              <a:t>CzechTourism</a:t>
            </a:r>
            <a:r>
              <a:rPr lang="cs-CZ" sz="2200" dirty="0"/>
              <a:t> pod názvem</a:t>
            </a:r>
            <a:r>
              <a:rPr lang="cs-CZ" sz="2200" b="1" dirty="0"/>
              <a:t> Czech </a:t>
            </a:r>
            <a:r>
              <a:rPr lang="cs-CZ" sz="2200" b="1" dirty="0" err="1"/>
              <a:t>Specials</a:t>
            </a:r>
            <a:r>
              <a:rPr lang="cs-CZ" sz="2200" b="1" dirty="0"/>
              <a:t>.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32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b="1" dirty="0"/>
              <a:t>Základními požadavky pro certifikaci </a:t>
            </a:r>
            <a:r>
              <a:rPr lang="cs-CZ" sz="2000" b="1" dirty="0" smtClean="0"/>
              <a:t>je: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b="1" dirty="0" smtClean="0"/>
              <a:t>        </a:t>
            </a:r>
            <a:r>
              <a:rPr lang="cs-CZ" sz="2000" dirty="0" smtClean="0"/>
              <a:t>splnění </a:t>
            </a:r>
            <a:r>
              <a:rPr lang="cs-CZ" sz="2000" dirty="0"/>
              <a:t>kvalitativních kritérií restaurace</a:t>
            </a:r>
            <a:r>
              <a:rPr lang="cs-CZ" sz="2000" dirty="0" smtClean="0"/>
              <a:t>,</a:t>
            </a:r>
          </a:p>
          <a:p>
            <a:pPr algn="just"/>
            <a:r>
              <a:rPr lang="cs-CZ" sz="2000" dirty="0" smtClean="0"/>
              <a:t>•	zajištění nabídky minimálně jedné národní speciality - seznam národních specialit,</a:t>
            </a:r>
          </a:p>
          <a:p>
            <a:pPr algn="just"/>
            <a:r>
              <a:rPr lang="cs-CZ" sz="2000" dirty="0" smtClean="0"/>
              <a:t>•	zajištění nabídky minimálně jedné regionální speciality - seznam specialit dle regionů,</a:t>
            </a:r>
          </a:p>
          <a:p>
            <a:pPr algn="just"/>
            <a:r>
              <a:rPr lang="cs-CZ" sz="2000" dirty="0" smtClean="0"/>
              <a:t>•	souhlas s provedením nezávislé kontroly, která bude mít možnost zkontrolovat kvalitativní kritéria a ochutnat nabízené tradiční české speciality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Asociace hotelů a restaurací České republiky (AHR ČR) na základě Usnesení vlády ze dne 17. 7. 1999 č. 717 a za podpory Ministerstva pro místní rozvoj ČR a České centrály cestovního ruchu – </a:t>
            </a:r>
            <a:r>
              <a:rPr lang="cs-CZ" sz="2000" dirty="0" err="1"/>
              <a:t>CzechTourism</a:t>
            </a:r>
            <a:r>
              <a:rPr lang="cs-CZ" sz="2000" dirty="0"/>
              <a:t> sestavila „</a:t>
            </a:r>
            <a:r>
              <a:rPr lang="cs-CZ" sz="2000" b="1" dirty="0"/>
              <a:t>Oficiální jednotnou klasifikaci ubytovacích zařízení České republiky kategorie hotel, hotel </a:t>
            </a:r>
            <a:r>
              <a:rPr lang="cs-CZ" sz="2000" b="1" dirty="0" err="1"/>
              <a:t>garni</a:t>
            </a:r>
            <a:r>
              <a:rPr lang="cs-CZ" sz="2000" b="1" dirty="0"/>
              <a:t>, penzion, motel a botel“ pro ob-dobí let 2015–2020.</a:t>
            </a:r>
            <a:r>
              <a:rPr lang="cs-CZ" sz="2000" dirty="0"/>
              <a:t>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44676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3121" y="703189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Společná </a:t>
            </a:r>
            <a:r>
              <a:rPr lang="cs-CZ" sz="2000" b="1" dirty="0"/>
              <a:t>hotelová klasifikace </a:t>
            </a:r>
            <a:r>
              <a:rPr lang="cs-CZ" sz="2000" dirty="0"/>
              <a:t>se opírá o celkem 270 jednotlivých kritérií. Pro dosažení požadovaného počtu bodů je nutné splnit kombinaci minimálních kritérií v každé z </a:t>
            </a:r>
            <a:r>
              <a:rPr lang="cs-CZ" sz="2000" dirty="0" smtClean="0"/>
              <a:t>kategorií </a:t>
            </a:r>
            <a:r>
              <a:rPr lang="cs-CZ" sz="2000" dirty="0"/>
              <a:t>a dále kritéria volitelná.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Tato </a:t>
            </a:r>
            <a:r>
              <a:rPr lang="cs-CZ" sz="2000" dirty="0"/>
              <a:t>kritéria byla zpracována na základě reprezentativních průzkumů mínění hostů, a jako taková splňují očekávání a požadavky hostů. V tomto </a:t>
            </a:r>
            <a:r>
              <a:rPr lang="cs-CZ" sz="2000" dirty="0" smtClean="0"/>
              <a:t>duchu </a:t>
            </a:r>
            <a:r>
              <a:rPr lang="cs-CZ" sz="2000" dirty="0"/>
              <a:t>katalog kritérií rovněž klade důraz na oblasti řízení kvality, </a:t>
            </a:r>
            <a:r>
              <a:rPr lang="cs-CZ" sz="2000" dirty="0" err="1"/>
              <a:t>wellness</a:t>
            </a:r>
            <a:r>
              <a:rPr lang="cs-CZ" sz="2000" dirty="0"/>
              <a:t>, </a:t>
            </a:r>
            <a:r>
              <a:rPr lang="cs-CZ" sz="2000" dirty="0" smtClean="0"/>
              <a:t>konektivity a </a:t>
            </a:r>
            <a:r>
              <a:rPr lang="cs-CZ" sz="2000" dirty="0"/>
              <a:t>pohodlí při spánku.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Systém </a:t>
            </a:r>
            <a:r>
              <a:rPr lang="cs-CZ" sz="2000" b="1" dirty="0"/>
              <a:t>hotelových </a:t>
            </a:r>
            <a:r>
              <a:rPr lang="cs-CZ" sz="2000" b="1" dirty="0" smtClean="0"/>
              <a:t>hvězdiček </a:t>
            </a:r>
            <a:r>
              <a:rPr lang="cs-CZ" sz="2000" dirty="0" smtClean="0"/>
              <a:t>Vám </a:t>
            </a:r>
            <a:r>
              <a:rPr lang="cs-CZ" sz="2000" dirty="0"/>
              <a:t>poskytne spolehlivý nadnárodní přehled informací důležitých při výběru cílového hotelu jak pro rodinnou dovolenou, tak i pro služební cesty</a:t>
            </a:r>
            <a:r>
              <a:rPr lang="cs-CZ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Klasifikace </a:t>
            </a:r>
            <a:r>
              <a:rPr lang="cs-CZ" sz="2000" dirty="0"/>
              <a:t>HOTEL STARS UNION v </a:t>
            </a:r>
            <a:r>
              <a:rPr lang="cs-CZ" sz="2000" dirty="0" smtClean="0"/>
              <a:t>ČR. Dle </a:t>
            </a:r>
            <a:r>
              <a:rPr lang="cs-CZ" sz="2000" dirty="0"/>
              <a:t>nového rozdělení jsou tato zařízení klasifikována do 5 tříd:</a:t>
            </a:r>
          </a:p>
          <a:p>
            <a:pPr algn="just"/>
            <a:r>
              <a:rPr lang="cs-CZ" sz="2000" dirty="0"/>
              <a:t>* </a:t>
            </a:r>
            <a:r>
              <a:rPr lang="cs-CZ" sz="2000" b="1" dirty="0" err="1"/>
              <a:t>Tourist</a:t>
            </a:r>
            <a:r>
              <a:rPr lang="cs-CZ" sz="2000" b="1" dirty="0"/>
              <a:t>	 ** </a:t>
            </a:r>
            <a:r>
              <a:rPr lang="cs-CZ" sz="2000" b="1" dirty="0" err="1"/>
              <a:t>Economy</a:t>
            </a:r>
            <a:r>
              <a:rPr lang="cs-CZ" sz="2000" b="1" dirty="0"/>
              <a:t>	 *** Standard   **** </a:t>
            </a:r>
            <a:r>
              <a:rPr lang="cs-CZ" sz="2000" b="1" dirty="0" err="1"/>
              <a:t>First</a:t>
            </a:r>
            <a:r>
              <a:rPr lang="cs-CZ" sz="2000" b="1" dirty="0"/>
              <a:t> </a:t>
            </a:r>
            <a:r>
              <a:rPr lang="cs-CZ" sz="2000" b="1" dirty="0" err="1"/>
              <a:t>Class</a:t>
            </a:r>
            <a:r>
              <a:rPr lang="cs-CZ" sz="2000" b="1" dirty="0"/>
              <a:t>   ***** </a:t>
            </a:r>
            <a:r>
              <a:rPr lang="cs-CZ" sz="2000" b="1" dirty="0" err="1"/>
              <a:t>Luxury</a:t>
            </a:r>
            <a:endParaRPr lang="cs-CZ" sz="2000" b="1" dirty="0"/>
          </a:p>
          <a:p>
            <a:pPr algn="just"/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92203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3121" y="703189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000" dirty="0" smtClean="0"/>
          </a:p>
          <a:p>
            <a:pPr algn="just"/>
            <a:endParaRPr lang="cs-CZ" sz="2000" dirty="0" smtClean="0"/>
          </a:p>
        </p:txBody>
      </p:sp>
      <p:sp>
        <p:nvSpPr>
          <p:cNvPr id="2" name="Obdélník 1"/>
          <p:cNvSpPr/>
          <p:nvPr/>
        </p:nvSpPr>
        <p:spPr>
          <a:xfrm>
            <a:off x="160642" y="1057132"/>
            <a:ext cx="9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dirty="0"/>
              <a:t>Ta ubytovací zařízení, která splňují v rámci jednotlivých tříd klasifikace více než jen povinná kritéria a minimální počet nepovinných kritérií, mohou získat kromě označení </a:t>
            </a:r>
            <a:r>
              <a:rPr lang="cs-CZ" b="1" dirty="0"/>
              <a:t>„hvězdičkami“ navíc ještě označení „Superior“. </a:t>
            </a: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b="1" dirty="0" smtClean="0"/>
              <a:t>Jedna </a:t>
            </a:r>
            <a:r>
              <a:rPr lang="cs-CZ" b="1" dirty="0"/>
              <a:t>hvězda přitom obsáhne pouze základní vybavení a služby, s přibývajícím počtem hvězd se pak úroveň ubytování, služeb a individuálního servisu zvyšuje</a:t>
            </a:r>
            <a:r>
              <a:rPr lang="cs-CZ" b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b="1" dirty="0"/>
              <a:t>Dále existují systémy založené na ISO normách, </a:t>
            </a:r>
            <a:r>
              <a:rPr lang="cs-CZ" dirty="0"/>
              <a:t>které mají generický charakter a jsou uplatnitelné ve všech oborech.</a:t>
            </a:r>
            <a:r>
              <a:rPr lang="cs-CZ" b="1" dirty="0"/>
              <a:t> </a:t>
            </a:r>
            <a:endParaRPr lang="cs-CZ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dirty="0" smtClean="0"/>
              <a:t>Jsou </a:t>
            </a:r>
            <a:r>
              <a:rPr lang="cs-CZ" dirty="0"/>
              <a:t>však velmi obecné, a proto je nutno je v jednotlivých oborech a organizacích správně interpretovat. V normách se uvádějí požadavky v určitých oblastech, ale nestanovují se přesné způsoby jejich plnění. </a:t>
            </a:r>
            <a:endParaRPr lang="cs-CZ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b="1" dirty="0"/>
              <a:t>Normy ISO 9000 patří </a:t>
            </a:r>
            <a:r>
              <a:rPr lang="cs-CZ" dirty="0"/>
              <a:t>k nejvíce známým a úspěšným standardům a staly se </a:t>
            </a:r>
            <a:r>
              <a:rPr lang="cs-CZ" dirty="0" smtClean="0"/>
              <a:t>respektovanou </a:t>
            </a:r>
            <a:r>
              <a:rPr lang="cs-CZ" dirty="0"/>
              <a:t>mezinárodní referencí pro požadavky trhu na kvalitu. Jádro souboru norem tvoří čtyři mezinárodní standardy, které poskytují návod k vypracování a uplatnění systému řízení kvality. </a:t>
            </a:r>
          </a:p>
        </p:txBody>
      </p:sp>
    </p:spTree>
    <p:extLst>
      <p:ext uri="{BB962C8B-B14F-4D97-AF65-F5344CB8AC3E}">
        <p14:creationId xmlns:p14="http://schemas.microsoft.com/office/powerpoint/2010/main" val="171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703189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000" dirty="0" smtClean="0"/>
          </a:p>
          <a:p>
            <a:pPr algn="just"/>
            <a:endParaRPr lang="cs-CZ" sz="2000" dirty="0" smtClean="0"/>
          </a:p>
        </p:txBody>
      </p:sp>
      <p:sp>
        <p:nvSpPr>
          <p:cNvPr id="2" name="Obdélník 1"/>
          <p:cNvSpPr/>
          <p:nvPr/>
        </p:nvSpPr>
        <p:spPr>
          <a:xfrm>
            <a:off x="160642" y="1057132"/>
            <a:ext cx="9001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400" dirty="0"/>
              <a:t>Dalším systémem, který lze využívat v oblasti hotelnictví, představuje systém </a:t>
            </a:r>
            <a:r>
              <a:rPr lang="cs-CZ" sz="2400" b="1" dirty="0"/>
              <a:t>TQM (</a:t>
            </a:r>
            <a:r>
              <a:rPr lang="cs-CZ" sz="2400" b="1" dirty="0" err="1"/>
              <a:t>Total</a:t>
            </a:r>
            <a:r>
              <a:rPr lang="cs-CZ" sz="2400" b="1" dirty="0"/>
              <a:t> </a:t>
            </a:r>
            <a:r>
              <a:rPr lang="cs-CZ" sz="2400" b="1" dirty="0" err="1"/>
              <a:t>Quality</a:t>
            </a:r>
            <a:r>
              <a:rPr lang="cs-CZ" sz="2400" b="1" dirty="0"/>
              <a:t> Management)</a:t>
            </a:r>
            <a:r>
              <a:rPr lang="cs-CZ" sz="2400" dirty="0"/>
              <a:t>, který vychází z Japonského pojetí řízení </a:t>
            </a:r>
            <a:r>
              <a:rPr lang="cs-CZ" sz="2400" dirty="0" smtClean="0"/>
              <a:t>kvality.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400" dirty="0"/>
              <a:t>TQM (</a:t>
            </a:r>
            <a:r>
              <a:rPr lang="cs-CZ" sz="2400" dirty="0" err="1"/>
              <a:t>Total</a:t>
            </a:r>
            <a:r>
              <a:rPr lang="cs-CZ" sz="2400" dirty="0"/>
              <a:t> </a:t>
            </a:r>
            <a:r>
              <a:rPr lang="cs-CZ" sz="2400" dirty="0" err="1"/>
              <a:t>Quality</a:t>
            </a:r>
            <a:r>
              <a:rPr lang="cs-CZ" sz="2400" dirty="0"/>
              <a:t> Management) je velmi komplexní metoda řízení, která klade důraz na řízení kvality ve všech dimenzích života </a:t>
            </a:r>
            <a:r>
              <a:rPr lang="cs-CZ" sz="2400" dirty="0" smtClean="0"/>
              <a:t>organizace.</a:t>
            </a:r>
          </a:p>
          <a:p>
            <a:pPr algn="just"/>
            <a:r>
              <a:rPr lang="cs-CZ" sz="2400" dirty="0"/>
              <a:t>•	</a:t>
            </a:r>
            <a:r>
              <a:rPr lang="cs-CZ" sz="2400" b="1" dirty="0" err="1"/>
              <a:t>Total</a:t>
            </a:r>
            <a:r>
              <a:rPr lang="cs-CZ" sz="2400" b="1" dirty="0"/>
              <a:t> </a:t>
            </a:r>
            <a:r>
              <a:rPr lang="cs-CZ" sz="2400" dirty="0"/>
              <a:t>– jde o úplné zapojení všech pracovníků organizace,</a:t>
            </a:r>
          </a:p>
          <a:p>
            <a:pPr algn="just"/>
            <a:r>
              <a:rPr lang="cs-CZ" sz="2400" dirty="0"/>
              <a:t>•	</a:t>
            </a:r>
            <a:r>
              <a:rPr lang="cs-CZ" sz="2400" b="1" dirty="0" err="1"/>
              <a:t>Quality</a:t>
            </a:r>
            <a:r>
              <a:rPr lang="cs-CZ" sz="2400" dirty="0"/>
              <a:t> – jde o pojetí principů kvality v celé organizaci,</a:t>
            </a:r>
          </a:p>
          <a:p>
            <a:pPr algn="just"/>
            <a:r>
              <a:rPr lang="cs-CZ" sz="2400" dirty="0"/>
              <a:t>•	</a:t>
            </a:r>
            <a:r>
              <a:rPr lang="cs-CZ" sz="2400" b="1" dirty="0"/>
              <a:t>Management</a:t>
            </a:r>
            <a:r>
              <a:rPr lang="cs-CZ" sz="2400" dirty="0"/>
              <a:t> – principy se prolínají všemi úrovněmi řízení i všemi manažerskými funkcemi</a:t>
            </a:r>
            <a:r>
              <a:rPr lang="cs-CZ" sz="2400" dirty="0" smtClean="0"/>
              <a:t>.</a:t>
            </a:r>
            <a:endParaRPr lang="cs-CZ" sz="24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302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703189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000" dirty="0" smtClean="0"/>
          </a:p>
          <a:p>
            <a:pPr algn="just"/>
            <a:endParaRPr lang="cs-CZ" sz="2000" dirty="0" smtClean="0"/>
          </a:p>
        </p:txBody>
      </p:sp>
      <p:sp>
        <p:nvSpPr>
          <p:cNvPr id="2" name="Obdélník 1"/>
          <p:cNvSpPr/>
          <p:nvPr/>
        </p:nvSpPr>
        <p:spPr>
          <a:xfrm>
            <a:off x="160642" y="1057132"/>
            <a:ext cx="9001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400" b="1" dirty="0"/>
              <a:t>EFQM Excellence Model </a:t>
            </a:r>
            <a:r>
              <a:rPr lang="cs-CZ" sz="2400" dirty="0"/>
              <a:t>byl představen v roce 1991 jako rámec pro sebehodnocení organizací a účast v Evropské ceně za jakost, která byla poprvé udělena v roce 1992. Umožňuje komplexní posouzení procesů a činností organizace prostřednictvím 9 hlavních kritérií, která jsou dále členěna na řadu dílčích kritérií. </a:t>
            </a:r>
            <a:endParaRPr lang="cs-CZ" sz="24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400" dirty="0" smtClean="0"/>
              <a:t>Každému </a:t>
            </a:r>
            <a:r>
              <a:rPr lang="cs-CZ" sz="2400" dirty="0"/>
              <a:t>z hlavních kritérií </a:t>
            </a:r>
            <a:r>
              <a:rPr lang="cs-CZ" sz="2400" dirty="0" smtClean="0"/>
              <a:t>je v </a:t>
            </a:r>
            <a:r>
              <a:rPr lang="cs-CZ" sz="2400" dirty="0"/>
              <a:t>modelu přiřazena rozdílná váha. Maximálně lze získat celkem 1000 bodů rozdělených dle vah jednotlivých kritérií. </a:t>
            </a:r>
            <a:endParaRPr lang="cs-CZ" sz="24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400" dirty="0" smtClean="0"/>
              <a:t>Tato </a:t>
            </a:r>
            <a:r>
              <a:rPr lang="cs-CZ" sz="2400" dirty="0"/>
              <a:t>metoda umožňuje výrazně zlepšit sebehodnocení, </a:t>
            </a:r>
            <a:r>
              <a:rPr lang="cs-CZ" sz="2400" dirty="0" smtClean="0"/>
              <a:t>identifikaci </a:t>
            </a:r>
            <a:r>
              <a:rPr lang="cs-CZ" sz="2400" dirty="0"/>
              <a:t>slabých a silných oblastí a srovnání se s ostatními </a:t>
            </a:r>
            <a:r>
              <a:rPr lang="cs-CZ" sz="2400" dirty="0" smtClean="0"/>
              <a:t>společnostmi.</a:t>
            </a:r>
            <a:endParaRPr lang="cs-CZ" sz="24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130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79512" y="703189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t="44093" b="34910"/>
          <a:stretch/>
        </p:blipFill>
        <p:spPr>
          <a:xfrm>
            <a:off x="4499992" y="2339451"/>
            <a:ext cx="4572638" cy="72008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07654"/>
            <a:ext cx="356439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6912768" cy="507703"/>
          </a:xfrm>
        </p:spPr>
        <p:txBody>
          <a:bodyPr/>
          <a:lstStyle/>
          <a:p>
            <a:r>
              <a:rPr lang="cs-CZ" dirty="0" smtClean="0"/>
              <a:t>Kvalita produktu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0" y="843558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Kvalita </a:t>
            </a:r>
            <a:r>
              <a:rPr lang="cs-CZ" sz="2200" dirty="0"/>
              <a:t>chápána jako </a:t>
            </a:r>
            <a:r>
              <a:rPr lang="cs-CZ" sz="2200" b="1" dirty="0"/>
              <a:t>schopnost výrobku nebo služby (produktu) uspokojovat potřeby, požadavky a očekávání zákazníka</a:t>
            </a:r>
            <a:r>
              <a:rPr lang="cs-CZ" sz="2200" dirty="0"/>
              <a:t>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Takto </a:t>
            </a:r>
            <a:r>
              <a:rPr lang="cs-CZ" sz="2200" dirty="0"/>
              <a:t>vnímaná kvalita je nástrojem </a:t>
            </a:r>
            <a:r>
              <a:rPr lang="cs-CZ" sz="2200" dirty="0" smtClean="0"/>
              <a:t>konkurenceschopnosti </a:t>
            </a:r>
            <a:r>
              <a:rPr lang="cs-CZ" sz="2200" dirty="0"/>
              <a:t>a prosazení se na trhu. </a:t>
            </a:r>
            <a:r>
              <a:rPr lang="cs-CZ" sz="2200" dirty="0" smtClean="0"/>
              <a:t>Kvalitou </a:t>
            </a:r>
            <a:r>
              <a:rPr lang="cs-CZ" sz="2200" dirty="0"/>
              <a:t>v cestovním ruchu rozumí </a:t>
            </a:r>
            <a:r>
              <a:rPr lang="cs-CZ" sz="2200" b="1" dirty="0"/>
              <a:t>zákazníkova </a:t>
            </a:r>
            <a:r>
              <a:rPr lang="cs-CZ" sz="2200" b="1" dirty="0" smtClean="0"/>
              <a:t>očekávání.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Kvalita služeb v cestovním ruchu je široký pojem a lze na ni pohlížet z mnoha úhlů </a:t>
            </a:r>
            <a:r>
              <a:rPr lang="cs-CZ" sz="2200" b="1" dirty="0" smtClean="0"/>
              <a:t>pohledů</a:t>
            </a:r>
            <a:r>
              <a:rPr lang="cs-CZ" sz="2200" b="1" dirty="0"/>
              <a:t>. </a:t>
            </a:r>
            <a:endParaRPr lang="cs-CZ" sz="22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Nejdůležitějším </a:t>
            </a:r>
            <a:r>
              <a:rPr lang="cs-CZ" sz="2200" dirty="0"/>
              <a:t>je však pohled zákazníka</a:t>
            </a:r>
            <a:r>
              <a:rPr lang="cs-CZ" sz="2200" b="1" dirty="0"/>
              <a:t>, pro kterého je produkt kvalitní, pokud získal to, co očekával, případně něco </a:t>
            </a:r>
            <a:r>
              <a:rPr lang="cs-CZ" sz="2200" b="1" dirty="0" smtClean="0"/>
              <a:t>navíc.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Měření a udržení kvality služeb je velmi obtížné, </a:t>
            </a:r>
            <a:r>
              <a:rPr lang="cs-CZ" sz="2200" dirty="0" smtClean="0"/>
              <a:t>protože i </a:t>
            </a:r>
            <a:r>
              <a:rPr lang="cs-CZ" sz="2200" dirty="0"/>
              <a:t>když vybavenost odpovídá nejvyšší kvalitě, může být kvalita znehodnocena přístupem obsluhujícího personálu nebo celkovou slabou provázaností a dostupností jednotlivých </a:t>
            </a:r>
            <a:r>
              <a:rPr lang="cs-CZ" sz="2200" dirty="0" smtClean="0"/>
              <a:t>služeb.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6232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6912768" cy="507703"/>
          </a:xfrm>
        </p:spPr>
        <p:txBody>
          <a:bodyPr/>
          <a:lstStyle/>
          <a:p>
            <a:r>
              <a:rPr lang="cs-CZ" dirty="0" smtClean="0"/>
              <a:t>Kvalita produktu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5614" y="915566"/>
            <a:ext cx="900088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Měření </a:t>
            </a:r>
            <a:r>
              <a:rPr lang="cs-CZ" sz="2200" b="1" dirty="0"/>
              <a:t>a udržení kvality služeb je velmi obtížné, </a:t>
            </a:r>
            <a:r>
              <a:rPr lang="cs-CZ" sz="2200" dirty="0" smtClean="0"/>
              <a:t>protože i </a:t>
            </a:r>
            <a:r>
              <a:rPr lang="cs-CZ" sz="2200" dirty="0"/>
              <a:t>když vybavenost odpovídá nejvyšší kvalitě, může být kvalita znehodnocena přístupem obsluhujícího personálu nebo celkovou slabou provázaností a dostupností jednotlivých </a:t>
            </a:r>
            <a:r>
              <a:rPr lang="cs-CZ" sz="2200" dirty="0" smtClean="0"/>
              <a:t>služeb.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Kvalita služeb </a:t>
            </a:r>
            <a:r>
              <a:rPr lang="cs-CZ" sz="2200" dirty="0"/>
              <a:t>hovoří o „kvalitě procesu“ či „kvalitě zdrojů“, anebo o „kvalitě systému managementu“, který zahrnuje plánování, motivování, kontrolování, organizování, </a:t>
            </a:r>
            <a:r>
              <a:rPr lang="cs-CZ" sz="2200" dirty="0" smtClean="0"/>
              <a:t>komunikování </a:t>
            </a:r>
            <a:r>
              <a:rPr lang="cs-CZ" sz="2200" dirty="0"/>
              <a:t>a vedení </a:t>
            </a:r>
            <a:r>
              <a:rPr lang="cs-CZ" sz="2200" dirty="0" smtClean="0"/>
              <a:t>lidí.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err="1"/>
              <a:t>World</a:t>
            </a:r>
            <a:r>
              <a:rPr lang="cs-CZ" sz="2200" dirty="0"/>
              <a:t> </a:t>
            </a:r>
            <a:r>
              <a:rPr lang="cs-CZ" sz="2200" dirty="0" err="1"/>
              <a:t>Tourism</a:t>
            </a:r>
            <a:r>
              <a:rPr lang="cs-CZ" sz="2200" dirty="0"/>
              <a:t> </a:t>
            </a:r>
            <a:r>
              <a:rPr lang="cs-CZ" sz="2200" dirty="0" err="1"/>
              <a:t>Organization</a:t>
            </a:r>
            <a:r>
              <a:rPr lang="cs-CZ" sz="2200" dirty="0"/>
              <a:t> (</a:t>
            </a:r>
            <a:r>
              <a:rPr lang="cs-CZ" sz="2200" dirty="0" smtClean="0"/>
              <a:t>UNWTO) - </a:t>
            </a:r>
            <a:r>
              <a:rPr lang="cs-CZ" sz="2200" b="1" dirty="0" smtClean="0"/>
              <a:t>Kvalita </a:t>
            </a:r>
            <a:r>
              <a:rPr lang="cs-CZ" sz="2200" b="1" dirty="0"/>
              <a:t>v cestovním ruchu </a:t>
            </a:r>
            <a:r>
              <a:rPr lang="cs-CZ" sz="2200" dirty="0"/>
              <a:t>představuje “uspokojení všech </a:t>
            </a:r>
            <a:r>
              <a:rPr lang="cs-CZ" sz="2200" dirty="0" smtClean="0"/>
              <a:t>legitimních </a:t>
            </a:r>
            <a:r>
              <a:rPr lang="cs-CZ" sz="2200" dirty="0"/>
              <a:t>požadavků a očekávání klienta v rámci akceptované ceny, </a:t>
            </a:r>
            <a:r>
              <a:rPr lang="cs-CZ" sz="2200" b="1" dirty="0"/>
              <a:t>zahrnujících určující </a:t>
            </a:r>
            <a:r>
              <a:rPr lang="cs-CZ" sz="2200" b="1" dirty="0" smtClean="0"/>
              <a:t>kvalitativní </a:t>
            </a:r>
            <a:r>
              <a:rPr lang="cs-CZ" sz="2200" b="1" dirty="0"/>
              <a:t>faktory </a:t>
            </a:r>
            <a:r>
              <a:rPr lang="cs-CZ" sz="2200" dirty="0"/>
              <a:t>jako je bezpečnost, hygiena, dosažitelnost služeb cestovního ruchu, </a:t>
            </a:r>
            <a:r>
              <a:rPr lang="cs-CZ" sz="2200" dirty="0" smtClean="0"/>
              <a:t>harmonie </a:t>
            </a:r>
            <a:r>
              <a:rPr lang="cs-CZ" sz="2200" dirty="0"/>
              <a:t>s lidským a přírodním </a:t>
            </a:r>
            <a:r>
              <a:rPr lang="cs-CZ" sz="2200" dirty="0" smtClean="0"/>
              <a:t>prostředím.”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15450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Z uvedené definice kvality v cestovním ruchu vyplývá </a:t>
            </a:r>
            <a:r>
              <a:rPr lang="cs-CZ" sz="2000" b="1" dirty="0" smtClean="0"/>
              <a:t>následující</a:t>
            </a:r>
            <a:endParaRPr lang="cs-CZ" sz="2000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nesmí obsahovat žádná negativa pro klienta. </a:t>
            </a:r>
            <a:r>
              <a:rPr lang="cs-CZ" sz="2000" dirty="0"/>
              <a:t>Jinými slovy - co bylo slíbeno, musí být splněno;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dosažení určité kvality není spojeno s dalšími výlohami. </a:t>
            </a:r>
            <a:r>
              <a:rPr lang="cs-CZ" sz="2000" dirty="0"/>
              <a:t>Dobře stanovená úroveň ceny nemůže kalkulovat s jejím dalším neopodstatněným růstem;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ačkoliv vysoká úroveň služeb je vítána, služby nebo produkt, jež je nabízen v určité dané ceně, </a:t>
            </a:r>
            <a:r>
              <a:rPr lang="cs-CZ" sz="2000" dirty="0"/>
              <a:t>nemůže značně převyšovat klientovo očekávání;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kvality může být dosaženo u každého podnikatelského subjektu zabývajícího se cestovním ruchem </a:t>
            </a:r>
            <a:r>
              <a:rPr lang="cs-CZ" sz="2000" dirty="0"/>
              <a:t>bez zřetele na jeho postavení nebo kategorii, exklusivnost, </a:t>
            </a:r>
            <a:r>
              <a:rPr lang="cs-CZ" sz="2000" dirty="0" smtClean="0"/>
              <a:t>úroveň </a:t>
            </a:r>
            <a:r>
              <a:rPr lang="cs-CZ" sz="2000" dirty="0"/>
              <a:t>luxusu atd.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0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964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Faktory ovlivňující kvalitu služeb v cestovním </a:t>
            </a:r>
            <a:r>
              <a:rPr lang="cs-CZ" sz="2000" b="1" dirty="0" smtClean="0"/>
              <a:t>ruchu, </a:t>
            </a:r>
            <a:r>
              <a:rPr lang="cs-CZ" sz="2000" b="1" dirty="0"/>
              <a:t>můžeme rozdělit na interní a </a:t>
            </a:r>
            <a:r>
              <a:rPr lang="cs-CZ" sz="2000" b="1" dirty="0" smtClean="0"/>
              <a:t>externí </a:t>
            </a:r>
            <a:r>
              <a:rPr lang="cs-CZ" sz="2000" b="1" dirty="0"/>
              <a:t>faktory. Mezi interní faktory můžeme </a:t>
            </a:r>
            <a:r>
              <a:rPr lang="cs-CZ" sz="2000" b="1" dirty="0" smtClean="0"/>
              <a:t>zařadit:</a:t>
            </a:r>
            <a:endParaRPr lang="cs-CZ" sz="2000" b="1" dirty="0"/>
          </a:p>
          <a:p>
            <a:pPr algn="just"/>
            <a:r>
              <a:rPr lang="cs-CZ" sz="2000" dirty="0"/>
              <a:t>•	Vize, strategie a politiky hotelových organizací založené na současných a </a:t>
            </a:r>
            <a:r>
              <a:rPr lang="cs-CZ" sz="2000" dirty="0" smtClean="0"/>
              <a:t>budoucích </a:t>
            </a:r>
            <a:r>
              <a:rPr lang="cs-CZ" sz="2000" dirty="0"/>
              <a:t>potřebách a očekáváních zákazníků a dalších zainteresovaných stran,</a:t>
            </a:r>
          </a:p>
          <a:p>
            <a:pPr algn="just"/>
            <a:r>
              <a:rPr lang="cs-CZ" sz="2000" dirty="0"/>
              <a:t>•	kompetence a odborná způsobilost pracovníků oblasti hotelnictví dosahovaná prostřednictvím strukturovaného vzdělávání, získaná praxe,</a:t>
            </a:r>
          </a:p>
          <a:p>
            <a:pPr algn="just"/>
            <a:r>
              <a:rPr lang="cs-CZ" sz="2000" dirty="0"/>
              <a:t>•	navrhování a řízení klíčových a dalších procesů poskytování služeb, včetně uplatňování specifických standardů z oblasti </a:t>
            </a:r>
            <a:r>
              <a:rPr lang="cs-CZ" sz="2000" dirty="0" smtClean="0"/>
              <a:t>hotelnictví,</a:t>
            </a:r>
          </a:p>
          <a:p>
            <a:pPr algn="just"/>
            <a:r>
              <a:rPr lang="cs-CZ" sz="2000" dirty="0"/>
              <a:t>•	rozvoj materiálně technických předpokladů a řízení technologií pro poskytování služeb v oblasti hotelnictví apod.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112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1140589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Mezi externí faktory můžeme zařadit:</a:t>
            </a:r>
          </a:p>
          <a:p>
            <a:pPr algn="just"/>
            <a:r>
              <a:rPr lang="cs-CZ" sz="2000" b="1" dirty="0"/>
              <a:t>•	</a:t>
            </a:r>
            <a:r>
              <a:rPr lang="cs-CZ" sz="2000" dirty="0"/>
              <a:t>legislativní prostředí a vynutitelnost práva v celé společnosti i v oblasti </a:t>
            </a:r>
            <a:r>
              <a:rPr lang="cs-CZ" sz="2000" dirty="0" smtClean="0"/>
              <a:t>hotelnictví</a:t>
            </a:r>
            <a:r>
              <a:rPr lang="cs-CZ" sz="2000" dirty="0"/>
              <a:t>,</a:t>
            </a:r>
          </a:p>
          <a:p>
            <a:pPr algn="just"/>
            <a:r>
              <a:rPr lang="cs-CZ" sz="2000" dirty="0"/>
              <a:t>•	atraktivnost regionu, destinace,</a:t>
            </a:r>
          </a:p>
          <a:p>
            <a:pPr algn="just"/>
            <a:r>
              <a:rPr lang="cs-CZ" sz="2000" dirty="0"/>
              <a:t>•	institucionální zabezpečení, podpora veřejného sektoru,</a:t>
            </a:r>
          </a:p>
          <a:p>
            <a:pPr algn="just"/>
            <a:r>
              <a:rPr lang="cs-CZ" sz="2000" dirty="0"/>
              <a:t>•	konkurence apod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67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9289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Standardizace znamená </a:t>
            </a:r>
            <a:r>
              <a:rPr lang="cs-CZ" sz="2200" b="1" dirty="0"/>
              <a:t>uplatňování mezinárodních, případně národních </a:t>
            </a:r>
            <a:r>
              <a:rPr lang="cs-CZ" sz="2200" b="1" dirty="0" smtClean="0"/>
              <a:t>standardů </a:t>
            </a:r>
            <a:r>
              <a:rPr lang="cs-CZ" sz="2200" dirty="0" smtClean="0"/>
              <a:t>v </a:t>
            </a:r>
            <a:r>
              <a:rPr lang="cs-CZ" sz="2200" dirty="0"/>
              <a:t>oblasti cestovního ruchu, resp. </a:t>
            </a:r>
            <a:r>
              <a:rPr lang="cs-CZ" sz="2200" dirty="0" smtClean="0"/>
              <a:t>hotelnictví.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V </a:t>
            </a:r>
            <a:r>
              <a:rPr lang="cs-CZ" sz="2200" dirty="0"/>
              <a:t>rámci Integrovaného operačního programu financovaného ze strukturálních fondů EU Ministerstvo pro místní rozvoj ČR od roku 2010 realizuje projekt s názvem Národní systém kvality služeb cestovního ruchu v ČR.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Jeho </a:t>
            </a:r>
            <a:r>
              <a:rPr lang="cs-CZ" sz="2200" dirty="0"/>
              <a:t>výstupem </a:t>
            </a:r>
            <a:r>
              <a:rPr lang="cs-CZ" sz="2200" b="1" dirty="0"/>
              <a:t>je Český systém kvality služeb</a:t>
            </a:r>
            <a:r>
              <a:rPr lang="cs-CZ" sz="2200" dirty="0"/>
              <a:t>. Je to dobrovolný inovativní nástroj, který systematickým způsobem pomáhá ke zvyšování kvality služeb v organizacích v oblasti cestovního ruchu a v navazujících </a:t>
            </a:r>
            <a:r>
              <a:rPr lang="cs-CZ" sz="2200" dirty="0" smtClean="0"/>
              <a:t>službách.</a:t>
            </a:r>
            <a:endParaRPr lang="cs-CZ" sz="2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560840" cy="507703"/>
          </a:xfrm>
        </p:spPr>
        <p:txBody>
          <a:bodyPr/>
          <a:lstStyle/>
          <a:p>
            <a:r>
              <a:rPr lang="cs-CZ" dirty="0" smtClean="0"/>
              <a:t>Standardy </a:t>
            </a:r>
            <a:r>
              <a:rPr lang="cs-CZ" dirty="0"/>
              <a:t>kvality a hodnocení kvality služeb v hotelnictví</a:t>
            </a:r>
          </a:p>
        </p:txBody>
      </p:sp>
    </p:spTree>
    <p:extLst>
      <p:ext uri="{BB962C8B-B14F-4D97-AF65-F5344CB8AC3E}">
        <p14:creationId xmlns:p14="http://schemas.microsoft.com/office/powerpoint/2010/main" val="13588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5832648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51520" y="1059582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Jaké jsou hlavní principy systému:</a:t>
            </a:r>
          </a:p>
          <a:p>
            <a:pPr algn="just"/>
            <a:r>
              <a:rPr lang="cs-CZ" sz="2000" dirty="0"/>
              <a:t>•	zaměření na očekávání a spokojenost zákazníka,</a:t>
            </a:r>
          </a:p>
          <a:p>
            <a:pPr algn="just"/>
            <a:r>
              <a:rPr lang="cs-CZ" sz="2000" dirty="0"/>
              <a:t>•	podpora technických předpokladů kvality cestovního ruchu,</a:t>
            </a:r>
          </a:p>
          <a:p>
            <a:pPr algn="just"/>
            <a:r>
              <a:rPr lang="cs-CZ" sz="2000" dirty="0"/>
              <a:t>•	rozvoj měkkých předpokladů kvality a dalších dovedností,</a:t>
            </a:r>
          </a:p>
          <a:p>
            <a:pPr algn="just"/>
            <a:r>
              <a:rPr lang="cs-CZ" sz="2000" dirty="0"/>
              <a:t>•	respekt vůči specifickým potřebám zapojených organizací,</a:t>
            </a:r>
          </a:p>
          <a:p>
            <a:pPr algn="just"/>
            <a:r>
              <a:rPr lang="cs-CZ" sz="2000" dirty="0"/>
              <a:t>•	zaměření na efektivní komunikaci mezi vedením, zaměstnanci, zákazníky </a:t>
            </a:r>
            <a:r>
              <a:rPr lang="cs-CZ" sz="2000" dirty="0" smtClean="0"/>
              <a:t>organizace </a:t>
            </a:r>
            <a:r>
              <a:rPr lang="cs-CZ" sz="2000" dirty="0"/>
              <a:t>a ostatními stranami, jako např. dodavatele,</a:t>
            </a:r>
          </a:p>
          <a:p>
            <a:pPr algn="just"/>
            <a:r>
              <a:rPr lang="cs-CZ" sz="2000" dirty="0"/>
              <a:t>•	rozvoj firemní kultury v organizaci.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Český systém kvality služeb </a:t>
            </a:r>
            <a:r>
              <a:rPr lang="cs-CZ" sz="2000" dirty="0"/>
              <a:t>byl vytvořen s využitím licence německého systému </a:t>
            </a:r>
            <a:r>
              <a:rPr lang="cs-CZ" sz="2000" b="1" dirty="0" err="1" smtClean="0"/>
              <a:t>Service</a:t>
            </a:r>
            <a:r>
              <a:rPr lang="cs-CZ" sz="2000" b="1" dirty="0" smtClean="0"/>
              <a:t> </a:t>
            </a:r>
            <a:r>
              <a:rPr lang="cs-CZ" sz="2000" b="1" dirty="0" err="1"/>
              <a:t>Qualität</a:t>
            </a:r>
            <a:r>
              <a:rPr lang="cs-CZ" sz="2000" b="1" dirty="0"/>
              <a:t> </a:t>
            </a:r>
            <a:r>
              <a:rPr lang="cs-CZ" sz="2000" b="1" dirty="0" err="1"/>
              <a:t>Deutschland</a:t>
            </a:r>
            <a:r>
              <a:rPr lang="cs-CZ" sz="2000" b="1" dirty="0"/>
              <a:t> (SQD), </a:t>
            </a:r>
            <a:r>
              <a:rPr lang="cs-CZ" sz="2000" dirty="0"/>
              <a:t>který již více než deset let přispívá k rozvoji kvality služeb v Německu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2581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Hodnocení kvality služeb se provádí jak z pohledu zákazníka, tak i z pohledu </a:t>
            </a:r>
            <a:r>
              <a:rPr lang="cs-CZ" sz="2000" b="1" dirty="0" smtClean="0"/>
              <a:t>organizace</a:t>
            </a:r>
            <a:r>
              <a:rPr lang="cs-CZ" sz="2000" b="1" dirty="0"/>
              <a:t>. Kritéria, která zákazník obvykle používá při hodnocení kvality služeb, lze sloučit do pěti širších </a:t>
            </a:r>
            <a:r>
              <a:rPr lang="cs-CZ" sz="2000" b="1" dirty="0" smtClean="0"/>
              <a:t>pojmů:</a:t>
            </a:r>
            <a:endParaRPr lang="cs-CZ" sz="2000" b="1" dirty="0"/>
          </a:p>
          <a:p>
            <a:pPr algn="just"/>
            <a:r>
              <a:rPr lang="cs-CZ" sz="2000" b="1" dirty="0"/>
              <a:t>•	Hmotné prvky – </a:t>
            </a:r>
            <a:r>
              <a:rPr lang="cs-CZ" sz="2000" dirty="0"/>
              <a:t>technický stav a vzhled zařízení, budov, oblečení a vzhled </a:t>
            </a:r>
            <a:r>
              <a:rPr lang="cs-CZ" sz="2000" dirty="0" smtClean="0"/>
              <a:t>zaměstnanců</a:t>
            </a:r>
            <a:r>
              <a:rPr lang="cs-CZ" sz="2000" dirty="0"/>
              <a:t>, úprava komunikačních materiálů a písemností, standardní zpracování hmotného produktu, který je součástí dodávky služby.</a:t>
            </a:r>
          </a:p>
          <a:p>
            <a:pPr algn="just"/>
            <a:r>
              <a:rPr lang="cs-CZ" sz="2000" b="1" dirty="0"/>
              <a:t>•	Spolehlivost – </a:t>
            </a:r>
            <a:r>
              <a:rPr lang="cs-CZ" sz="2000" dirty="0"/>
              <a:t>přesnost výkonu služby, naplnění užitku spojeného s poskytnutím služby.</a:t>
            </a:r>
          </a:p>
          <a:p>
            <a:pPr algn="just"/>
            <a:r>
              <a:rPr lang="cs-CZ" sz="2000" b="1" dirty="0" smtClean="0"/>
              <a:t>•	Schopnost reakce – </a:t>
            </a:r>
            <a:r>
              <a:rPr lang="cs-CZ" sz="2000" dirty="0" smtClean="0"/>
              <a:t>schopnost reagovat na požadavky zákazníka, vstřícnost a snaha, adaptabilita.</a:t>
            </a:r>
          </a:p>
          <a:p>
            <a:pPr algn="just"/>
            <a:r>
              <a:rPr lang="cs-CZ" sz="2000" b="1" dirty="0" smtClean="0"/>
              <a:t>•</a:t>
            </a:r>
            <a:r>
              <a:rPr lang="cs-CZ" sz="2000" b="1" dirty="0"/>
              <a:t>	Jistota </a:t>
            </a:r>
            <a:r>
              <a:rPr lang="cs-CZ" sz="2000" b="1" dirty="0" smtClean="0"/>
              <a:t>– </a:t>
            </a:r>
            <a:r>
              <a:rPr lang="cs-CZ" sz="2000" dirty="0" smtClean="0"/>
              <a:t>schopnosti, kvalifikace, zdvořilost, důvěryhodnost, bezpečnost.</a:t>
            </a:r>
          </a:p>
          <a:p>
            <a:pPr algn="just"/>
            <a:r>
              <a:rPr lang="cs-CZ" sz="2000" b="1" dirty="0" smtClean="0"/>
              <a:t>•	Empatie, pochopení – </a:t>
            </a:r>
            <a:r>
              <a:rPr lang="cs-CZ" sz="2000" dirty="0" smtClean="0"/>
              <a:t>vcítění se a pochopeni potřeb a požadavků zákazníka, snad-ný přistup ke službě, dobrá komunikace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4611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1310</Words>
  <Application>Microsoft Office PowerPoint</Application>
  <PresentationFormat>Předvádění na obrazovce (16:9)</PresentationFormat>
  <Paragraphs>110</Paragraphs>
  <Slides>19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SLU</vt:lpstr>
      <vt:lpstr>9. Přednáška  KVALITA PRODUKTU, STANDARDY KVALITY, HODNOCENÍ KVALITY SLUŽEB V HOTELNICTVÍ</vt:lpstr>
      <vt:lpstr>Kvalita produktu</vt:lpstr>
      <vt:lpstr>Kvalita produktu</vt:lpstr>
      <vt:lpstr>Prezentace aplikace PowerPoint</vt:lpstr>
      <vt:lpstr>Prezentace aplikace PowerPoint</vt:lpstr>
      <vt:lpstr>Prezentace aplikace PowerPoint</vt:lpstr>
      <vt:lpstr>Standardy kvality a hodnocení kvality služeb v hotelnictví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kajzar</cp:lastModifiedBy>
  <cp:revision>86</cp:revision>
  <dcterms:created xsi:type="dcterms:W3CDTF">2016-07-06T15:42:34Z</dcterms:created>
  <dcterms:modified xsi:type="dcterms:W3CDTF">2017-08-31T09:43:12Z</dcterms:modified>
</cp:coreProperties>
</file>