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8" r:id="rId3"/>
    <p:sldId id="267" r:id="rId4"/>
    <p:sldId id="269" r:id="rId5"/>
    <p:sldId id="270" r:id="rId6"/>
    <p:sldId id="298" r:id="rId7"/>
    <p:sldId id="273" r:id="rId8"/>
    <p:sldId id="308" r:id="rId9"/>
    <p:sldId id="311" r:id="rId10"/>
    <p:sldId id="275" r:id="rId11"/>
    <p:sldId id="274" r:id="rId12"/>
    <p:sldId id="299" r:id="rId13"/>
    <p:sldId id="300" r:id="rId14"/>
    <p:sldId id="309" r:id="rId15"/>
    <p:sldId id="301" r:id="rId16"/>
    <p:sldId id="302" r:id="rId17"/>
    <p:sldId id="310" r:id="rId18"/>
    <p:sldId id="293" r:id="rId19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871"/>
    <a:srgbClr val="000000"/>
    <a:srgbClr val="981E3A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31.8.2017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577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90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024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341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771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0610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048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1795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24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940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54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914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50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31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6880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560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246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 smtClean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  <a:endParaRPr lang="cs-CZ" sz="2400" dirty="0">
              <a:solidFill>
                <a:srgbClr val="981E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 smtClean="0">
                <a:cs typeface="Times New Roman" panose="02020603050405020304" pitchFamily="18" charset="0"/>
              </a:rPr>
              <a:t>Prostor pro doplňující informace, poznámky</a:t>
            </a:r>
            <a:endParaRPr lang="cs-CZ" altLang="cs-CZ" dirty="0" smtClean="0">
              <a:cs typeface="Times New Roman" panose="02020603050405020304" pitchFamily="18" charset="0"/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555525"/>
            <a:ext cx="1699500" cy="132561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256584" cy="2160240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Přednáška</a:t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Podnikatelský záměr</a:t>
            </a:r>
            <a:endParaRPr lang="cs-CZ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156176" y="3435846"/>
            <a:ext cx="27363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Patrik Kajzar, Ph.D.</a:t>
            </a:r>
          </a:p>
          <a:p>
            <a:pPr algn="r"/>
            <a:r>
              <a:rPr lang="cs-CZ" altLang="cs-CZ" sz="1800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Předmět: </a:t>
            </a:r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 v hotelnictví</a:t>
            </a: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84" y="2715766"/>
            <a:ext cx="318189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r>
              <a:rPr lang="cs-CZ" dirty="0"/>
              <a:t>Funkce podnikatelského záměru</a:t>
            </a:r>
          </a:p>
        </p:txBody>
      </p:sp>
      <p:sp>
        <p:nvSpPr>
          <p:cNvPr id="2" name="Obdélník 1"/>
          <p:cNvSpPr/>
          <p:nvPr/>
        </p:nvSpPr>
        <p:spPr>
          <a:xfrm>
            <a:off x="0" y="915566"/>
            <a:ext cx="892899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q"/>
            </a:pPr>
            <a:endParaRPr lang="cs-CZ" dirty="0"/>
          </a:p>
          <a:p>
            <a:r>
              <a:rPr lang="cs-CZ" sz="2400" b="1" dirty="0"/>
              <a:t>K funkcím podnikatelského plánu patří: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komunikační</a:t>
            </a:r>
            <a:r>
              <a:rPr lang="cs-CZ" sz="2400" dirty="0"/>
              <a:t> – jeho prostřednictvím podnikatel komunikuje s investory a </a:t>
            </a:r>
            <a:r>
              <a:rPr lang="cs-CZ" sz="2400" dirty="0" smtClean="0"/>
              <a:t>bankovními </a:t>
            </a:r>
            <a:r>
              <a:rPr lang="cs-CZ" sz="2400" dirty="0"/>
              <a:t>institucemi, ale i s budoucími zaměstnanci a zákazníky,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dokumentační</a:t>
            </a:r>
            <a:r>
              <a:rPr lang="cs-CZ" sz="2400" dirty="0"/>
              <a:t> – dokumentuje pomocí ekonomických údajů a finančních ukazatelů perspektivnost realizace podnikatelského plánu,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kontrolní</a:t>
            </a:r>
            <a:r>
              <a:rPr lang="cs-CZ" sz="2400" dirty="0"/>
              <a:t> – je nástroj kontroly realizace záměru a plánu v reálné praxi, umožňuje </a:t>
            </a:r>
            <a:r>
              <a:rPr lang="cs-CZ" sz="2400" dirty="0" smtClean="0"/>
              <a:t>korigovat </a:t>
            </a:r>
            <a:r>
              <a:rPr lang="cs-CZ" sz="2400" dirty="0"/>
              <a:t>vývoj podniku.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89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Zakladatelský rozpočet</a:t>
            </a:r>
          </a:p>
        </p:txBody>
      </p:sp>
      <p:sp>
        <p:nvSpPr>
          <p:cNvPr id="3" name="Obdélník 2"/>
          <p:cNvSpPr/>
          <p:nvPr/>
        </p:nvSpPr>
        <p:spPr>
          <a:xfrm>
            <a:off x="107504" y="1002090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Cílem zakladatelského rozpočtu </a:t>
            </a:r>
            <a:r>
              <a:rPr lang="cs-CZ" sz="2000" dirty="0"/>
              <a:t>je definování množství finančních zdrojů na zahájení podnikání, stanovení možností financování podnikání, předpoklad finančního vývoje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v dalším období. Zdroje budou sloužit k úhradě administrativních poplatků spojených se založením podniku a vytvořením předpokladů výroby nebo poskytování služeb. </a:t>
            </a:r>
          </a:p>
          <a:p>
            <a:pPr algn="just"/>
            <a:r>
              <a:rPr lang="cs-CZ" sz="2000" b="1" dirty="0" smtClean="0"/>
              <a:t>Strukturu zakladatelského rozpočtu:</a:t>
            </a:r>
          </a:p>
          <a:p>
            <a:pPr algn="just"/>
            <a:r>
              <a:rPr lang="cs-CZ" sz="2000" dirty="0" smtClean="0"/>
              <a:t>1.	plánovaná rozvaha podniku ke dni založení,</a:t>
            </a:r>
          </a:p>
          <a:p>
            <a:pPr algn="just"/>
            <a:r>
              <a:rPr lang="cs-CZ" sz="2000" dirty="0" smtClean="0"/>
              <a:t>2</a:t>
            </a:r>
            <a:r>
              <a:rPr lang="cs-CZ" sz="2000" dirty="0"/>
              <a:t>.	plánované výkazy zisku a ztráty na zvolené období (často 5 let),</a:t>
            </a:r>
          </a:p>
          <a:p>
            <a:pPr algn="just"/>
            <a:r>
              <a:rPr lang="cs-CZ" sz="2000" dirty="0"/>
              <a:t>3.	plánované rozvahy k posledním dnům jednotlivých období,</a:t>
            </a:r>
          </a:p>
          <a:p>
            <a:pPr algn="just"/>
            <a:r>
              <a:rPr lang="cs-CZ" sz="2000" dirty="0"/>
              <a:t>4.	plánované výkazy cash </a:t>
            </a:r>
            <a:r>
              <a:rPr lang="cs-CZ" sz="2000" dirty="0" err="1"/>
              <a:t>flow</a:t>
            </a:r>
            <a:r>
              <a:rPr lang="cs-CZ" sz="20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274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podnikatelského plánu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07504" y="1002090"/>
            <a:ext cx="89289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podnikatelský plán obsahuje: </a:t>
            </a:r>
          </a:p>
          <a:p>
            <a:pPr algn="just"/>
            <a:r>
              <a:rPr lang="cs-CZ" sz="2000" dirty="0"/>
              <a:t>1.	shrnutí a základní východiska, </a:t>
            </a:r>
          </a:p>
          <a:p>
            <a:pPr algn="just"/>
            <a:r>
              <a:rPr lang="cs-CZ" sz="2000" dirty="0"/>
              <a:t>2.	popis výrobku, odvětví, trhu, konkurence, </a:t>
            </a:r>
          </a:p>
          <a:p>
            <a:pPr algn="just"/>
            <a:r>
              <a:rPr lang="cs-CZ" sz="2000" dirty="0"/>
              <a:t>3.	plán marketingu, </a:t>
            </a:r>
          </a:p>
          <a:p>
            <a:pPr algn="just"/>
            <a:r>
              <a:rPr lang="cs-CZ" sz="2000" dirty="0"/>
              <a:t>4.	plán výzkumu a vývoje, plán výroby, </a:t>
            </a:r>
          </a:p>
          <a:p>
            <a:pPr marL="457200" indent="-457200" algn="just">
              <a:buAutoNum type="arabicPeriod" startAt="5"/>
            </a:pPr>
            <a:r>
              <a:rPr lang="cs-CZ" sz="2000" dirty="0" smtClean="0"/>
              <a:t>       finanční </a:t>
            </a:r>
            <a:r>
              <a:rPr lang="cs-CZ" sz="2000" dirty="0"/>
              <a:t>plán.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Podnikatelský plán by měl mít rozsah cca 20 – 40 stran, obvykle obsahuje následující problematiku </a:t>
            </a:r>
            <a:r>
              <a:rPr lang="cs-CZ" sz="2000" b="1" dirty="0" smtClean="0"/>
              <a:t>:</a:t>
            </a:r>
            <a:endParaRPr lang="cs-CZ" sz="2000" b="1" dirty="0"/>
          </a:p>
          <a:p>
            <a:pPr algn="just"/>
            <a:r>
              <a:rPr lang="cs-CZ" sz="2000" dirty="0"/>
              <a:t>1.	analýzu současných tržních </a:t>
            </a:r>
            <a:r>
              <a:rPr lang="cs-CZ" sz="2000" dirty="0" smtClean="0"/>
              <a:t>trendů, 2.analýzu </a:t>
            </a:r>
            <a:r>
              <a:rPr lang="cs-CZ" sz="2000" dirty="0"/>
              <a:t>pozice firmy na trhu a tržní </a:t>
            </a:r>
            <a:r>
              <a:rPr lang="cs-CZ" sz="2000" dirty="0" smtClean="0"/>
              <a:t>příležitosti, 3</a:t>
            </a:r>
            <a:r>
              <a:rPr lang="cs-CZ" sz="2000" dirty="0"/>
              <a:t>.	analýzu současné a plánované finanční situace firmy – náklady, příjmy, </a:t>
            </a:r>
            <a:r>
              <a:rPr lang="cs-CZ" sz="2000" dirty="0" smtClean="0"/>
              <a:t>likvidita, 4</a:t>
            </a:r>
            <a:r>
              <a:rPr lang="cs-CZ" sz="2000" dirty="0"/>
              <a:t>.	cíle pro dosažení lepších výkonů, uspokojení zákazníka a dosažení vyšších </a:t>
            </a:r>
            <a:r>
              <a:rPr lang="cs-CZ" sz="2000" dirty="0" smtClean="0"/>
              <a:t>příjmů, 5</a:t>
            </a:r>
            <a:r>
              <a:rPr lang="cs-CZ" sz="2000" dirty="0"/>
              <a:t>.	plánování zdrojů a jejich využití pro tržní příležitosti a pro maximální návratnost </a:t>
            </a:r>
            <a:r>
              <a:rPr lang="cs-CZ" sz="2000" dirty="0" smtClean="0"/>
              <a:t>investic</a:t>
            </a:r>
            <a:r>
              <a:rPr lang="cs-CZ" sz="2000" dirty="0"/>
              <a:t>.</a:t>
            </a:r>
          </a:p>
          <a:p>
            <a:pPr algn="just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26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12253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•	shrnutí a základní východiska mají podat obraz o poslání, cílech a strategii </a:t>
            </a:r>
            <a:r>
              <a:rPr lang="cs-CZ" sz="2000" b="1" dirty="0" smtClean="0"/>
              <a:t>podniku na </a:t>
            </a:r>
            <a:r>
              <a:rPr lang="cs-CZ" sz="2000" b="1" dirty="0"/>
              <a:t>zahrnují:</a:t>
            </a:r>
          </a:p>
          <a:p>
            <a:r>
              <a:rPr lang="cs-CZ" sz="2000" dirty="0"/>
              <a:t>o	název podniku, historii, informace o činnosti od založení,</a:t>
            </a:r>
          </a:p>
          <a:p>
            <a:r>
              <a:rPr lang="cs-CZ" sz="2000" dirty="0"/>
              <a:t>o	poslání podniku a základní cíle,</a:t>
            </a:r>
          </a:p>
          <a:p>
            <a:r>
              <a:rPr lang="cs-CZ" sz="2000" dirty="0"/>
              <a:t>o	základní charakteristiku výrobku,</a:t>
            </a:r>
          </a:p>
          <a:p>
            <a:r>
              <a:rPr lang="cs-CZ" sz="2000" dirty="0"/>
              <a:t>o	stručnou charakteristiku finanční situace,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popis výrobku, odvětví, trhu, konkurence zahrnuje:</a:t>
            </a:r>
          </a:p>
          <a:p>
            <a:r>
              <a:rPr lang="cs-CZ" sz="2000" dirty="0"/>
              <a:t>o	základní rysy výrobku, konkurenční výhody, vývoj nových výrobků, </a:t>
            </a:r>
            <a:r>
              <a:rPr lang="cs-CZ" sz="2000" dirty="0" err="1"/>
              <a:t>charakte-ristiku</a:t>
            </a:r>
            <a:r>
              <a:rPr lang="cs-CZ" sz="2000" dirty="0"/>
              <a:t> výrobního programu, </a:t>
            </a:r>
          </a:p>
          <a:p>
            <a:r>
              <a:rPr lang="cs-CZ" sz="2000" dirty="0"/>
              <a:t>o	charakteristiku současného a předpokládaného vývoje odvětví, atraktivitu od-větví, velikost a trendy vývoje trhu, očekávaný tržní podíl,</a:t>
            </a:r>
          </a:p>
          <a:p>
            <a:r>
              <a:rPr lang="cs-CZ" sz="2000" dirty="0"/>
              <a:t>o	odhad vývoje konkurence, tržní podíl, objem prodeje, trendy a srovnání </a:t>
            </a:r>
            <a:r>
              <a:rPr lang="cs-CZ" sz="2000" dirty="0" err="1"/>
              <a:t>kon-kurenčních</a:t>
            </a:r>
            <a:r>
              <a:rPr lang="cs-CZ" sz="2000" dirty="0"/>
              <a:t> výrobků,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61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51520" y="703189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/>
              <a:t>•</a:t>
            </a:r>
            <a:r>
              <a:rPr lang="cs-CZ" sz="2000" dirty="0"/>
              <a:t>	</a:t>
            </a:r>
            <a:r>
              <a:rPr lang="cs-CZ" sz="2000" b="1" dirty="0"/>
              <a:t>plán marketingu </a:t>
            </a:r>
            <a:r>
              <a:rPr lang="cs-CZ" sz="2000" dirty="0"/>
              <a:t>– vyplývá z marketingové strategie, zahrnuje plán vývoje cen, prodej-ní politiky, distribuce, apod., i stanovení marketingového mixu – kdy pro podniky v oblasti hotelnictví zde patří produkt, cena, místo (distribuce), propagace, lidé, </a:t>
            </a:r>
            <a:r>
              <a:rPr lang="cs-CZ" sz="2000" dirty="0" err="1"/>
              <a:t>packaging</a:t>
            </a:r>
            <a:r>
              <a:rPr lang="cs-CZ" sz="2000" dirty="0"/>
              <a:t> (balíčky služeb), </a:t>
            </a:r>
            <a:r>
              <a:rPr lang="cs-CZ" sz="2000" dirty="0" err="1"/>
              <a:t>programming</a:t>
            </a:r>
            <a:r>
              <a:rPr lang="cs-CZ" sz="2000" dirty="0"/>
              <a:t>, </a:t>
            </a:r>
            <a:r>
              <a:rPr lang="cs-CZ" sz="2000" dirty="0" smtClean="0"/>
              <a:t>partnerství</a:t>
            </a:r>
            <a:r>
              <a:rPr lang="cs-CZ" sz="2000" dirty="0"/>
              <a:t>, </a:t>
            </a:r>
            <a:r>
              <a:rPr lang="cs-CZ" sz="2000" dirty="0" smtClean="0"/>
              <a:t>procesy </a:t>
            </a:r>
            <a:r>
              <a:rPr lang="cs-CZ" sz="2000" dirty="0"/>
              <a:t>a </a:t>
            </a:r>
            <a:r>
              <a:rPr lang="cs-CZ" sz="2000" dirty="0" smtClean="0"/>
              <a:t>politická moc.</a:t>
            </a:r>
          </a:p>
          <a:p>
            <a:r>
              <a:rPr lang="cs-CZ" sz="2000" dirty="0"/>
              <a:t>•	</a:t>
            </a:r>
            <a:r>
              <a:rPr lang="cs-CZ" sz="2000" b="1" dirty="0"/>
              <a:t>plán výzkumu a vývoje, plán výroby </a:t>
            </a:r>
            <a:r>
              <a:rPr lang="cs-CZ" sz="2000" dirty="0"/>
              <a:t>– plyne z péče podniku o inovace, na který nava-zuje plán výroby, současně zahrnuje zásobovací činnost; plány výzkumu a vývoje </a:t>
            </a:r>
            <a:endParaRPr lang="cs-CZ" sz="2000" dirty="0" smtClean="0"/>
          </a:p>
          <a:p>
            <a:r>
              <a:rPr lang="cs-CZ" sz="2000" dirty="0"/>
              <a:t>•	</a:t>
            </a:r>
            <a:r>
              <a:rPr lang="cs-CZ" sz="2000" b="1" dirty="0"/>
              <a:t>finanční plán </a:t>
            </a:r>
            <a:r>
              <a:rPr lang="cs-CZ" sz="2000" dirty="0"/>
              <a:t>– odráží úroveň každé činnosti v podniku, zahrnuje plánování celkové potřebné výše kapitálu (jeho struktury s ohledem na jeho cenu, riziko), plánování struktury podnikového majetku, rozhodování o investicích, plánování likvidity, cílem je ukázat, jak se bude v budoucnu vyvíjet financování podniku, jakým směrem se bude ubírat, k tomu se používá finanční analýza;</a:t>
            </a:r>
          </a:p>
        </p:txBody>
      </p:sp>
    </p:spTree>
    <p:extLst>
      <p:ext uri="{BB962C8B-B14F-4D97-AF65-F5344CB8AC3E}">
        <p14:creationId xmlns:p14="http://schemas.microsoft.com/office/powerpoint/2010/main" val="2643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5904656" cy="507703"/>
          </a:xfrm>
        </p:spPr>
        <p:txBody>
          <a:bodyPr/>
          <a:lstStyle/>
          <a:p>
            <a:r>
              <a:rPr lang="cs-CZ" dirty="0"/>
              <a:t>Kritéria pro hodnocení podnikatelského plánu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7504" y="987574"/>
            <a:ext cx="89289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Pokud je již </a:t>
            </a:r>
            <a:r>
              <a:rPr lang="cs-CZ" sz="2000" b="1" dirty="0"/>
              <a:t>podnikatelský plán zpracován, </a:t>
            </a:r>
            <a:r>
              <a:rPr lang="cs-CZ" sz="2000" dirty="0"/>
              <a:t>budeme jej prezentovat bance, investorům, obchodním partnerům nebo dalším institucím.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Rozlišujeme </a:t>
            </a:r>
            <a:r>
              <a:rPr lang="cs-CZ" sz="2000" dirty="0"/>
              <a:t>všeobecně </a:t>
            </a:r>
            <a:r>
              <a:rPr lang="cs-CZ" sz="2000" b="1" dirty="0"/>
              <a:t>platná a specifická kritéria hodnocení</a:t>
            </a:r>
            <a:r>
              <a:rPr lang="cs-CZ" sz="2000" dirty="0"/>
              <a:t>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Všeobecná </a:t>
            </a:r>
            <a:r>
              <a:rPr lang="cs-CZ" sz="2000" b="1" dirty="0"/>
              <a:t>kritéria </a:t>
            </a:r>
            <a:r>
              <a:rPr lang="cs-CZ" sz="2000" dirty="0"/>
              <a:t>jsou důležitá pro věřitele, investory i obchodní partnery</a:t>
            </a:r>
            <a:r>
              <a:rPr lang="cs-CZ" sz="20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Hlavní kritéria hodnocení: </a:t>
            </a:r>
          </a:p>
          <a:p>
            <a:pPr algn="just"/>
            <a:r>
              <a:rPr lang="cs-CZ" sz="2000" b="1" dirty="0" smtClean="0"/>
              <a:t>•</a:t>
            </a:r>
            <a:r>
              <a:rPr lang="cs-CZ" sz="2000" b="1" dirty="0"/>
              <a:t>	</a:t>
            </a:r>
            <a:r>
              <a:rPr lang="cs-CZ" sz="2000" dirty="0" smtClean="0"/>
              <a:t>jasnost a zřetelnost podnikatelského nápadu, komplexnost informací o oboru a konkurenci, kvalitu a zkušenosti zakladatele týmu,</a:t>
            </a:r>
          </a:p>
          <a:p>
            <a:pPr algn="just"/>
            <a:r>
              <a:rPr lang="cs-CZ" sz="2000" dirty="0" smtClean="0"/>
              <a:t>•	propracovanost obchodní a marketingové strategie,</a:t>
            </a:r>
          </a:p>
          <a:p>
            <a:pPr algn="just"/>
            <a:r>
              <a:rPr lang="cs-CZ" sz="2000" dirty="0" smtClean="0"/>
              <a:t>•	finanční atraktivitu plánu, možnosti ochrany myšlenky,</a:t>
            </a:r>
          </a:p>
          <a:p>
            <a:pPr algn="just"/>
            <a:r>
              <a:rPr lang="cs-CZ" sz="2000" dirty="0" smtClean="0"/>
              <a:t>•	promyšlenost prvních kroků, důvěru podnikatele ve vlastní podnikatelský plán,</a:t>
            </a:r>
          </a:p>
          <a:p>
            <a:pPr algn="just"/>
            <a:r>
              <a:rPr lang="cs-CZ" sz="2000" dirty="0" smtClean="0"/>
              <a:t>•	míru rizik a plány jejich omezení, společenský přínos plánu.</a:t>
            </a:r>
          </a:p>
          <a:p>
            <a:pPr algn="just"/>
            <a:endParaRPr lang="cs-CZ" sz="2000" b="1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7325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63020" y="1059582"/>
            <a:ext cx="87014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400" b="1" dirty="0"/>
              <a:t>Specifická kritéria </a:t>
            </a:r>
            <a:r>
              <a:rPr lang="cs-CZ" sz="2400" dirty="0"/>
              <a:t>hodnocení umožňují podívat se na hodnocení očima hodnotící </a:t>
            </a:r>
            <a:r>
              <a:rPr lang="cs-CZ" sz="2400" dirty="0" smtClean="0"/>
              <a:t>strany </a:t>
            </a:r>
            <a:r>
              <a:rPr lang="cs-CZ" sz="2400" dirty="0"/>
              <a:t>a </a:t>
            </a:r>
            <a:r>
              <a:rPr lang="cs-CZ" sz="2400" dirty="0" smtClean="0"/>
              <a:t>zahrnují:</a:t>
            </a:r>
          </a:p>
          <a:p>
            <a:pPr algn="just"/>
            <a:r>
              <a:rPr lang="cs-CZ" sz="2400" dirty="0" smtClean="0"/>
              <a:t>•</a:t>
            </a:r>
            <a:r>
              <a:rPr lang="cs-CZ" sz="2400" dirty="0"/>
              <a:t>	</a:t>
            </a:r>
            <a:r>
              <a:rPr lang="cs-CZ" sz="2400" b="1" dirty="0"/>
              <a:t>První hodnotitel </a:t>
            </a:r>
            <a:r>
              <a:rPr lang="cs-CZ" sz="2400" dirty="0"/>
              <a:t>– autor: hodnota plánu spočívá nejen v kvalitě a propracování, </a:t>
            </a:r>
            <a:r>
              <a:rPr lang="cs-CZ" sz="2400" dirty="0" smtClean="0"/>
              <a:t>ale i </a:t>
            </a:r>
            <a:r>
              <a:rPr lang="cs-CZ" sz="2400" dirty="0"/>
              <a:t>v cestě, v procesu, kterým museli při tvorbě plánu projít; doporučuje se iterační </a:t>
            </a:r>
            <a:r>
              <a:rPr lang="cs-CZ" sz="2400" dirty="0" smtClean="0"/>
              <a:t>přístup</a:t>
            </a:r>
            <a:r>
              <a:rPr lang="cs-CZ" sz="2400" dirty="0"/>
              <a:t>, kdy se vytvoří jedna verze, s malým odstupem času se prodiskutuje v zakladatelském týmu a využijí se poznatky pro druhou nebo další verzi, která může být vhodná pro prezentaci například investorům,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4262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63020" y="1059582"/>
            <a:ext cx="87014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•	</a:t>
            </a:r>
            <a:r>
              <a:rPr lang="cs-CZ" sz="2400" b="1" dirty="0"/>
              <a:t>Věřitelé</a:t>
            </a:r>
            <a:r>
              <a:rPr lang="cs-CZ" sz="2400" dirty="0"/>
              <a:t> - postupují více formálně, kladou důraz na kvalitu a reálnost plánu, prověření poskytovaných informací, mají vždy jasnou interní metodiku hodnocení i metodiku analýzy rizik,</a:t>
            </a:r>
          </a:p>
          <a:p>
            <a:r>
              <a:rPr lang="cs-CZ" sz="2400" dirty="0"/>
              <a:t>•	</a:t>
            </a:r>
            <a:r>
              <a:rPr lang="cs-CZ" sz="2400" b="1" dirty="0"/>
              <a:t>Investoři</a:t>
            </a:r>
            <a:r>
              <a:rPr lang="cs-CZ" sz="2400" dirty="0"/>
              <a:t> – mají méně formální přístup, probíhá formou úzké osobní spolupráce, </a:t>
            </a:r>
            <a:r>
              <a:rPr lang="cs-CZ" sz="2400" dirty="0" smtClean="0"/>
              <a:t>investoři </a:t>
            </a:r>
            <a:r>
              <a:rPr lang="cs-CZ" sz="2400" dirty="0"/>
              <a:t>dodržují jasně daná pravidla posuzování.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2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70318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t="44093" b="34910"/>
          <a:stretch/>
        </p:blipFill>
        <p:spPr>
          <a:xfrm>
            <a:off x="4499992" y="2339451"/>
            <a:ext cx="4572638" cy="7200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07654"/>
            <a:ext cx="3564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r>
              <a:rPr lang="cs-CZ" dirty="0" smtClean="0"/>
              <a:t>Podnikatelský záměr, jeho úkoly, zásady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84968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Podnikatelský plán, </a:t>
            </a:r>
            <a:r>
              <a:rPr lang="cs-CZ" sz="2200" dirty="0"/>
              <a:t>který je často také nazýván </a:t>
            </a:r>
            <a:r>
              <a:rPr lang="cs-CZ" sz="2200" b="1" dirty="0"/>
              <a:t>podnikatelským záměrem,</a:t>
            </a:r>
            <a:r>
              <a:rPr lang="cs-CZ" sz="2200" dirty="0"/>
              <a:t> případně </a:t>
            </a:r>
            <a:r>
              <a:rPr lang="cs-CZ" sz="2200" b="1" dirty="0"/>
              <a:t>podnikatelským projektem </a:t>
            </a:r>
            <a:r>
              <a:rPr lang="cs-CZ" sz="2200" dirty="0"/>
              <a:t>je základním dokumentem plánování, když je nutno si </a:t>
            </a:r>
            <a:r>
              <a:rPr lang="cs-CZ" sz="2200" dirty="0" smtClean="0"/>
              <a:t>uvědomit</a:t>
            </a:r>
            <a:r>
              <a:rPr lang="cs-CZ" sz="2200" dirty="0"/>
              <a:t>, že plánování vlastně zpracovává a rozpracovává výhledy podniku do </a:t>
            </a:r>
            <a:r>
              <a:rPr lang="cs-CZ" sz="2200" dirty="0" smtClean="0"/>
              <a:t>budoucnosti.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Podnikatelský plán </a:t>
            </a:r>
            <a:r>
              <a:rPr lang="cs-CZ" sz="2200" dirty="0"/>
              <a:t>je písemný materiál zpracovaný podnikatelem, popisující všechny </a:t>
            </a:r>
            <a:r>
              <a:rPr lang="cs-CZ" sz="2200" dirty="0" smtClean="0"/>
              <a:t>klíčové </a:t>
            </a:r>
            <a:r>
              <a:rPr lang="cs-CZ" sz="2200" dirty="0"/>
              <a:t>vnější a vnitřní faktory související se založením i chodem </a:t>
            </a:r>
            <a:r>
              <a:rPr lang="cs-CZ" sz="2200" dirty="0" smtClean="0"/>
              <a:t>podniku.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Podnikatelský </a:t>
            </a:r>
            <a:r>
              <a:rPr lang="cs-CZ" sz="2200" b="1" dirty="0"/>
              <a:t>plán </a:t>
            </a:r>
            <a:r>
              <a:rPr lang="cs-CZ" sz="2200" dirty="0"/>
              <a:t>je nepostradatelnou součástí při budování úspěšné firmy. Slouží k vyjasnění, kde jsme a kam směřujeme. </a:t>
            </a:r>
          </a:p>
        </p:txBody>
      </p:sp>
    </p:spTree>
    <p:extLst>
      <p:ext uri="{BB962C8B-B14F-4D97-AF65-F5344CB8AC3E}">
        <p14:creationId xmlns:p14="http://schemas.microsoft.com/office/powerpoint/2010/main" val="36232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28092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200" b="1" dirty="0"/>
              <a:t>Podnikatelský </a:t>
            </a:r>
            <a:r>
              <a:rPr lang="cs-CZ" sz="2200" b="1" dirty="0" smtClean="0"/>
              <a:t>záměr:</a:t>
            </a:r>
            <a:endParaRPr lang="cs-CZ" sz="2200" b="1" dirty="0"/>
          </a:p>
          <a:p>
            <a:pPr algn="just"/>
            <a:r>
              <a:rPr lang="cs-CZ" sz="2200" dirty="0" smtClean="0"/>
              <a:t>•</a:t>
            </a:r>
            <a:r>
              <a:rPr lang="cs-CZ" sz="2200" dirty="0"/>
              <a:t>	je výsledek podnikatelské strategické volby, který vznikl zpravidla z několika </a:t>
            </a:r>
            <a:r>
              <a:rPr lang="cs-CZ" sz="2200" dirty="0" smtClean="0"/>
              <a:t>možných </a:t>
            </a:r>
            <a:r>
              <a:rPr lang="cs-CZ" sz="2200" dirty="0"/>
              <a:t>variant,</a:t>
            </a:r>
          </a:p>
          <a:p>
            <a:pPr algn="just"/>
            <a:r>
              <a:rPr lang="cs-CZ" sz="2200" dirty="0"/>
              <a:t>•	je formou komunikace s okolím, měl by okolí přesvědčit o přednostech podniku,</a:t>
            </a:r>
          </a:p>
          <a:p>
            <a:pPr algn="just"/>
            <a:r>
              <a:rPr lang="cs-CZ" sz="2200" dirty="0"/>
              <a:t>•	je plánovací nástroj pro stanovení a usměrnění výroby, prodeje, výzkumu vývoje nových výkonů, zásobování materiálem, lidskými zdroji, finanční činnost a </a:t>
            </a:r>
            <a:r>
              <a:rPr lang="cs-CZ" sz="2200" dirty="0" smtClean="0"/>
              <a:t>organizaci </a:t>
            </a:r>
            <a:r>
              <a:rPr lang="cs-CZ" sz="2200" dirty="0"/>
              <a:t>a řízení podniku,</a:t>
            </a:r>
          </a:p>
          <a:p>
            <a:pPr algn="just"/>
            <a:r>
              <a:rPr lang="cs-CZ" sz="2200" dirty="0"/>
              <a:t>•	je postaven na odhadech, prognózách a předpokladech,</a:t>
            </a:r>
          </a:p>
          <a:p>
            <a:pPr algn="just"/>
            <a:r>
              <a:rPr lang="cs-CZ" sz="2200" dirty="0"/>
              <a:t>•	jeho východiskem je představa o výši zisku, míře zhodnocení vloženého </a:t>
            </a:r>
            <a:r>
              <a:rPr lang="cs-CZ" sz="2200" dirty="0" smtClean="0"/>
              <a:t>kapitálu apod.</a:t>
            </a:r>
            <a:endParaRPr lang="cs-CZ" sz="22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0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724992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200" b="1" dirty="0"/>
              <a:t>dvě základní úlohy podnikatelského plánu: 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úloha externí, </a:t>
            </a:r>
            <a:r>
              <a:rPr lang="cs-CZ" sz="2200" dirty="0"/>
              <a:t>kdy podnikatelský plán je jakýmsi nástrojem vztahu a potažmo i </a:t>
            </a:r>
            <a:r>
              <a:rPr lang="cs-CZ" sz="2200" dirty="0" smtClean="0"/>
              <a:t>komunikace </a:t>
            </a:r>
            <a:r>
              <a:rPr lang="cs-CZ" sz="2200" dirty="0"/>
              <a:t>s okolím, např. s investory, věřiteli, ostatními podniky, bankami, apod.,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úloha interní, </a:t>
            </a:r>
            <a:r>
              <a:rPr lang="cs-CZ" sz="2200" dirty="0"/>
              <a:t>spočívá ve skutečnosti, že podnikatelský plán má určité nástroje v oblasti plánování, případně řízení podniku</a:t>
            </a:r>
            <a:r>
              <a:rPr lang="cs-CZ" sz="2200" dirty="0" smtClean="0"/>
              <a:t>.</a:t>
            </a:r>
          </a:p>
          <a:p>
            <a:pPr algn="just"/>
            <a:endParaRPr lang="cs-CZ" sz="22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P</a:t>
            </a:r>
            <a:r>
              <a:rPr lang="cs-CZ" sz="2200" dirty="0" smtClean="0"/>
              <a:t>odnikatelský </a:t>
            </a:r>
            <a:r>
              <a:rPr lang="cs-CZ" sz="2200" dirty="0"/>
              <a:t>plán svým posláním naplňuje dvě základní funkce: </a:t>
            </a:r>
            <a:r>
              <a:rPr lang="cs-CZ" sz="2200" b="1" dirty="0"/>
              <a:t>interní funkci (vnitrofiremní) a externí funkci.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7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Někteří autoři hovoří o </a:t>
            </a:r>
            <a:r>
              <a:rPr lang="cs-CZ" sz="2200" b="1" dirty="0"/>
              <a:t>podnikatelském projektu, </a:t>
            </a:r>
            <a:r>
              <a:rPr lang="cs-CZ" sz="2200" dirty="0"/>
              <a:t>který je formalizovaným dokumentem, jehož cílem je </a:t>
            </a:r>
            <a:r>
              <a:rPr lang="cs-CZ" sz="2200" dirty="0" smtClean="0"/>
              <a:t>komplexní </a:t>
            </a:r>
            <a:r>
              <a:rPr lang="cs-CZ" sz="2200" dirty="0"/>
              <a:t>zhodnocení uvažovaného záměru. </a:t>
            </a:r>
            <a:r>
              <a:rPr lang="cs-CZ" sz="2200" b="1" dirty="0"/>
              <a:t>Podnikatelský projekt definuje tyto oblasti</a:t>
            </a:r>
            <a:r>
              <a:rPr lang="cs-CZ" sz="2200" dirty="0"/>
              <a:t>:</a:t>
            </a:r>
          </a:p>
          <a:p>
            <a:pPr algn="just"/>
            <a:r>
              <a:rPr lang="cs-CZ" sz="2200" dirty="0"/>
              <a:t>•	zdroje (materiálové, lidské, finanční),</a:t>
            </a:r>
          </a:p>
          <a:p>
            <a:pPr algn="just"/>
            <a:r>
              <a:rPr lang="cs-CZ" sz="2200" dirty="0"/>
              <a:t>•	cíle podnikání,</a:t>
            </a:r>
          </a:p>
          <a:p>
            <a:pPr algn="just"/>
            <a:r>
              <a:rPr lang="cs-CZ" sz="2200" dirty="0"/>
              <a:t>•	rizikové faktory,</a:t>
            </a:r>
          </a:p>
          <a:p>
            <a:pPr algn="just"/>
            <a:r>
              <a:rPr lang="cs-CZ" sz="2200" dirty="0"/>
              <a:t>•	konkurenční výhody a nevýhody,</a:t>
            </a:r>
          </a:p>
          <a:p>
            <a:pPr algn="just"/>
            <a:r>
              <a:rPr lang="cs-CZ" sz="2200" dirty="0"/>
              <a:t>•	cílové trhy a skupiny zákazníků,</a:t>
            </a:r>
          </a:p>
          <a:p>
            <a:pPr algn="just"/>
            <a:r>
              <a:rPr lang="cs-CZ" sz="2200" dirty="0"/>
              <a:t>•	právní formu,</a:t>
            </a:r>
          </a:p>
          <a:p>
            <a:pPr algn="just"/>
            <a:r>
              <a:rPr lang="cs-CZ" sz="2200" dirty="0"/>
              <a:t>•	organizační strukturu.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8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9289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podnikatelské plány mají největší uplatnění v následujících obdobích: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majitelé: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v období zahájení podnikání,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při nákupu nového podniku,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v období změny,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manažeři: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při uvádění výrobku na trh,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při realizaci změny,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v období získávání peněz,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v období zásadních rozhodnutí,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investoři</a:t>
            </a:r>
            <a:r>
              <a:rPr lang="cs-CZ" sz="2200" dirty="0"/>
              <a:t>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	v období přípravy </a:t>
            </a:r>
            <a:r>
              <a:rPr lang="cs-CZ" sz="2200" dirty="0" smtClean="0"/>
              <a:t>úvěru a v </a:t>
            </a:r>
            <a:r>
              <a:rPr lang="cs-CZ" sz="2200" dirty="0"/>
              <a:t>období přípravy investice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5832648" cy="507703"/>
          </a:xfrm>
        </p:spPr>
        <p:txBody>
          <a:bodyPr/>
          <a:lstStyle/>
          <a:p>
            <a:r>
              <a:rPr lang="cs-CZ" dirty="0"/>
              <a:t>Proč zpracovat podnikatelský záměr?</a:t>
            </a:r>
          </a:p>
        </p:txBody>
      </p:sp>
    </p:spTree>
    <p:extLst>
      <p:ext uri="{BB962C8B-B14F-4D97-AF65-F5344CB8AC3E}">
        <p14:creationId xmlns:p14="http://schemas.microsoft.com/office/powerpoint/2010/main" val="1258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/>
              <a:t>Zásady a principy pro zpracování podnikatelského záměru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Podnikatelský plán by měl </a:t>
            </a:r>
            <a:r>
              <a:rPr lang="cs-CZ" sz="2000" dirty="0" smtClean="0"/>
              <a:t>být:</a:t>
            </a:r>
            <a:endParaRPr lang="cs-CZ" sz="2000" dirty="0"/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Srozumitelný</a:t>
            </a:r>
            <a:r>
              <a:rPr lang="cs-CZ" sz="2000" dirty="0"/>
              <a:t> – při sestavování podnikatelského plánu je vhodné vyjadřovat se </a:t>
            </a:r>
            <a:r>
              <a:rPr lang="cs-CZ" sz="2000" dirty="0" smtClean="0"/>
              <a:t>jednoduše</a:t>
            </a:r>
            <a:r>
              <a:rPr lang="cs-CZ" sz="2000" dirty="0"/>
              <a:t>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Logický </a:t>
            </a:r>
            <a:r>
              <a:rPr lang="cs-CZ" sz="2000" dirty="0"/>
              <a:t>– myšlenky či závěry obsažené v plánu je třeba uvést stručně.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Jednoduchý, stručný a přehledný </a:t>
            </a:r>
            <a:r>
              <a:rPr lang="cs-CZ" sz="2000" dirty="0"/>
              <a:t>– neměli bychom zacházet do technických a techno-logických detailů, jeho délka by neměla přesahovat padesát strojových stránek.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Pravdivý a reálný </a:t>
            </a:r>
            <a:r>
              <a:rPr lang="cs-CZ" sz="2000" dirty="0"/>
              <a:t>– pravdivost uváděných údajů a reálnost predikovaného vývoje by měla být samozřejmostí, je důležité, abychom nezveličovali důležitost našeho projektu.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Respektující rizika </a:t>
            </a:r>
            <a:r>
              <a:rPr lang="cs-CZ" sz="2000" dirty="0"/>
              <a:t>– podnikatelský plán je o budoucnosti. Respektování rizik, </a:t>
            </a:r>
            <a:r>
              <a:rPr lang="cs-CZ" sz="2000" dirty="0" smtClean="0"/>
              <a:t>identifikace </a:t>
            </a:r>
            <a:r>
              <a:rPr lang="cs-CZ" sz="2000" dirty="0"/>
              <a:t>rizik a návrh na jejich eliminaci či zmírnění zvyšuje důvěryhodnost </a:t>
            </a:r>
            <a:r>
              <a:rPr lang="cs-CZ" sz="2000" dirty="0" smtClean="0"/>
              <a:t>podnikatelského </a:t>
            </a:r>
            <a:r>
              <a:rPr lang="cs-CZ" sz="2000" dirty="0"/>
              <a:t>plánu.</a:t>
            </a:r>
          </a:p>
          <a:p>
            <a:pPr algn="just"/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611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/>
              <a:t>Zásady a principy pro zpracování podnikatelského záměru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dirty="0" smtClean="0"/>
              <a:t>•</a:t>
            </a:r>
            <a:r>
              <a:rPr lang="cs-CZ" sz="2000" dirty="0"/>
              <a:t>	</a:t>
            </a:r>
            <a:r>
              <a:rPr lang="cs-CZ" sz="2000" b="1" dirty="0"/>
              <a:t>Inovativní </a:t>
            </a:r>
            <a:r>
              <a:rPr lang="cs-CZ" sz="2000" dirty="0"/>
              <a:t>– musí prokázat, že podnik přináší unikátní přidanou hodnotu pro </a:t>
            </a:r>
            <a:r>
              <a:rPr lang="cs-CZ" sz="2000" dirty="0" smtClean="0"/>
              <a:t>zákazníka</a:t>
            </a:r>
            <a:r>
              <a:rPr lang="cs-CZ" sz="2000" dirty="0"/>
              <a:t>, že daný produkt nebo služba bude uspokojovat potřeby zákazníků lépe než naše konkurence</a:t>
            </a:r>
            <a:r>
              <a:rPr lang="cs-CZ" sz="2000" dirty="0" smtClean="0"/>
              <a:t>.</a:t>
            </a:r>
          </a:p>
          <a:p>
            <a:pPr algn="just"/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Zásady </a:t>
            </a:r>
            <a:r>
              <a:rPr lang="cs-CZ" sz="2000" b="1" dirty="0"/>
              <a:t>pro zpracování podnikatelského plánu:</a:t>
            </a:r>
          </a:p>
          <a:p>
            <a:pPr algn="just"/>
            <a:r>
              <a:rPr lang="cs-CZ" sz="2000" dirty="0"/>
              <a:t>•	srozumitelnost,</a:t>
            </a:r>
          </a:p>
          <a:p>
            <a:pPr algn="just"/>
            <a:r>
              <a:rPr lang="cs-CZ" sz="2000" dirty="0"/>
              <a:t>•	logika,</a:t>
            </a:r>
          </a:p>
          <a:p>
            <a:pPr algn="just"/>
            <a:r>
              <a:rPr lang="cs-CZ" sz="2000" dirty="0"/>
              <a:t>•	stručnost,</a:t>
            </a:r>
          </a:p>
          <a:p>
            <a:pPr algn="just"/>
            <a:r>
              <a:rPr lang="cs-CZ" sz="2000" dirty="0"/>
              <a:t>•	skutečnost a reálnost,</a:t>
            </a:r>
          </a:p>
          <a:p>
            <a:pPr algn="just"/>
            <a:r>
              <a:rPr lang="cs-CZ" sz="2000" dirty="0"/>
              <a:t>•	uvědomění si rizika.</a:t>
            </a:r>
          </a:p>
          <a:p>
            <a:pPr algn="just"/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2472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Základní </a:t>
            </a:r>
            <a:r>
              <a:rPr lang="cs-CZ" dirty="0"/>
              <a:t>principy strategického </a:t>
            </a:r>
            <a:r>
              <a:rPr lang="cs-CZ" dirty="0" smtClean="0"/>
              <a:t>myšlení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200" dirty="0"/>
              <a:t>•	</a:t>
            </a:r>
            <a:r>
              <a:rPr lang="cs-CZ" sz="2200" b="1" dirty="0"/>
              <a:t>princip variantnosti </a:t>
            </a:r>
            <a:r>
              <a:rPr lang="cs-CZ" sz="2200" dirty="0"/>
              <a:t>– aby byl podnik připraven na nejpesimističtější i na </a:t>
            </a:r>
            <a:r>
              <a:rPr lang="cs-CZ" sz="2200" dirty="0" smtClean="0"/>
              <a:t>nejoptimističtější </a:t>
            </a:r>
            <a:r>
              <a:rPr lang="cs-CZ" sz="2200" dirty="0"/>
              <a:t>variantu budoucího vývoje (3 – 10 let),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princip kompatibility </a:t>
            </a:r>
            <a:r>
              <a:rPr lang="cs-CZ" sz="2200" dirty="0"/>
              <a:t>– v případě zásadní změny musí být podnik připraven přejít např. k jinému segmentu poptávky,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princip permanentnosti </a:t>
            </a:r>
            <a:r>
              <a:rPr lang="cs-CZ" sz="2200" dirty="0"/>
              <a:t>– průběžné aktualizace ve vazbě na probíhající </a:t>
            </a:r>
            <a:r>
              <a:rPr lang="cs-CZ" sz="2200" dirty="0" smtClean="0"/>
              <a:t>vnější a </a:t>
            </a:r>
            <a:r>
              <a:rPr lang="cs-CZ" sz="2200" dirty="0"/>
              <a:t>vnitřní změny,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princip vědomí práce s rizikem </a:t>
            </a:r>
            <a:r>
              <a:rPr lang="cs-CZ" sz="2200" dirty="0"/>
              <a:t>– nejistota trvale provází podnikání a musí být </a:t>
            </a:r>
            <a:r>
              <a:rPr lang="cs-CZ" sz="2200" dirty="0" smtClean="0"/>
              <a:t>zohledněna </a:t>
            </a:r>
            <a:r>
              <a:rPr lang="cs-CZ" sz="2200" dirty="0"/>
              <a:t>i v podnikatelském záměru, riziko lze zvládnout jednak systematickým studiem informací a jednak variantností řešení,</a:t>
            </a:r>
          </a:p>
          <a:p>
            <a:pPr algn="just"/>
            <a:r>
              <a:rPr lang="cs-CZ" sz="2200" dirty="0"/>
              <a:t>•	</a:t>
            </a:r>
            <a:r>
              <a:rPr lang="cs-CZ" sz="2200" b="1" dirty="0"/>
              <a:t>další principy</a:t>
            </a:r>
            <a:r>
              <a:rPr lang="cs-CZ" sz="2200" dirty="0"/>
              <a:t>, které tvoří nedílnou součást strategického řízení.</a:t>
            </a:r>
          </a:p>
          <a:p>
            <a:pPr algn="just"/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884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335</Words>
  <Application>Microsoft Office PowerPoint</Application>
  <PresentationFormat>Předvádění na obrazovce (16:9)</PresentationFormat>
  <Paragraphs>128</Paragraphs>
  <Slides>18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SLU</vt:lpstr>
      <vt:lpstr>6. Přednáška  Podnikatelský záměr</vt:lpstr>
      <vt:lpstr>Podnikatelský záměr, jeho úkoly, zásady</vt:lpstr>
      <vt:lpstr>Prezentace aplikace PowerPoint</vt:lpstr>
      <vt:lpstr>Prezentace aplikace PowerPoint</vt:lpstr>
      <vt:lpstr>Prezentace aplikace PowerPoint</vt:lpstr>
      <vt:lpstr>Proč zpracovat podnikatelský záměr?</vt:lpstr>
      <vt:lpstr>Zásady a principy pro zpracování podnikatelského záměru</vt:lpstr>
      <vt:lpstr>Zásady a principy pro zpracování podnikatelského záměru</vt:lpstr>
      <vt:lpstr>Základní principy strategického myšlení</vt:lpstr>
      <vt:lpstr>Funkce podnikatelského záměru</vt:lpstr>
      <vt:lpstr>Zakladatelský rozpočet</vt:lpstr>
      <vt:lpstr>Obsah podnikatelského plánu</vt:lpstr>
      <vt:lpstr>Prezentace aplikace PowerPoint</vt:lpstr>
      <vt:lpstr>Prezentace aplikace PowerPoint</vt:lpstr>
      <vt:lpstr>Kritéria pro hodnocení podnikatelského plánu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kajzar</cp:lastModifiedBy>
  <cp:revision>70</cp:revision>
  <dcterms:created xsi:type="dcterms:W3CDTF">2016-07-06T15:42:34Z</dcterms:created>
  <dcterms:modified xsi:type="dcterms:W3CDTF">2017-08-31T09:44:22Z</dcterms:modified>
</cp:coreProperties>
</file>