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70" r:id="rId3"/>
    <p:sldId id="281" r:id="rId4"/>
    <p:sldId id="282" r:id="rId5"/>
    <p:sldId id="287" r:id="rId6"/>
    <p:sldId id="285" r:id="rId7"/>
    <p:sldId id="286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268" r:id="rId2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84768" autoAdjust="0"/>
  </p:normalViewPr>
  <p:slideViewPr>
    <p:cSldViewPr>
      <p:cViewPr varScale="1">
        <p:scale>
          <a:sx n="71" d="100"/>
          <a:sy n="71" d="100"/>
        </p:scale>
        <p:origin x="1646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0" d="100"/>
          <a:sy n="80" d="100"/>
        </p:scale>
        <p:origin x="2496" y="-4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23.09.2020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103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332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8699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9572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u="none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5630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u="none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0893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0015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5048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51248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u="sng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6062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u="sng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1855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u="sng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423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0458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u="none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8312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u="none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7661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098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395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202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3324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026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683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u="none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3568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643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23.09.2020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23.09.2020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23.09.2020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23.09.2020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23.09.2020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23.09.2020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23.09.2020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23.09.2020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23.09.2020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1268760"/>
            <a:ext cx="6172200" cy="4464496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Trh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>
                <a:solidFill>
                  <a:schemeClr val="tx1"/>
                </a:solidFill>
              </a:rPr>
              <a:t>nabídka</a:t>
            </a:r>
            <a:br>
              <a:rPr lang="cs-CZ" sz="6000" dirty="0">
                <a:solidFill>
                  <a:schemeClr val="tx1"/>
                </a:solidFill>
              </a:rPr>
            </a:br>
            <a:r>
              <a:rPr lang="cs-CZ" sz="6000" dirty="0">
                <a:solidFill>
                  <a:schemeClr val="tx1"/>
                </a:solidFill>
              </a:rPr>
              <a:t>Poptávka</a:t>
            </a:r>
            <a:br>
              <a:rPr lang="cs-CZ" sz="6000" dirty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>Ing. Eva Kotlánová, Ph.D.</a:t>
            </a:r>
            <a:r>
              <a:rPr lang="cs-CZ" sz="2000" dirty="0">
                <a:solidFill>
                  <a:schemeClr val="tx1"/>
                </a:solidFill>
              </a:rPr>
              <a:t/>
            </a:r>
            <a:br>
              <a:rPr lang="cs-CZ" sz="2000" dirty="0">
                <a:solidFill>
                  <a:schemeClr val="tx1"/>
                </a:solidFill>
              </a:rPr>
            </a:br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363272" cy="580926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Změna nabídky x změna nabízeného množství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4032448" cy="5616624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Pokud dojde ke </a:t>
            </a:r>
            <a:r>
              <a:rPr lang="cs-CZ" b="1" dirty="0"/>
              <a:t>změně </a:t>
            </a:r>
            <a:r>
              <a:rPr lang="cs-CZ" dirty="0"/>
              <a:t>nabízeného množství </a:t>
            </a:r>
            <a:r>
              <a:rPr lang="cs-CZ" b="1" dirty="0"/>
              <a:t>vlivem změny ceny</a:t>
            </a:r>
            <a:r>
              <a:rPr lang="cs-CZ" dirty="0"/>
              <a:t>, dojde </a:t>
            </a:r>
            <a:r>
              <a:rPr lang="cs-CZ" b="1" dirty="0"/>
              <a:t>k posunu po křivce </a:t>
            </a:r>
            <a:r>
              <a:rPr lang="cs-CZ" dirty="0"/>
              <a:t>nabídky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83968" y="908720"/>
            <a:ext cx="4104456" cy="5616624"/>
          </a:xfrm>
        </p:spPr>
        <p:txBody>
          <a:bodyPr/>
          <a:lstStyle/>
          <a:p>
            <a:r>
              <a:rPr lang="cs-CZ" dirty="0"/>
              <a:t>Pokud dojde ke </a:t>
            </a:r>
            <a:r>
              <a:rPr lang="cs-CZ" b="1" dirty="0"/>
              <a:t>změně</a:t>
            </a:r>
            <a:r>
              <a:rPr lang="cs-CZ" dirty="0"/>
              <a:t> nabídky </a:t>
            </a:r>
            <a:r>
              <a:rPr lang="cs-CZ" b="1" dirty="0"/>
              <a:t>jinými než cenovými </a:t>
            </a:r>
            <a:r>
              <a:rPr lang="cs-CZ" dirty="0"/>
              <a:t>vlivy, dojde k </a:t>
            </a:r>
            <a:r>
              <a:rPr lang="cs-CZ" b="1" dirty="0"/>
              <a:t>posunu celé křivky </a:t>
            </a:r>
            <a:r>
              <a:rPr lang="cs-CZ" dirty="0"/>
              <a:t>nabídky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r="7048"/>
          <a:stretch/>
        </p:blipFill>
        <p:spPr>
          <a:xfrm>
            <a:off x="4139952" y="2924944"/>
            <a:ext cx="3893461" cy="295232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4"/>
          <a:srcRect r="5958"/>
          <a:stretch/>
        </p:blipFill>
        <p:spPr>
          <a:xfrm>
            <a:off x="390507" y="2973003"/>
            <a:ext cx="3670684" cy="290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21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576064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Změna nabídky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46460" y="764704"/>
            <a:ext cx="8280920" cy="5616624"/>
          </a:xfrm>
        </p:spPr>
        <p:txBody>
          <a:bodyPr>
            <a:noAutofit/>
          </a:bodyPr>
          <a:lstStyle/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1" i="1" u="sng" dirty="0" smtClean="0"/>
              <a:t>Nabídka se zvýší (posun křivky doprava), když: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 smtClean="0"/>
              <a:t>Se sníží cena výrobního substitutu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 smtClean="0"/>
              <a:t>Se zvýší cena výrobního komplementu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 smtClean="0"/>
              <a:t>Se sníží ceny výrobních faktorů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 smtClean="0"/>
              <a:t>Doje k pozitivním technologickým změnám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 smtClean="0"/>
              <a:t>Se zvýší počet prodávajících</a:t>
            </a:r>
            <a:endParaRPr lang="cs-CZ" dirty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1" i="1" u="sng" dirty="0" smtClean="0"/>
              <a:t>Nabídka se sníží (posun křivky doleva), když: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/>
              <a:t>Se </a:t>
            </a:r>
            <a:r>
              <a:rPr lang="cs-CZ" dirty="0" smtClean="0"/>
              <a:t>zvýší </a:t>
            </a:r>
            <a:r>
              <a:rPr lang="cs-CZ" dirty="0"/>
              <a:t>cena výrobního substitutu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/>
              <a:t>Se </a:t>
            </a:r>
            <a:r>
              <a:rPr lang="cs-CZ" dirty="0" smtClean="0"/>
              <a:t>sníží </a:t>
            </a:r>
            <a:r>
              <a:rPr lang="cs-CZ" dirty="0"/>
              <a:t>cena výrobního komplementu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/>
              <a:t>Se </a:t>
            </a:r>
            <a:r>
              <a:rPr lang="cs-CZ" dirty="0" smtClean="0"/>
              <a:t>zvýší </a:t>
            </a:r>
            <a:r>
              <a:rPr lang="cs-CZ" dirty="0"/>
              <a:t>ceny výrobních faktorů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/>
              <a:t>Doje k </a:t>
            </a:r>
            <a:r>
              <a:rPr lang="cs-CZ" dirty="0" smtClean="0"/>
              <a:t>negativním </a:t>
            </a:r>
            <a:r>
              <a:rPr lang="cs-CZ" dirty="0"/>
              <a:t>technologickým změnám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/>
              <a:t>Se </a:t>
            </a:r>
            <a:r>
              <a:rPr lang="cs-CZ" dirty="0" smtClean="0"/>
              <a:t>sníží </a:t>
            </a:r>
            <a:r>
              <a:rPr lang="cs-CZ" dirty="0"/>
              <a:t>počet prodávajících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b="1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186324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576064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poptávka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737320"/>
            <a:ext cx="8280920" cy="6120680"/>
          </a:xfrm>
        </p:spPr>
        <p:txBody>
          <a:bodyPr>
            <a:noAutofit/>
          </a:bodyPr>
          <a:lstStyle/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Vztah mezi různými cenami zboží a množstvím, které je spotřebitel ochoten a schopen při těchto cenách koupit v určitém časovém období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Můžeme ji vyjádřit buď v podobě tabulky poptávky nebo poptávkovou křivkou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POZOR!!! Neplést s poptávaným množstvím</a:t>
            </a:r>
            <a:r>
              <a:rPr lang="cs-CZ" dirty="0" smtClean="0"/>
              <a:t>, tj. množstvím, které spotřebitel zamýšlí koupit v daném časovém období při dané ceně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Rozlišujeme:</a:t>
            </a:r>
          </a:p>
          <a:p>
            <a:pPr marL="720725" indent="-365125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b="1" i="1" u="sng" dirty="0" smtClean="0"/>
              <a:t>Ind</a:t>
            </a:r>
            <a:r>
              <a:rPr lang="cs-CZ" b="1" i="1" u="sng" dirty="0"/>
              <a:t>ividuální </a:t>
            </a:r>
            <a:r>
              <a:rPr lang="cs-CZ" b="1" i="1" u="sng" dirty="0" smtClean="0"/>
              <a:t>poptávku </a:t>
            </a:r>
            <a:r>
              <a:rPr lang="cs-CZ" dirty="0"/>
              <a:t>= jeden produkt, jeden </a:t>
            </a:r>
            <a:r>
              <a:rPr lang="cs-CZ" dirty="0" smtClean="0"/>
              <a:t>spotřebitel</a:t>
            </a:r>
            <a:endParaRPr lang="cs-CZ" dirty="0"/>
          </a:p>
          <a:p>
            <a:pPr marL="720725" indent="-365125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b="1" i="1" u="sng" dirty="0"/>
              <a:t>Tržní </a:t>
            </a:r>
            <a:r>
              <a:rPr lang="cs-CZ" b="1" i="1" u="sng" dirty="0" smtClean="0"/>
              <a:t>(dílčí) poptávku</a:t>
            </a:r>
            <a:r>
              <a:rPr lang="cs-CZ" dirty="0" smtClean="0"/>
              <a:t> </a:t>
            </a:r>
            <a:r>
              <a:rPr lang="cs-CZ" dirty="0"/>
              <a:t>= jeden produkt, </a:t>
            </a:r>
            <a:r>
              <a:rPr lang="cs-CZ" dirty="0" smtClean="0"/>
              <a:t>všichni spotřebitelé</a:t>
            </a:r>
            <a:endParaRPr lang="cs-CZ" dirty="0"/>
          </a:p>
          <a:p>
            <a:pPr marL="720725" indent="-365125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b="1" i="1" u="sng" dirty="0"/>
              <a:t>Agregátní (</a:t>
            </a:r>
            <a:r>
              <a:rPr lang="cs-CZ" b="1" i="1" u="sng" dirty="0" smtClean="0"/>
              <a:t>celkovou) poptávku</a:t>
            </a:r>
            <a:r>
              <a:rPr lang="cs-CZ" dirty="0" smtClean="0"/>
              <a:t> = souhrn všech zamýšlených koupí na trhu</a:t>
            </a:r>
          </a:p>
        </p:txBody>
      </p:sp>
    </p:spTree>
    <p:extLst>
      <p:ext uri="{BB962C8B-B14F-4D97-AF65-F5344CB8AC3E}">
        <p14:creationId xmlns:p14="http://schemas.microsoft.com/office/powerpoint/2010/main" val="275696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576064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Křivka poptávky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764704"/>
            <a:ext cx="8280920" cy="5976664"/>
          </a:xfrm>
        </p:spPr>
        <p:txBody>
          <a:bodyPr>
            <a:noAutofit/>
          </a:bodyPr>
          <a:lstStyle/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Má negativní (klesající) sklon, označujeme písmenem D (</a:t>
            </a:r>
            <a:r>
              <a:rPr lang="cs-CZ" dirty="0" err="1" smtClean="0"/>
              <a:t>demand</a:t>
            </a:r>
            <a:r>
              <a:rPr lang="cs-CZ" dirty="0" smtClean="0"/>
              <a:t>)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Množství (Q) je závislé na ceně (P)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Klesající tvar </a:t>
            </a:r>
            <a:r>
              <a:rPr lang="cs-CZ" dirty="0" err="1" smtClean="0"/>
              <a:t>popotávkové</a:t>
            </a:r>
            <a:r>
              <a:rPr lang="cs-CZ" dirty="0" smtClean="0"/>
              <a:t> křivky je odrazem </a:t>
            </a:r>
            <a:r>
              <a:rPr lang="cs-CZ" b="1" i="1" dirty="0" smtClean="0"/>
              <a:t>zákona poptávky,</a:t>
            </a:r>
            <a:r>
              <a:rPr lang="cs-CZ" dirty="0" smtClean="0"/>
              <a:t> který říká, že </a:t>
            </a:r>
            <a:r>
              <a:rPr lang="cs-CZ" dirty="0" err="1" smtClean="0"/>
              <a:t>Ceteris</a:t>
            </a:r>
            <a:r>
              <a:rPr lang="cs-CZ" dirty="0"/>
              <a:t> </a:t>
            </a:r>
            <a:r>
              <a:rPr lang="cs-CZ" dirty="0" err="1" smtClean="0"/>
              <a:t>paribus</a:t>
            </a:r>
            <a:r>
              <a:rPr lang="cs-CZ" dirty="0" smtClean="0"/>
              <a:t> se s růstem ceny bude poptávané množství snižovat a obráceně, při poklesu ceny se bude poptávané množství zvyšovat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1" dirty="0" smtClean="0"/>
              <a:t>Poptávka = křivka, poptávané množství = bod na křivce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t="12371" r="6895"/>
          <a:stretch/>
        </p:blipFill>
        <p:spPr>
          <a:xfrm>
            <a:off x="2768935" y="1196753"/>
            <a:ext cx="3534122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64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576064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Faktory ovlivňující poptávku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776040"/>
            <a:ext cx="8280920" cy="6685408"/>
          </a:xfrm>
        </p:spPr>
        <p:txBody>
          <a:bodyPr>
            <a:noAutofit/>
          </a:bodyPr>
          <a:lstStyle/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1" i="1" u="sng" dirty="0" smtClean="0"/>
              <a:t>Ceny příbuzných produktů (substitutů, komplementů)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/>
              <a:t>Pokud se </a:t>
            </a:r>
            <a:r>
              <a:rPr lang="cs-CZ" dirty="0" smtClean="0"/>
              <a:t>zvýší cena substitutu, poptávka po daném výrobku se zvyšuje a naopak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 smtClean="0"/>
              <a:t>Pokud se zvýší cena komplementu, poptávka po daném výrobku se sníží a naopak</a:t>
            </a:r>
            <a:endParaRPr lang="cs-CZ" dirty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1" i="1" u="sng" dirty="0" smtClean="0"/>
              <a:t>Důchody spotřebitelů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 smtClean="0"/>
              <a:t>Tento vztah může být pozitivní nebo negativní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 smtClean="0"/>
              <a:t>Obecně lze říci, že u normálních statků se s růstem důchodu poptávka zvyšuje a s poklesem důchodu snižuje</a:t>
            </a:r>
            <a:endParaRPr lang="cs-CZ" dirty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1" i="1" u="sng" dirty="0" smtClean="0"/>
              <a:t>Vkus a preference spotřebitelů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1" i="1" u="sng" dirty="0" smtClean="0"/>
              <a:t>Počet kupujících a demografická struktura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 smtClean="0"/>
              <a:t>S růstem počtu kupujících roste poptávka</a:t>
            </a:r>
            <a:endParaRPr lang="cs-CZ" dirty="0"/>
          </a:p>
          <a:p>
            <a:pPr marL="271463" indent="-271463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1" i="1" u="sng" dirty="0" err="1" smtClean="0"/>
              <a:t>Očekávávní</a:t>
            </a:r>
            <a:r>
              <a:rPr lang="cs-CZ" b="1" i="1" u="sng" dirty="0" smtClean="0"/>
              <a:t> spotřebitelů 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/>
              <a:t>Týkají se ceny, dostupnosti nebo nahrazení novým typem </a:t>
            </a:r>
            <a:r>
              <a:rPr lang="cs-CZ" dirty="0" smtClean="0"/>
              <a:t>(upřednostnění současné spotřeby na úkor budoucí)</a:t>
            </a:r>
            <a:endParaRPr lang="cs-CZ" dirty="0"/>
          </a:p>
          <a:p>
            <a:pPr marL="271463" indent="-271463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1" i="1" u="sng" dirty="0" smtClean="0"/>
              <a:t>Specifické faktory </a:t>
            </a:r>
            <a:r>
              <a:rPr lang="cs-CZ" dirty="0" smtClean="0"/>
              <a:t>(např. počasí, vládní zásahy, epidemie)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40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2"/>
            <a:ext cx="8820472" cy="580926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Změna poptávky x změna poptávaného množství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4032448" cy="5616624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Pokud dojde ke </a:t>
            </a:r>
            <a:r>
              <a:rPr lang="cs-CZ" b="1" dirty="0"/>
              <a:t>změně </a:t>
            </a:r>
            <a:r>
              <a:rPr lang="cs-CZ" dirty="0" smtClean="0"/>
              <a:t>poptávaného </a:t>
            </a:r>
            <a:r>
              <a:rPr lang="cs-CZ" dirty="0"/>
              <a:t>množství </a:t>
            </a:r>
            <a:r>
              <a:rPr lang="cs-CZ" b="1" dirty="0"/>
              <a:t>vlivem změny ceny</a:t>
            </a:r>
            <a:r>
              <a:rPr lang="cs-CZ" dirty="0"/>
              <a:t>, dojde </a:t>
            </a:r>
            <a:r>
              <a:rPr lang="cs-CZ" b="1" dirty="0"/>
              <a:t>k posunu po křivce </a:t>
            </a:r>
            <a:r>
              <a:rPr lang="cs-CZ" dirty="0" smtClean="0"/>
              <a:t>poptávky</a:t>
            </a:r>
            <a:endParaRPr lang="cs-CZ" dirty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83968" y="908720"/>
            <a:ext cx="4104456" cy="5616624"/>
          </a:xfrm>
        </p:spPr>
        <p:txBody>
          <a:bodyPr/>
          <a:lstStyle/>
          <a:p>
            <a:r>
              <a:rPr lang="cs-CZ" dirty="0"/>
              <a:t>Pokud dojde ke </a:t>
            </a:r>
            <a:r>
              <a:rPr lang="cs-CZ" b="1" dirty="0"/>
              <a:t>změně</a:t>
            </a:r>
            <a:r>
              <a:rPr lang="cs-CZ" dirty="0"/>
              <a:t> </a:t>
            </a:r>
            <a:r>
              <a:rPr lang="cs-CZ" dirty="0" smtClean="0"/>
              <a:t>poptávky </a:t>
            </a:r>
            <a:r>
              <a:rPr lang="cs-CZ" b="1" dirty="0"/>
              <a:t>jinými než cenovými </a:t>
            </a:r>
            <a:r>
              <a:rPr lang="cs-CZ" dirty="0"/>
              <a:t>vlivy, dojde k </a:t>
            </a:r>
            <a:r>
              <a:rPr lang="cs-CZ" b="1" dirty="0"/>
              <a:t>posunu celé křivky </a:t>
            </a:r>
            <a:r>
              <a:rPr lang="cs-CZ" dirty="0" smtClean="0"/>
              <a:t>poptávky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/>
          <a:srcRect t="7354" r="8977"/>
          <a:stretch/>
        </p:blipFill>
        <p:spPr>
          <a:xfrm>
            <a:off x="4281674" y="2708920"/>
            <a:ext cx="4109045" cy="352108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4"/>
          <a:srcRect t="12371" r="6895"/>
          <a:stretch/>
        </p:blipFill>
        <p:spPr>
          <a:xfrm>
            <a:off x="483953" y="2708920"/>
            <a:ext cx="3534122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36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576064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Změna poptávky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46460" y="764704"/>
            <a:ext cx="8280920" cy="5976664"/>
          </a:xfrm>
        </p:spPr>
        <p:txBody>
          <a:bodyPr>
            <a:noAutofit/>
          </a:bodyPr>
          <a:lstStyle/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1" i="1" u="sng" dirty="0"/>
              <a:t>P</a:t>
            </a:r>
            <a:r>
              <a:rPr lang="cs-CZ" b="1" i="1" u="sng" dirty="0" smtClean="0"/>
              <a:t>optávka po produktu se zvýší (posun křivky doprava), když: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 smtClean="0"/>
              <a:t>Se zvýší cena jeho substitutů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 smtClean="0"/>
              <a:t>Se sníží cena jeho komplementů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 smtClean="0"/>
              <a:t>Se zvýší důchod spotřebitelů (u normálního zboží)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 smtClean="0"/>
              <a:t>Se preference spotřebitelů přesunou směrem k tomuto produktu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 smtClean="0"/>
              <a:t>Se zvýší počet kupujících</a:t>
            </a:r>
            <a:endParaRPr lang="cs-CZ" dirty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1" i="1" u="sng" dirty="0" smtClean="0"/>
              <a:t>Poptávka po produktu se sníží (posun křivky doleva), když: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/>
              <a:t>Se </a:t>
            </a:r>
            <a:r>
              <a:rPr lang="cs-CZ" dirty="0" smtClean="0"/>
              <a:t>sníží cena jeho substitutů</a:t>
            </a:r>
            <a:endParaRPr lang="cs-CZ" dirty="0"/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/>
              <a:t>Se </a:t>
            </a:r>
            <a:r>
              <a:rPr lang="cs-CZ" dirty="0" smtClean="0"/>
              <a:t>zvýší cena jeho </a:t>
            </a:r>
            <a:r>
              <a:rPr lang="cs-CZ" dirty="0"/>
              <a:t>komplementu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/>
              <a:t>Se </a:t>
            </a:r>
            <a:r>
              <a:rPr lang="cs-CZ" dirty="0" smtClean="0"/>
              <a:t>sníží </a:t>
            </a:r>
            <a:r>
              <a:rPr lang="cs-CZ" dirty="0"/>
              <a:t>důchod spotřebitelů (u normálního zboží)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/>
              <a:t>Se preference spotřebitelů přesunou </a:t>
            </a:r>
            <a:r>
              <a:rPr lang="cs-CZ" dirty="0" smtClean="0"/>
              <a:t>na jiné produkty</a:t>
            </a:r>
            <a:endParaRPr lang="cs-CZ" dirty="0"/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/>
              <a:t>Se </a:t>
            </a:r>
            <a:r>
              <a:rPr lang="cs-CZ" dirty="0" smtClean="0"/>
              <a:t>sníží počet kupujících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 smtClean="0"/>
              <a:t>Spotřebitelé budou očekávat nižší cenu v budoucnu</a:t>
            </a:r>
            <a:endParaRPr lang="cs-CZ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b="1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103304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576064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Tržní rovnováha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737320"/>
            <a:ext cx="8280920" cy="6120680"/>
          </a:xfrm>
        </p:spPr>
        <p:txBody>
          <a:bodyPr>
            <a:noAutofit/>
          </a:bodyPr>
          <a:lstStyle/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Trh je místo, kde se střetává nabídka s poptávkou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Cena, která tímto střetem vzniká se nazývá </a:t>
            </a:r>
            <a:r>
              <a:rPr lang="cs-CZ" b="1" i="1" u="sng" dirty="0" smtClean="0"/>
              <a:t>rovnovážná cena </a:t>
            </a:r>
            <a:r>
              <a:rPr lang="cs-CZ" dirty="0" smtClean="0"/>
              <a:t>– při této ceně se poptávané množství rovná nabízenému a trh je v rovnováze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b="1" i="1" u="sng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dirty="0" smtClean="0"/>
          </a:p>
        </p:txBody>
      </p:sp>
      <p:sp>
        <p:nvSpPr>
          <p:cNvPr id="4" name="AutoShape 2" descr="Chování spotřebitele a formování poptávky - Mikroekonomie -  Miras.cz/Seminárky"/>
          <p:cNvSpPr>
            <a:spLocks noChangeAspect="1" noChangeArrowheads="1"/>
          </p:cNvSpPr>
          <p:nvPr/>
        </p:nvSpPr>
        <p:spPr bwMode="auto">
          <a:xfrm>
            <a:off x="155575" y="-846138"/>
            <a:ext cx="2600325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Chování spotřebitele a formování poptávky - Mikroekonomie -  Miras.cz/Seminárky"/>
          <p:cNvSpPr>
            <a:spLocks noChangeAspect="1" noChangeArrowheads="1"/>
          </p:cNvSpPr>
          <p:nvPr/>
        </p:nvSpPr>
        <p:spPr bwMode="auto">
          <a:xfrm>
            <a:off x="307975" y="-693738"/>
            <a:ext cx="2600325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2456" y="2420888"/>
            <a:ext cx="6375627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88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576064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Tržní rovnováha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737320"/>
            <a:ext cx="8280920" cy="6120680"/>
          </a:xfrm>
        </p:spPr>
        <p:txBody>
          <a:bodyPr>
            <a:noAutofit/>
          </a:bodyPr>
          <a:lstStyle/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Pokud je cena jiná než rovnovážná, bude na trhu docházet buď k převisu nabídky (přebytku), kdy je cena vyšší a nebo převisu poptávky (deficitu, nedostatku), kdy je cena nižší než rovnovážná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dirty="0" smtClean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b="1" i="1" u="sng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dirty="0" smtClean="0"/>
          </a:p>
        </p:txBody>
      </p:sp>
      <p:sp>
        <p:nvSpPr>
          <p:cNvPr id="4" name="AutoShape 2" descr="Chování spotřebitele a formování poptávky - Mikroekonomie -  Miras.cz/Seminárky"/>
          <p:cNvSpPr>
            <a:spLocks noChangeAspect="1" noChangeArrowheads="1"/>
          </p:cNvSpPr>
          <p:nvPr/>
        </p:nvSpPr>
        <p:spPr bwMode="auto">
          <a:xfrm>
            <a:off x="155575" y="-846138"/>
            <a:ext cx="2600325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Chování spotřebitele a formování poptávky - Mikroekonomie -  Miras.cz/Seminárky"/>
          <p:cNvSpPr>
            <a:spLocks noChangeAspect="1" noChangeArrowheads="1"/>
          </p:cNvSpPr>
          <p:nvPr/>
        </p:nvSpPr>
        <p:spPr bwMode="auto">
          <a:xfrm>
            <a:off x="307975" y="-693738"/>
            <a:ext cx="2600325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348880"/>
            <a:ext cx="4399434" cy="392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7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576064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Změna p a q při změně nabídky a poptávky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737320"/>
            <a:ext cx="8280920" cy="612068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dirty="0" smtClean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b="1" i="1" u="sng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dirty="0" smtClean="0"/>
          </a:p>
        </p:txBody>
      </p:sp>
      <p:sp>
        <p:nvSpPr>
          <p:cNvPr id="4" name="AutoShape 2" descr="Chování spotřebitele a formování poptávky - Mikroekonomie -  Miras.cz/Seminárky"/>
          <p:cNvSpPr>
            <a:spLocks noChangeAspect="1" noChangeArrowheads="1"/>
          </p:cNvSpPr>
          <p:nvPr/>
        </p:nvSpPr>
        <p:spPr bwMode="auto">
          <a:xfrm>
            <a:off x="155575" y="-846138"/>
            <a:ext cx="2600325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Chování spotřebitele a formování poptávky - Mikroekonomie -  Miras.cz/Seminárky"/>
          <p:cNvSpPr>
            <a:spLocks noChangeAspect="1" noChangeArrowheads="1"/>
          </p:cNvSpPr>
          <p:nvPr/>
        </p:nvSpPr>
        <p:spPr bwMode="auto">
          <a:xfrm>
            <a:off x="307975" y="-693738"/>
            <a:ext cx="2600325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/>
          <a:srcRect t="23134"/>
          <a:stretch/>
        </p:blipFill>
        <p:spPr>
          <a:xfrm>
            <a:off x="539552" y="1230313"/>
            <a:ext cx="7848872" cy="500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51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706090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Tři základní ekonomické problémy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715200" cy="5328592"/>
          </a:xfrm>
        </p:spPr>
        <p:txBody>
          <a:bodyPr>
            <a:normAutofit fontScale="85000" lnSpcReduction="20000"/>
          </a:bodyPr>
          <a:lstStyle/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Každá lidská společnost musí v rámci své existence hledat odpověď na tři základní ekonomické otázky:</a:t>
            </a:r>
          </a:p>
          <a:p>
            <a:pPr marL="720725" indent="-2698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000" b="1" dirty="0" smtClean="0"/>
              <a:t>Co vyrábět a v jakém množství?</a:t>
            </a:r>
            <a:r>
              <a:rPr lang="cs-CZ" sz="3000" dirty="0" smtClean="0"/>
              <a:t> </a:t>
            </a:r>
            <a:endParaRPr lang="cs-CZ" sz="3000" dirty="0"/>
          </a:p>
          <a:p>
            <a:pPr marL="45085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3000" dirty="0"/>
              <a:t>Ř</a:t>
            </a:r>
            <a:r>
              <a:rPr lang="cs-CZ" sz="3000" dirty="0" smtClean="0"/>
              <a:t>eší </a:t>
            </a:r>
            <a:r>
              <a:rPr lang="cs-CZ" sz="3000" dirty="0"/>
              <a:t>konkurence na straně poptávky (peněžní, korunové hlasy)</a:t>
            </a:r>
          </a:p>
          <a:p>
            <a:pPr marL="720725" indent="-2698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000" b="1" dirty="0"/>
              <a:t>Jak?</a:t>
            </a:r>
            <a:r>
              <a:rPr lang="cs-CZ" sz="3000" dirty="0"/>
              <a:t> </a:t>
            </a:r>
          </a:p>
          <a:p>
            <a:pPr marL="45085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3000" dirty="0" smtClean="0"/>
              <a:t>Určuje </a:t>
            </a:r>
            <a:r>
              <a:rPr lang="cs-CZ" sz="3000" dirty="0"/>
              <a:t>konkurence na straně nabídky (cena, kvalita, technická úroveň)</a:t>
            </a:r>
          </a:p>
          <a:p>
            <a:pPr marL="720725" indent="-2698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000" b="1" dirty="0"/>
              <a:t>Pro </a:t>
            </a:r>
            <a:r>
              <a:rPr lang="cs-CZ" sz="3000" b="1" dirty="0" smtClean="0"/>
              <a:t>koho?</a:t>
            </a:r>
          </a:p>
          <a:p>
            <a:pPr marL="45085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3000" dirty="0" smtClean="0"/>
              <a:t>Určují </a:t>
            </a:r>
            <a:r>
              <a:rPr lang="cs-CZ" sz="3000" dirty="0"/>
              <a:t>důchody, které se formují na trhu výrobních faktorů (mzdy, renty, zisky a úroky)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Dokonale </a:t>
            </a:r>
            <a:r>
              <a:rPr lang="cs-CZ" sz="2800" dirty="0"/>
              <a:t>konkurenční trh (abstraktní model) by dokázal odpovědět na tyto otázky sám (bez dalších vlivů a zásahů).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66376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61256"/>
            <a:ext cx="8568952" cy="576064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Konkurence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052736"/>
            <a:ext cx="8280920" cy="5256584"/>
          </a:xfrm>
        </p:spPr>
        <p:txBody>
          <a:bodyPr>
            <a:noAutofit/>
          </a:bodyPr>
          <a:lstStyle/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Kromě nabídky, poptávky a ceny existuje ještě jeden prvek (faktor) trhu, který jej významně ovlivňuje a tím je konkurence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Je to proces, ve kterém se střetávají různé zájmy různých subjektů trhu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1" i="1" u="sng" dirty="0" smtClean="0"/>
              <a:t>Konkurence na straně poptávky</a:t>
            </a:r>
            <a:r>
              <a:rPr lang="cs-CZ" dirty="0" smtClean="0"/>
              <a:t> (např. fronty při prodejních akcích)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1" i="1" u="sng" dirty="0" smtClean="0"/>
              <a:t>Konkurence na straně nabídky </a:t>
            </a:r>
          </a:p>
          <a:p>
            <a:pPr marL="720725" indent="-365125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b="1" u="sng" dirty="0" smtClean="0"/>
              <a:t>Cenová</a:t>
            </a:r>
            <a:r>
              <a:rPr lang="cs-CZ" dirty="0" smtClean="0"/>
              <a:t> </a:t>
            </a:r>
            <a:endParaRPr lang="cs-CZ" dirty="0"/>
          </a:p>
          <a:p>
            <a:pPr marL="720725" indent="-365125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b="1" u="sng" dirty="0" smtClean="0"/>
              <a:t>Necenová</a:t>
            </a:r>
            <a:r>
              <a:rPr lang="cs-CZ" dirty="0" smtClean="0"/>
              <a:t> = přilákání kupujících jinými (necenovými) metodami (kvalita, reklama, slevy, servis, dodatečné služby)</a:t>
            </a:r>
          </a:p>
          <a:p>
            <a:pPr marL="720725" indent="-365125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 smtClean="0"/>
              <a:t>Dále rozlišujeme dokonalou konkurenci a nedokonalou konkurenci (monopol, oligopol, monopolistická)</a:t>
            </a:r>
            <a:endParaRPr lang="cs-CZ" dirty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0042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576064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závěr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592440"/>
            <a:ext cx="8280920" cy="4068808"/>
          </a:xfrm>
        </p:spPr>
        <p:txBody>
          <a:bodyPr>
            <a:noAutofit/>
          </a:bodyPr>
          <a:lstStyle/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altLang="cs-CZ" dirty="0"/>
              <a:t>Trh, přes veškeré své nedokonalosti, je jediným nástrojem, který dokáže </a:t>
            </a:r>
            <a:r>
              <a:rPr lang="cs-CZ" altLang="cs-CZ" dirty="0" smtClean="0"/>
              <a:t>efektivně odpovědět </a:t>
            </a:r>
            <a:r>
              <a:rPr lang="cs-CZ" altLang="cs-CZ" dirty="0"/>
              <a:t>na </a:t>
            </a:r>
            <a:r>
              <a:rPr lang="cs-CZ" altLang="cs-CZ" dirty="0" smtClean="0"/>
              <a:t>otázky co</a:t>
            </a:r>
            <a:r>
              <a:rPr lang="cs-CZ" altLang="cs-CZ" dirty="0"/>
              <a:t>?, </a:t>
            </a:r>
            <a:r>
              <a:rPr lang="cs-CZ" altLang="cs-CZ" dirty="0" smtClean="0"/>
              <a:t>jak? </a:t>
            </a:r>
            <a:r>
              <a:rPr lang="cs-CZ" altLang="cs-CZ" dirty="0"/>
              <a:t>a</a:t>
            </a:r>
            <a:r>
              <a:rPr lang="cs-CZ" altLang="cs-CZ" dirty="0" smtClean="0"/>
              <a:t> </a:t>
            </a:r>
            <a:r>
              <a:rPr lang="cs-CZ" altLang="cs-CZ" dirty="0"/>
              <a:t>pro koho</a:t>
            </a:r>
            <a:r>
              <a:rPr lang="cs-CZ" altLang="cs-CZ" dirty="0" smtClean="0"/>
              <a:t>?</a:t>
            </a:r>
            <a:endParaRPr lang="cs-CZ" altLang="cs-CZ" dirty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altLang="cs-CZ" dirty="0"/>
              <a:t>Trh je tedy </a:t>
            </a:r>
            <a:r>
              <a:rPr lang="cs-CZ" altLang="cs-CZ" dirty="0" smtClean="0"/>
              <a:t>nutný</a:t>
            </a:r>
            <a:endParaRPr lang="cs-CZ" altLang="cs-CZ" dirty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altLang="cs-CZ" dirty="0"/>
              <a:t>Trh je nejdokonalejší dosud poznaný regulátor a stimulátor ekonomického rozvoje.</a:t>
            </a:r>
          </a:p>
          <a:p>
            <a:pPr marL="0" indent="0">
              <a:buNone/>
            </a:pPr>
            <a:endParaRPr lang="cs-CZ" altLang="cs-CZ" sz="2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63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Typy ekonomik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715200" cy="5616624"/>
          </a:xfrm>
        </p:spPr>
        <p:txBody>
          <a:bodyPr>
            <a:normAutofit fontScale="77500" lnSpcReduction="20000"/>
          </a:bodyPr>
          <a:lstStyle/>
          <a:p>
            <a:pPr marL="355600" indent="-355600">
              <a:spcAft>
                <a:spcPts val="600"/>
              </a:spcAft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cs-CZ" sz="3100" b="1" u="sng" dirty="0"/>
              <a:t>Zvyková</a:t>
            </a:r>
          </a:p>
          <a:p>
            <a:pPr marL="720725" indent="-36512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100" dirty="0"/>
              <a:t>Je rozhodováno na základě zvyku, tradice</a:t>
            </a:r>
          </a:p>
          <a:p>
            <a:pPr marL="720725" indent="-36512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100" dirty="0"/>
              <a:t>Vyskytují se ojediněle</a:t>
            </a:r>
          </a:p>
          <a:p>
            <a:pPr marL="355600" indent="-355600">
              <a:spcAft>
                <a:spcPts val="600"/>
              </a:spcAft>
              <a:buClr>
                <a:schemeClr val="tx2"/>
              </a:buClr>
              <a:buSzPct val="100000"/>
              <a:buFont typeface="+mj-lt"/>
              <a:buAutoNum type="arabicPeriod" startAt="2"/>
            </a:pPr>
            <a:r>
              <a:rPr lang="cs-CZ" sz="3100" b="1" u="sng" dirty="0"/>
              <a:t>Direktivně řízená</a:t>
            </a:r>
          </a:p>
          <a:p>
            <a:pPr marL="720725" indent="-36512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100" dirty="0"/>
              <a:t>Odpovědi na výše zmíněné otázky jsou určovány centrální </a:t>
            </a:r>
            <a:r>
              <a:rPr lang="cs-CZ" sz="3100" dirty="0" smtClean="0"/>
              <a:t>institucí/plánem </a:t>
            </a:r>
            <a:r>
              <a:rPr lang="cs-CZ" sz="3100" dirty="0"/>
              <a:t>(válečná ekonomika x socialistické hospodářství)</a:t>
            </a:r>
          </a:p>
          <a:p>
            <a:pPr marL="355600" indent="-355600">
              <a:spcAft>
                <a:spcPts val="600"/>
              </a:spcAft>
              <a:buClr>
                <a:schemeClr val="tx2"/>
              </a:buClr>
              <a:buSzPct val="100000"/>
              <a:buFont typeface="+mj-lt"/>
              <a:buAutoNum type="arabicPeriod" startAt="3"/>
            </a:pPr>
            <a:r>
              <a:rPr lang="cs-CZ" sz="3100" b="1" u="sng" dirty="0"/>
              <a:t>Tržní </a:t>
            </a:r>
          </a:p>
          <a:p>
            <a:pPr marL="720725" indent="-36512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100" dirty="0"/>
              <a:t>Odpověď přichází prostřednictvím trhu</a:t>
            </a:r>
          </a:p>
          <a:p>
            <a:pPr marL="355600" indent="-355600">
              <a:spcAft>
                <a:spcPts val="600"/>
              </a:spcAft>
              <a:buClr>
                <a:schemeClr val="tx2"/>
              </a:buClr>
              <a:buSzPct val="100000"/>
              <a:buFont typeface="+mj-lt"/>
              <a:buAutoNum type="arabicPeriod" startAt="4"/>
            </a:pPr>
            <a:r>
              <a:rPr lang="cs-CZ" sz="3100" b="1" u="sng" dirty="0"/>
              <a:t>Smíšená</a:t>
            </a:r>
          </a:p>
          <a:p>
            <a:pPr marL="720725" indent="-36512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100" dirty="0"/>
              <a:t>Vzhledem k tomu, že tržní mechanismus není dokonalý a v některých případech selhává, zasahuje do něj stát </a:t>
            </a:r>
          </a:p>
          <a:p>
            <a:pPr marL="720725" indent="-36512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100" dirty="0"/>
              <a:t>Míra zásahů je různá (Švédsko x USA)</a:t>
            </a:r>
          </a:p>
          <a:p>
            <a:pPr marL="45085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100" dirty="0" smtClean="0"/>
          </a:p>
        </p:txBody>
      </p:sp>
    </p:spTree>
    <p:extLst>
      <p:ext uri="{BB962C8B-B14F-4D97-AF65-F5344CB8AC3E}">
        <p14:creationId xmlns:p14="http://schemas.microsoft.com/office/powerpoint/2010/main" val="279817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4800" b="1" u="sng" dirty="0">
                <a:solidFill>
                  <a:schemeClr val="tx1"/>
                </a:solidFill>
              </a:rPr>
              <a:t>t</a:t>
            </a:r>
            <a:r>
              <a:rPr lang="cs-CZ" sz="4800" b="1" u="sng" dirty="0" smtClean="0">
                <a:solidFill>
                  <a:schemeClr val="tx1"/>
                </a:solidFill>
              </a:rPr>
              <a:t>rh a typy trhů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147248" cy="5832648"/>
          </a:xfrm>
        </p:spPr>
        <p:txBody>
          <a:bodyPr>
            <a:normAutofit fontScale="70000" lnSpcReduction="20000"/>
          </a:bodyPr>
          <a:lstStyle/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3400" dirty="0" smtClean="0"/>
              <a:t>jakýkoliv </a:t>
            </a:r>
            <a:r>
              <a:rPr lang="cs-CZ" sz="3400" dirty="0"/>
              <a:t>systém koupě a prodeje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3400" dirty="0"/>
              <a:t>může mít podobu fyzickou i </a:t>
            </a:r>
            <a:r>
              <a:rPr lang="cs-CZ" sz="3400" dirty="0" smtClean="0"/>
              <a:t>virtuální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3400" b="1" dirty="0" smtClean="0"/>
              <a:t>Z hlediska územního můžeme rozdělit:</a:t>
            </a:r>
          </a:p>
          <a:p>
            <a:pPr marL="720725" indent="-2698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400" b="1" i="1" u="sng" dirty="0"/>
              <a:t>Místní trh </a:t>
            </a:r>
            <a:r>
              <a:rPr lang="cs-CZ" sz="3400" dirty="0"/>
              <a:t>– místní obchůdky v malém městečku       </a:t>
            </a:r>
            <a:r>
              <a:rPr lang="cs-CZ" sz="3400" dirty="0" smtClean="0"/>
              <a:t>(trh </a:t>
            </a:r>
            <a:r>
              <a:rPr lang="cs-CZ" sz="3400" dirty="0"/>
              <a:t>s NOTEBOOKY v </a:t>
            </a:r>
            <a:r>
              <a:rPr lang="cs-CZ" sz="3400" dirty="0" smtClean="0"/>
              <a:t>KARVINÉ)</a:t>
            </a:r>
            <a:endParaRPr lang="cs-CZ" sz="3400" dirty="0"/>
          </a:p>
          <a:p>
            <a:pPr marL="720725" indent="-2698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400" b="1" i="1" u="sng" dirty="0"/>
              <a:t>Národní trh </a:t>
            </a:r>
            <a:r>
              <a:rPr lang="cs-CZ" sz="3400" dirty="0"/>
              <a:t>– trh v rámci státního celku. </a:t>
            </a:r>
            <a:r>
              <a:rPr lang="cs-CZ" sz="3400" dirty="0" smtClean="0"/>
              <a:t>Vzniká </a:t>
            </a:r>
            <a:r>
              <a:rPr lang="cs-CZ" sz="3400" dirty="0"/>
              <a:t>splynutím (součtem) místních trhů </a:t>
            </a:r>
            <a:r>
              <a:rPr lang="cs-CZ" sz="3400" dirty="0" smtClean="0"/>
              <a:t>(trh </a:t>
            </a:r>
            <a:r>
              <a:rPr lang="cs-CZ" sz="3400" dirty="0"/>
              <a:t>s NOTEBOOKY v ČESKÉ </a:t>
            </a:r>
            <a:r>
              <a:rPr lang="cs-CZ" sz="3400" dirty="0" smtClean="0"/>
              <a:t>REPUBLICE)</a:t>
            </a:r>
            <a:endParaRPr lang="cs-CZ" sz="3400" dirty="0"/>
          </a:p>
          <a:p>
            <a:pPr marL="720725" indent="-2698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400" b="1" i="1" u="sng" dirty="0"/>
              <a:t>Světový (mezinárodní) trh </a:t>
            </a:r>
            <a:r>
              <a:rPr lang="cs-CZ" sz="3400" dirty="0"/>
              <a:t>– každý výrobek vstupuje na světový trh. Vzniká splynutím (součtem) </a:t>
            </a:r>
            <a:r>
              <a:rPr lang="cs-CZ" sz="3400" dirty="0" smtClean="0"/>
              <a:t>národních trhů (světový </a:t>
            </a:r>
            <a:r>
              <a:rPr lang="cs-CZ" sz="3400" dirty="0"/>
              <a:t>trh s </a:t>
            </a:r>
            <a:r>
              <a:rPr lang="cs-CZ" sz="3400" dirty="0" smtClean="0"/>
              <a:t>NOTEBOOKY)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3400" b="1" dirty="0"/>
              <a:t>Z hlediska věcného rozlišujeme</a:t>
            </a:r>
            <a:r>
              <a:rPr lang="cs-CZ" sz="3400" b="1" dirty="0" smtClean="0"/>
              <a:t>:</a:t>
            </a:r>
          </a:p>
          <a:p>
            <a:pPr marL="720725" indent="-2698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400" b="1" i="1" u="sng" dirty="0"/>
              <a:t>Dílčí trh </a:t>
            </a:r>
            <a:r>
              <a:rPr lang="cs-CZ" sz="3400" dirty="0"/>
              <a:t>– trh na kterém se prodává a kupuje jediný druh zboží</a:t>
            </a:r>
          </a:p>
          <a:p>
            <a:pPr marL="720725" indent="-2698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400" b="1" i="1" u="sng" dirty="0"/>
              <a:t>Agregátní </a:t>
            </a:r>
            <a:r>
              <a:rPr lang="cs-CZ" sz="3400" b="1" i="1" u="sng" dirty="0" smtClean="0"/>
              <a:t>trh</a:t>
            </a:r>
            <a:r>
              <a:rPr lang="cs-CZ" sz="3400" b="1" i="1" dirty="0" smtClean="0"/>
              <a:t> </a:t>
            </a:r>
            <a:r>
              <a:rPr lang="cs-CZ" sz="3400" dirty="0" smtClean="0"/>
              <a:t>– je trh veškerého zboží</a:t>
            </a:r>
            <a:endParaRPr lang="cs-CZ" sz="34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3400" b="1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3400" b="1" dirty="0"/>
          </a:p>
        </p:txBody>
      </p:sp>
    </p:spTree>
    <p:extLst>
      <p:ext uri="{BB962C8B-B14F-4D97-AF65-F5344CB8AC3E}">
        <p14:creationId xmlns:p14="http://schemas.microsoft.com/office/powerpoint/2010/main" val="175512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ekonomický koloběh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715200" cy="5205192"/>
          </a:xfrm>
        </p:spPr>
        <p:txBody>
          <a:bodyPr>
            <a:normAutofit/>
          </a:bodyPr>
          <a:lstStyle/>
          <a:p>
            <a:pPr marL="53340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127560"/>
            <a:ext cx="7643192" cy="518176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851920" y="3286581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STÁT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155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63408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funkce trhu (tržních cen)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715200" cy="5544616"/>
          </a:xfrm>
        </p:spPr>
        <p:txBody>
          <a:bodyPr>
            <a:normAutofit fontScale="85000" lnSpcReduction="20000"/>
          </a:bodyPr>
          <a:lstStyle/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b="1" i="1" u="sng" dirty="0"/>
              <a:t>Informační (signální)</a:t>
            </a:r>
          </a:p>
          <a:p>
            <a:pPr marL="720725" indent="-269875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/>
              <a:t>Informační propojení velkého množství ekonomických subjektů jak na straně poptávky, tak na straně nabídky</a:t>
            </a:r>
          </a:p>
          <a:p>
            <a:pPr marL="720725" indent="-269875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/>
              <a:t>Ceny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b="1" i="1" u="sng" dirty="0"/>
              <a:t>Alokační</a:t>
            </a:r>
          </a:p>
          <a:p>
            <a:pPr marL="720725" indent="-269875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/>
              <a:t>Usměrňování toku výrobních faktorů do jednotlivých odvětví a oborů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b="1" i="1" u="sng" dirty="0"/>
              <a:t>Motivační</a:t>
            </a:r>
          </a:p>
          <a:p>
            <a:pPr marL="720725" indent="-269875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/>
              <a:t>Rostoucí cena odměňuje ty vlastníky VF, kteří na její růst reagují a přesunují VF do odvětví s převahou poptávky a naopak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b="1" i="1" u="sng" dirty="0"/>
              <a:t>Diferenciační</a:t>
            </a:r>
          </a:p>
          <a:p>
            <a:pPr marL="720725" indent="-269875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/>
              <a:t>Vyplývá z rozdílu dosahovaných zisků, mezd a dalších důchodů, které souvisejí s cenou prodávané produkce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12914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576064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nabídka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548680"/>
            <a:ext cx="8280920" cy="576064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dirty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Vztah mezi různými cenami zboží a množstvím nabízeným prodávajícím za určité časové období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Můžeme ji vyjádřit buď v podobě tabulky nabídky nebo nabídkovou křivkou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POZOR!!! Neplést s nabízeným množstvím</a:t>
            </a:r>
            <a:r>
              <a:rPr lang="cs-CZ" dirty="0" smtClean="0"/>
              <a:t>, tj. množstvím, které výrobci plánují prodat v daném časovém období při dané ceně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Rozlišujeme:</a:t>
            </a:r>
          </a:p>
          <a:p>
            <a:pPr marL="720725" indent="-365125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b="1" i="1" u="sng" dirty="0" smtClean="0"/>
              <a:t>Ind</a:t>
            </a:r>
            <a:r>
              <a:rPr lang="cs-CZ" b="1" i="1" u="sng" dirty="0"/>
              <a:t>ividuální nabídku </a:t>
            </a:r>
            <a:r>
              <a:rPr lang="cs-CZ" dirty="0"/>
              <a:t>= jeden produkt, jeden výrobce</a:t>
            </a:r>
          </a:p>
          <a:p>
            <a:pPr marL="720725" indent="-365125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b="1" i="1" u="sng" dirty="0"/>
              <a:t>Tržní nabídku</a:t>
            </a:r>
            <a:r>
              <a:rPr lang="cs-CZ" dirty="0"/>
              <a:t> = jeden produkt, různí (více) výrobci, tedy nabídka jednoho výrobku na trhu</a:t>
            </a:r>
          </a:p>
          <a:p>
            <a:pPr marL="720725" indent="-365125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b="1" i="1" u="sng" dirty="0"/>
              <a:t>Agregátní (</a:t>
            </a:r>
            <a:r>
              <a:rPr lang="cs-CZ" b="1" i="1" u="sng" dirty="0" smtClean="0"/>
              <a:t>celkovou) nabídku</a:t>
            </a:r>
            <a:r>
              <a:rPr lang="cs-CZ" dirty="0" smtClean="0"/>
              <a:t> = souhrn všech zamýšlených prodejů, se kterými přicházejí výrobci na trh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96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576064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Křivka nabídky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548680"/>
            <a:ext cx="8280920" cy="619268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dirty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Má pozitivní (rostoucí) sklon, označujeme písmenem S (</a:t>
            </a:r>
            <a:r>
              <a:rPr lang="cs-CZ" dirty="0" err="1" smtClean="0"/>
              <a:t>supply</a:t>
            </a:r>
            <a:r>
              <a:rPr lang="cs-CZ" dirty="0" smtClean="0"/>
              <a:t>)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Množství (Q) je závislé na ceně (P)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Rostoucí tvar nabídkové křivky je odrazem </a:t>
            </a:r>
            <a:r>
              <a:rPr lang="cs-CZ" b="1" i="1" dirty="0" smtClean="0"/>
              <a:t>zákona nabídky,</a:t>
            </a:r>
            <a:r>
              <a:rPr lang="cs-CZ" dirty="0" smtClean="0"/>
              <a:t> který říká, že </a:t>
            </a:r>
            <a:r>
              <a:rPr lang="cs-CZ" dirty="0" err="1" smtClean="0"/>
              <a:t>Ceteris</a:t>
            </a:r>
            <a:r>
              <a:rPr lang="cs-CZ" dirty="0"/>
              <a:t> </a:t>
            </a:r>
            <a:r>
              <a:rPr lang="cs-CZ" dirty="0" err="1" smtClean="0"/>
              <a:t>paribus</a:t>
            </a:r>
            <a:r>
              <a:rPr lang="cs-CZ" dirty="0" smtClean="0"/>
              <a:t> s růstem ceny roste nabízené množství a s poklesem ceny nabízené množství klesá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1" dirty="0" smtClean="0"/>
              <a:t>Nabídka = křivka, nabízené množství = bod na křivce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/>
          <a:srcRect t="11111"/>
          <a:stretch/>
        </p:blipFill>
        <p:spPr>
          <a:xfrm>
            <a:off x="2411760" y="1772816"/>
            <a:ext cx="3600400" cy="2679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73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576064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Faktory ovlivňující nabídku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46460" y="332656"/>
            <a:ext cx="8280920" cy="626469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dirty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1" i="1" u="sng" dirty="0" smtClean="0"/>
              <a:t>Ceny jiných produktů (substitutů, komplementů)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/>
              <a:t>Pokud se </a:t>
            </a:r>
            <a:r>
              <a:rPr lang="cs-CZ" dirty="0" smtClean="0"/>
              <a:t>zvýší cena substitutu, sníží se nabídka daného produktu a naopak</a:t>
            </a:r>
          </a:p>
          <a:p>
            <a:pPr marL="720725" indent="-365125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 smtClean="0"/>
              <a:t>Pokud se zvýší cena komplementu, zvýší se také nabídka daného produktu a naopak</a:t>
            </a:r>
            <a:endParaRPr lang="cs-CZ" dirty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1" i="1" u="sng" dirty="0" smtClean="0"/>
              <a:t>Ceny vstupů použitých k výrobě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/>
              <a:t>Zvýšení ceny vstupů povede ke snížení nabídky daného produktu a naopak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1" i="1" u="sng" dirty="0" smtClean="0"/>
              <a:t>Technologie výroby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/>
              <a:t>Pokud dojde ke zlepšení technologií, je výrobce schopen se stávajícím množstvím VF vyrobit větší množství produkce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1" i="1" u="sng" dirty="0" smtClean="0"/>
              <a:t>Počet firem na trhu</a:t>
            </a:r>
          </a:p>
          <a:p>
            <a:pPr marL="720725" indent="-365125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 smtClean="0"/>
              <a:t>S vyšším počtem vyrábějících a nabízejících firem roste nabídka</a:t>
            </a:r>
            <a:endParaRPr lang="cs-CZ" dirty="0"/>
          </a:p>
          <a:p>
            <a:pPr marL="271463" indent="-271463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1" i="1" u="sng" dirty="0"/>
              <a:t>Další faktory </a:t>
            </a:r>
            <a:r>
              <a:rPr lang="cs-CZ" dirty="0"/>
              <a:t>(počasí, politická situace, vnější faktory)</a:t>
            </a:r>
          </a:p>
        </p:txBody>
      </p:sp>
    </p:spTree>
    <p:extLst>
      <p:ext uri="{BB962C8B-B14F-4D97-AF65-F5344CB8AC3E}">
        <p14:creationId xmlns:p14="http://schemas.microsoft.com/office/powerpoint/2010/main" val="195926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802</TotalTime>
  <Words>1361</Words>
  <Application>Microsoft Office PowerPoint</Application>
  <PresentationFormat>Předvádění na obrazovce (4:3)</PresentationFormat>
  <Paragraphs>203</Paragraphs>
  <Slides>22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Wingdings 2</vt:lpstr>
      <vt:lpstr>Arkýř</vt:lpstr>
      <vt:lpstr>Trh nabídka Poptávka  Ing. Eva Kotlánová, Ph.D. </vt:lpstr>
      <vt:lpstr>Tři základní ekonomické problémy</vt:lpstr>
      <vt:lpstr>Typy ekonomik</vt:lpstr>
      <vt:lpstr>trh a typy trhů</vt:lpstr>
      <vt:lpstr>ekonomický koloběh</vt:lpstr>
      <vt:lpstr>funkce trhu (tržních cen)</vt:lpstr>
      <vt:lpstr>nabídka</vt:lpstr>
      <vt:lpstr>Křivka nabídky</vt:lpstr>
      <vt:lpstr>Faktory ovlivňující nabídku</vt:lpstr>
      <vt:lpstr>Změna nabídky x změna nabízeného množství</vt:lpstr>
      <vt:lpstr>Změna nabídky</vt:lpstr>
      <vt:lpstr>poptávka</vt:lpstr>
      <vt:lpstr>Křivka poptávky</vt:lpstr>
      <vt:lpstr>Faktory ovlivňující poptávku</vt:lpstr>
      <vt:lpstr>Změna poptávky x změna poptávaného množství</vt:lpstr>
      <vt:lpstr>Změna poptávky</vt:lpstr>
      <vt:lpstr>Tržní rovnováha</vt:lpstr>
      <vt:lpstr>Tržní rovnováha</vt:lpstr>
      <vt:lpstr>Změna p a q při změně nabídky a poptávky</vt:lpstr>
      <vt:lpstr>Konkurence</vt:lpstr>
      <vt:lpstr>závěr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154</cp:revision>
  <dcterms:created xsi:type="dcterms:W3CDTF">2015-02-19T14:22:13Z</dcterms:created>
  <dcterms:modified xsi:type="dcterms:W3CDTF">2020-09-23T21:09:55Z</dcterms:modified>
</cp:coreProperties>
</file>