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7" r:id="rId3"/>
    <p:sldId id="300" r:id="rId4"/>
    <p:sldId id="279" r:id="rId5"/>
    <p:sldId id="288" r:id="rId6"/>
    <p:sldId id="289" r:id="rId7"/>
    <p:sldId id="301" r:id="rId8"/>
    <p:sldId id="291" r:id="rId9"/>
    <p:sldId id="292" r:id="rId10"/>
    <p:sldId id="293" r:id="rId11"/>
    <p:sldId id="294" r:id="rId12"/>
    <p:sldId id="295" r:id="rId13"/>
    <p:sldId id="290" r:id="rId14"/>
    <p:sldId id="285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95" d="100"/>
          <a:sy n="95" d="100"/>
        </p:scale>
        <p:origin x="19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6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219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8104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809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52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0061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732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80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616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481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819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558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59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584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652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Stát a jeho role v ekonomice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Veřejné (kolektivní) statky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r>
              <a:rPr lang="cs-CZ" b="1" u="sng" dirty="0" smtClean="0"/>
              <a:t>Způsob poskytování kolektivních statků</a:t>
            </a:r>
            <a:r>
              <a:rPr lang="cs-CZ" dirty="0" smtClean="0"/>
              <a:t>: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Produkce realizovaná veřejným sektorem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Produkce realizovaná ve spolupráce veřejného a soukromého sektoru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Produkce realizovaná soukromým </a:t>
            </a:r>
            <a:r>
              <a:rPr lang="cs-CZ" dirty="0" smtClean="0"/>
              <a:t>sektorem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endParaRPr lang="cs-CZ" dirty="0"/>
          </a:p>
          <a:p>
            <a:r>
              <a:rPr lang="cs-CZ" b="1" u="sng" dirty="0" smtClean="0"/>
              <a:t>Způsob </a:t>
            </a:r>
            <a:r>
              <a:rPr lang="cs-CZ" b="1" u="sng" dirty="0"/>
              <a:t>financování kolektivních </a:t>
            </a:r>
            <a:r>
              <a:rPr lang="cs-CZ" b="1" u="sng" dirty="0" smtClean="0"/>
              <a:t>statků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Čisté kolektivní statky budou hrazeny z veřejných </a:t>
            </a:r>
            <a:r>
              <a:rPr lang="cs-CZ" dirty="0" smtClean="0"/>
              <a:t>rozpočtů (daní)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Smíšené kolektivní statky a tzv. společné zdroje pak kombinací zdrojů z veřejných rozpočtů a příjmů z uživatelských poplatků spotřebitelů</a:t>
            </a:r>
          </a:p>
          <a:p>
            <a:r>
              <a:rPr lang="cs-CZ" b="1" u="sng" dirty="0"/>
              <a:t>S veřejnými statky se pojí problém černého pasažéra</a:t>
            </a:r>
          </a:p>
        </p:txBody>
      </p:sp>
    </p:spTree>
    <p:extLst>
      <p:ext uri="{BB962C8B-B14F-4D97-AF65-F5344CB8AC3E}">
        <p14:creationId xmlns:p14="http://schemas.microsoft.com/office/powerpoint/2010/main" val="3318662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Externality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924800" cy="5873080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Jsou chápány jako vazba mezi funkcemi užitku rozdílných ekonomických subjektů, která vzniká mimo trh</a:t>
            </a:r>
          </a:p>
          <a:p>
            <a:pPr algn="just"/>
            <a:r>
              <a:rPr lang="cs-CZ" dirty="0" smtClean="0"/>
              <a:t>Ekonomická teorie je definuje jako vedlejší efekty ekonomické aktivity (výroby, spotřeby), které neprocházejí trhem (jsou externími efekty)</a:t>
            </a:r>
          </a:p>
          <a:p>
            <a:pPr algn="just"/>
            <a:r>
              <a:rPr lang="cs-CZ" b="1" u="sng" dirty="0" smtClean="0"/>
              <a:t>Pozitivní</a:t>
            </a:r>
            <a:r>
              <a:rPr lang="cs-CZ" dirty="0" smtClean="0"/>
              <a:t> </a:t>
            </a:r>
            <a:endParaRPr lang="cs-CZ" dirty="0"/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vzniká pozitivní přínos (užitek), za který 		           spotřebitel neplatí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situace, kdy činnost jednoho subjektu přináší prospěch jinému subjektu a ten náklady s ním spojené nemusí hradit</a:t>
            </a:r>
          </a:p>
          <a:p>
            <a:pPr algn="just"/>
            <a:r>
              <a:rPr lang="cs-CZ" b="1" u="sng" dirty="0" smtClean="0"/>
              <a:t>Negativní</a:t>
            </a:r>
            <a:r>
              <a:rPr lang="cs-CZ" dirty="0" smtClean="0"/>
              <a:t> 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negativní vliv, resp. ztrátu, z kterou spotřebitel </a:t>
            </a:r>
            <a:r>
              <a:rPr lang="cs-CZ" dirty="0" smtClean="0"/>
              <a:t>nezíská </a:t>
            </a:r>
            <a:r>
              <a:rPr lang="cs-CZ" dirty="0"/>
              <a:t>žádnou kompenzaci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situace, kdy činnost jednoho subjektu přináší náklady jinému subjektu, které mu nejsou hrazeny a přitom z nich současně nezískává žádnou výhodu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0630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Státní intervence při řešení externalit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001000" cy="57150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Stát má 2 možnosti řešení externalit nebo jejich kombinaci: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Administrativní řešení ze strany veřejného sektoru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Tržní způsoby řešení na straně soukromého sektoru</a:t>
            </a:r>
          </a:p>
          <a:p>
            <a:pPr>
              <a:spcBef>
                <a:spcPts val="1200"/>
              </a:spcBef>
            </a:pPr>
            <a:r>
              <a:rPr lang="cs-CZ" b="1" u="sng" dirty="0" smtClean="0"/>
              <a:t>Administrativní řešení externalit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err="1" smtClean="0"/>
              <a:t>Piguova</a:t>
            </a:r>
            <a:r>
              <a:rPr lang="cs-CZ" dirty="0" smtClean="0"/>
              <a:t> daň/dotace (nejvyužívanější)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Právní nástroje zakazující/podporující produkci externalit 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Regulační nástroje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Vlastní produkce</a:t>
            </a:r>
          </a:p>
          <a:p>
            <a:pPr marL="460375" indent="0" algn="just"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1200"/>
              </a:spcBef>
            </a:pPr>
            <a:r>
              <a:rPr lang="cs-CZ" b="1" u="sng" dirty="0" smtClean="0"/>
              <a:t>Tržní způsoby řešení externalit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Založeny na tom, že stát vytvoří podmínky pro individuální řešení mezi soukromými subjekty na trhu, tzn. na základě soukromého vyjednávání (</a:t>
            </a:r>
            <a:r>
              <a:rPr lang="cs-CZ" dirty="0" err="1" smtClean="0"/>
              <a:t>Coaseho</a:t>
            </a:r>
            <a:r>
              <a:rPr lang="cs-CZ" dirty="0" smtClean="0"/>
              <a:t> teorém)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Pravidla odpovědnosti a povinnost odpovědného za škodu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Veřejný systém evidence vlastnických práv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Přidělení práva hospodaření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Internalizace externalit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Modifikace důsledků tržní regulace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800" dirty="0" smtClean="0"/>
              <a:t>Tržní mechanismus není schopen zajistit existenci všech druhů dílčích trhů, které jsou nezbytné k pokrytí veškeré poptávky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Vybrané trhy nejsou schopny fungovat na bázi efektivnosti a dosahování optimální úrovně výstupu a ceny (vlivem rizika)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Např. životní pojištění nebo trh práce, který nedokáže absorbovat nabídku práce ze strany důchodců</a:t>
            </a:r>
          </a:p>
          <a:p>
            <a:pPr algn="just">
              <a:spcAft>
                <a:spcPts val="600"/>
              </a:spcAft>
            </a:pPr>
            <a:r>
              <a:rPr lang="cs-CZ" sz="2800" b="1" u="sng" dirty="0" smtClean="0"/>
              <a:t>Řešení:</a:t>
            </a:r>
            <a:r>
              <a:rPr lang="cs-CZ" sz="2800" dirty="0" smtClean="0"/>
              <a:t> přerozdělování důchodu, např. vytvoření sociálního systému (systém daní a transferových plateb)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4501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Trh a mikroekonomická úloha vlády 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Existují dvě instituce, jejichž prostřednictvím jsou přijímána rozhodnutí o rozmístění zdrojů:</a:t>
            </a:r>
          </a:p>
          <a:p>
            <a:pPr marL="801688" lvl="0" indent="-341313" algn="just">
              <a:buFont typeface="Wingdings" pitchFamily="2" charset="2"/>
              <a:buChar char="Ø"/>
            </a:pPr>
            <a:r>
              <a:rPr lang="cs-CZ" dirty="0"/>
              <a:t>t</a:t>
            </a:r>
            <a:r>
              <a:rPr lang="cs-CZ" dirty="0" smtClean="0"/>
              <a:t>rh</a:t>
            </a:r>
          </a:p>
          <a:p>
            <a:pPr marL="801688" lvl="0" indent="-341313" algn="just">
              <a:buFont typeface="Wingdings" pitchFamily="2" charset="2"/>
              <a:buChar char="Ø"/>
            </a:pPr>
            <a:r>
              <a:rPr lang="cs-CZ" dirty="0" smtClean="0"/>
              <a:t>Vláda (stát)</a:t>
            </a:r>
          </a:p>
          <a:p>
            <a:pPr algn="just"/>
            <a:r>
              <a:rPr lang="cs-CZ" dirty="0" smtClean="0"/>
              <a:t>Většina ekonomik světa jsou ekonomiky smíšené (kombinace konkurenčního soukromého podnikání s určitou mírou státní intervence)</a:t>
            </a:r>
            <a:endParaRPr lang="cs-CZ" dirty="0"/>
          </a:p>
          <a:p>
            <a:r>
              <a:rPr lang="cs-CZ" dirty="0" smtClean="0"/>
              <a:t>Ekonomické cíle vlády v mikroekonomické rovině spočívají zejména: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dirty="0"/>
              <a:t>Ve vytváření prostředí příznivého pro působení tržního systému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dirty="0"/>
              <a:t>V nápravě tržních selhání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dirty="0"/>
              <a:t>V modifikace některých důsledků tržní regulace</a:t>
            </a:r>
          </a:p>
        </p:txBody>
      </p:sp>
    </p:spTree>
    <p:extLst>
      <p:ext uri="{BB962C8B-B14F-4D97-AF65-F5344CB8AC3E}">
        <p14:creationId xmlns:p14="http://schemas.microsoft.com/office/powerpoint/2010/main" val="313583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096962"/>
          </a:xfrm>
        </p:spPr>
        <p:txBody>
          <a:bodyPr>
            <a:noAutofit/>
          </a:bodyPr>
          <a:lstStyle/>
          <a:p>
            <a:pPr algn="ctr"/>
            <a:r>
              <a:rPr lang="cs-CZ" sz="3200" b="1" u="sng" dirty="0" smtClean="0">
                <a:solidFill>
                  <a:schemeClr val="tx1"/>
                </a:solidFill>
              </a:rPr>
              <a:t/>
            </a:r>
            <a:br>
              <a:rPr lang="cs-CZ" sz="3200" b="1" u="sng" dirty="0" smtClean="0">
                <a:solidFill>
                  <a:schemeClr val="tx1"/>
                </a:solidFill>
              </a:rPr>
            </a:br>
            <a:r>
              <a:rPr lang="cs-CZ" sz="3200" b="1" u="sng" dirty="0" smtClean="0">
                <a:solidFill>
                  <a:schemeClr val="tx1"/>
                </a:solidFill>
              </a:rPr>
              <a:t>vytváření </a:t>
            </a:r>
            <a:r>
              <a:rPr lang="cs-CZ" sz="3200" b="1" u="sng" dirty="0">
                <a:solidFill>
                  <a:schemeClr val="tx1"/>
                </a:solidFill>
              </a:rPr>
              <a:t>prostředí příznivého pro působení tržního </a:t>
            </a:r>
            <a:r>
              <a:rPr lang="cs-CZ" sz="3200" b="1" u="sng" dirty="0" smtClean="0">
                <a:solidFill>
                  <a:schemeClr val="tx1"/>
                </a:solidFill>
              </a:rPr>
              <a:t>systému</a:t>
            </a:r>
            <a:r>
              <a:rPr lang="cs-CZ" sz="4000" b="1" u="sng" dirty="0" smtClean="0">
                <a:solidFill>
                  <a:schemeClr val="tx1"/>
                </a:solidFill>
              </a:rPr>
              <a:t> 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001000" cy="494995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V této oblasti můžeme rozlišit dvě významné aktivity:</a:t>
            </a:r>
          </a:p>
          <a:p>
            <a:pPr marL="801688" lvl="0" indent="-341313" algn="just">
              <a:buFont typeface="Wingdings" pitchFamily="2" charset="2"/>
              <a:buChar char="Ø"/>
            </a:pPr>
            <a:r>
              <a:rPr lang="cs-CZ" i="1" u="sng" dirty="0" smtClean="0"/>
              <a:t>Vytváření právního a institucionálního rámce pro efektivní působení tržního mechanismu</a:t>
            </a:r>
          </a:p>
          <a:p>
            <a:pPr marL="1339850" lvl="0" indent="-258763" algn="just">
              <a:buFont typeface="Wingdings" panose="05000000000000000000" pitchFamily="2" charset="2"/>
              <a:buChar char="ü"/>
            </a:pPr>
            <a:r>
              <a:rPr lang="cs-CZ" dirty="0" smtClean="0"/>
              <a:t>Jejich cílem je vytváření vhodného prostředí pro působení automatických regulačních procesů</a:t>
            </a:r>
          </a:p>
          <a:p>
            <a:pPr marL="1339850" lvl="0" indent="-258763" algn="just">
              <a:buFont typeface="Wingdings" panose="05000000000000000000" pitchFamily="2" charset="2"/>
              <a:buChar char="ü"/>
            </a:pPr>
            <a:r>
              <a:rPr lang="cs-CZ" dirty="0" smtClean="0"/>
              <a:t>Stát stanovuje „pravidla hry“, vymezuje vlastnická práva a tvoří právní rámec a zabezpečuje jeho vynutitelnost</a:t>
            </a:r>
          </a:p>
          <a:p>
            <a:pPr marL="801688" lvl="0" indent="-341313" algn="just">
              <a:buFont typeface="Wingdings" pitchFamily="2" charset="2"/>
              <a:buChar char="Ø"/>
            </a:pPr>
            <a:r>
              <a:rPr lang="cs-CZ" i="1" u="sng" dirty="0" smtClean="0"/>
              <a:t>Podporu konkurence</a:t>
            </a:r>
          </a:p>
          <a:p>
            <a:pPr marL="1339850" indent="-258763" algn="just">
              <a:buFont typeface="Wingdings" panose="05000000000000000000" pitchFamily="2" charset="2"/>
              <a:buChar char="ü"/>
            </a:pPr>
            <a:r>
              <a:rPr lang="cs-CZ" dirty="0"/>
              <a:t>Konkurence je základem regulačního mechanismu v tržní ekonomice</a:t>
            </a:r>
          </a:p>
          <a:p>
            <a:pPr marL="1339850" indent="-258763" algn="just">
              <a:buFont typeface="Wingdings" panose="05000000000000000000" pitchFamily="2" charset="2"/>
              <a:buChar char="ü"/>
            </a:pPr>
            <a:r>
              <a:rPr lang="cs-CZ" dirty="0"/>
              <a:t>Používá protimonopolní zákony a reguluje přirozené monopoly</a:t>
            </a:r>
          </a:p>
        </p:txBody>
      </p:sp>
    </p:spTree>
    <p:extLst>
      <p:ext uri="{BB962C8B-B14F-4D97-AF65-F5344CB8AC3E}">
        <p14:creationId xmlns:p14="http://schemas.microsoft.com/office/powerpoint/2010/main" val="369809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Náprava tržních selhání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19256" cy="53492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Jedná se o případy, kdy </a:t>
            </a:r>
            <a:r>
              <a:rPr lang="cs-CZ" sz="2800" b="1" dirty="0" smtClean="0"/>
              <a:t>trh selhává při optimální alokaci vzácných zdrojů</a:t>
            </a:r>
            <a:r>
              <a:rPr lang="cs-CZ" sz="2800" dirty="0" smtClean="0"/>
              <a:t>. </a:t>
            </a:r>
          </a:p>
          <a:p>
            <a:r>
              <a:rPr lang="cs-CZ" sz="2800" dirty="0" smtClean="0"/>
              <a:t>Společnou podstatou této skupiny problémů je deformace tržní ceny.</a:t>
            </a:r>
          </a:p>
          <a:p>
            <a:pPr marL="1430338" indent="-438150" algn="just">
              <a:buFont typeface="Wingdings" pitchFamily="2" charset="2"/>
              <a:buChar char="Ø"/>
            </a:pPr>
            <a:r>
              <a:rPr lang="cs-CZ" sz="2800" i="1" dirty="0" smtClean="0"/>
              <a:t>nedokonalá konkurence</a:t>
            </a:r>
            <a:endParaRPr lang="cs-CZ" sz="2800" dirty="0" smtClean="0"/>
          </a:p>
          <a:p>
            <a:pPr marL="1430338" indent="-438150" algn="just">
              <a:buFont typeface="Wingdings" pitchFamily="2" charset="2"/>
              <a:buChar char="Ø"/>
            </a:pPr>
            <a:r>
              <a:rPr lang="cs-CZ" sz="2800" i="1" dirty="0" smtClean="0"/>
              <a:t>asymetrické informace</a:t>
            </a:r>
          </a:p>
          <a:p>
            <a:pPr marL="1430338" indent="-438150" algn="just">
              <a:buFont typeface="Wingdings" pitchFamily="2" charset="2"/>
              <a:buChar char="Ø"/>
            </a:pPr>
            <a:r>
              <a:rPr lang="cs-CZ" sz="2800" i="1" dirty="0" smtClean="0"/>
              <a:t>veřejné statky</a:t>
            </a:r>
          </a:p>
          <a:p>
            <a:pPr marL="1430338" indent="-438150" algn="just">
              <a:buFont typeface="Wingdings" pitchFamily="2" charset="2"/>
              <a:buChar char="Ø"/>
            </a:pPr>
            <a:r>
              <a:rPr lang="cs-CZ" sz="2800" i="1" dirty="0"/>
              <a:t>e</a:t>
            </a:r>
            <a:r>
              <a:rPr lang="cs-CZ" sz="2800" i="1" dirty="0" smtClean="0"/>
              <a:t>xternality</a:t>
            </a:r>
          </a:p>
          <a:p>
            <a:pPr marL="1430338" indent="-438150" algn="just">
              <a:buFont typeface="Wingdings" pitchFamily="2" charset="2"/>
              <a:buChar char="Ø"/>
            </a:pPr>
            <a:r>
              <a:rPr lang="cs-CZ" sz="2800" i="1" dirty="0"/>
              <a:t>n</a:t>
            </a:r>
            <a:r>
              <a:rPr lang="cs-CZ" sz="2800" i="1" dirty="0" smtClean="0"/>
              <a:t>ekomplexní trhy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Nedokonalá konkurence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832648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 smtClean="0"/>
              <a:t>Příčiny vzniku: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Úspory z rozsahu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Bariéry konkurence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/>
              <a:t>Tajné dohody mezi </a:t>
            </a:r>
            <a:r>
              <a:rPr lang="cs-CZ" i="1" dirty="0" smtClean="0"/>
              <a:t>soutěžiteli</a:t>
            </a:r>
          </a:p>
          <a:p>
            <a:r>
              <a:rPr lang="cs-CZ" b="1" u="sng" dirty="0"/>
              <a:t>Základní formy </a:t>
            </a:r>
            <a:r>
              <a:rPr lang="cs-CZ" b="1" u="sng" dirty="0" smtClean="0"/>
              <a:t>NDK: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Monopol (přirozený, administrativní, koluzivní)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Oligopol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 smtClean="0"/>
              <a:t>Monopolistická konkurence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 smtClean="0">
                <a:hlinkClick r:id="" action="ppaction://noaction"/>
              </a:rPr>
              <a:t>Přirozený monopol</a:t>
            </a:r>
            <a:endParaRPr lang="cs-CZ" i="1" dirty="0" smtClean="0"/>
          </a:p>
          <a:p>
            <a:r>
              <a:rPr lang="cs-CZ" b="1" u="sng" dirty="0" smtClean="0"/>
              <a:t>Nástroje </a:t>
            </a:r>
            <a:r>
              <a:rPr lang="cs-CZ" b="1" u="sng" dirty="0"/>
              <a:t>řešení </a:t>
            </a:r>
            <a:r>
              <a:rPr lang="cs-CZ" b="1" u="sng" dirty="0" smtClean="0"/>
              <a:t>přirozeného monopolu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Veřejné (státní) vlastnictví monopolu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Veřejná (státní) regulace monopolu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Protimonopolní zákony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Výběrová řízení pro přirozené monopoly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Nezasahování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2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Asymetrické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Jsou běžnou součástí tržního prostředí</a:t>
            </a:r>
          </a:p>
          <a:p>
            <a:r>
              <a:rPr lang="cs-CZ" dirty="0" smtClean="0"/>
              <a:t>Některý z tržních subjektů nemá dokonalé informace</a:t>
            </a:r>
          </a:p>
          <a:p>
            <a:r>
              <a:rPr lang="cs-CZ" dirty="0" smtClean="0"/>
              <a:t>Dostupné informace buď chybí nebo jsou zkreslené</a:t>
            </a:r>
          </a:p>
          <a:p>
            <a:r>
              <a:rPr lang="cs-CZ" dirty="0" smtClean="0"/>
              <a:t>Na trhu dochází k tzv. „informační převaze“</a:t>
            </a:r>
          </a:p>
          <a:p>
            <a:r>
              <a:rPr lang="cs-CZ" u="sng" dirty="0" smtClean="0"/>
              <a:t>Možné zásahy státu: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b="1" i="1" dirty="0"/>
              <a:t>Legislativní</a:t>
            </a:r>
            <a:r>
              <a:rPr lang="cs-CZ" i="1" dirty="0"/>
              <a:t> (např. nařízení označovat výr. cenou, složením, možnost odstoupení od nevýhodné smlouvy, atd</a:t>
            </a:r>
            <a:r>
              <a:rPr lang="cs-CZ" i="1" dirty="0" smtClean="0"/>
              <a:t>.)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b="1" i="1" dirty="0" smtClean="0"/>
              <a:t>Informování v krizových situacích </a:t>
            </a:r>
            <a:r>
              <a:rPr lang="cs-CZ" i="1" dirty="0"/>
              <a:t>(</a:t>
            </a:r>
            <a:r>
              <a:rPr lang="cs-CZ" i="1" dirty="0" smtClean="0"/>
              <a:t>veřejnoprávní média)</a:t>
            </a:r>
            <a:endParaRPr lang="cs-CZ" b="1" i="1" dirty="0" smtClean="0"/>
          </a:p>
          <a:p>
            <a:r>
              <a:rPr lang="cs-CZ" u="sng" dirty="0"/>
              <a:t>Tržní </a:t>
            </a:r>
            <a:r>
              <a:rPr lang="cs-CZ" u="sng" dirty="0" smtClean="0"/>
              <a:t>řešení: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Signalizační </a:t>
            </a:r>
            <a:r>
              <a:rPr lang="cs-CZ" i="1" dirty="0" smtClean="0"/>
              <a:t>chování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 smtClean="0"/>
              <a:t>Lepší prověřování informací hůře informovanou stranou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5808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Asymetrické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77200" cy="549322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Na základě asymetričnosti informací vznikají dva jevy: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b="1" i="1" u="sng" dirty="0"/>
              <a:t>Morální hazard </a:t>
            </a:r>
          </a:p>
          <a:p>
            <a:pPr marL="1158875" indent="-257175">
              <a:buFont typeface="Wingdings" panose="05000000000000000000" pitchFamily="2" charset="2"/>
              <a:buChar char="v"/>
              <a:tabLst>
                <a:tab pos="992188" algn="l"/>
              </a:tabLst>
            </a:pPr>
            <a:r>
              <a:rPr lang="cs-CZ" sz="2800" dirty="0"/>
              <a:t>informovaný subjekt maximalizuje svůj užitek snižováním užitku ostatních (</a:t>
            </a:r>
            <a:r>
              <a:rPr lang="cs-CZ" sz="2800" dirty="0" smtClean="0"/>
              <a:t>neinformovaných)</a:t>
            </a:r>
            <a:endParaRPr lang="cs-CZ" sz="2800" dirty="0"/>
          </a:p>
          <a:p>
            <a:endParaRPr lang="cs-CZ" sz="2800" u="sng" dirty="0"/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b="1" i="1" u="sng" dirty="0"/>
              <a:t>Nepříznivý výběr</a:t>
            </a:r>
          </a:p>
          <a:p>
            <a:pPr marL="1158875" indent="-257175">
              <a:buFont typeface="Wingdings" panose="05000000000000000000" pitchFamily="2" charset="2"/>
              <a:buChar char="v"/>
              <a:tabLst>
                <a:tab pos="992188" algn="l"/>
              </a:tabLst>
            </a:pPr>
            <a:r>
              <a:rPr lang="cs-CZ" sz="2800" dirty="0"/>
              <a:t>vede k vytěsňování kvalitnějšího zboží z trhu zbožím méně kvalitním</a:t>
            </a:r>
          </a:p>
          <a:p>
            <a:pPr marL="1158875" indent="-257175">
              <a:buFont typeface="Wingdings" panose="05000000000000000000" pitchFamily="2" charset="2"/>
              <a:buChar char="v"/>
              <a:tabLst>
                <a:tab pos="992188" algn="l"/>
              </a:tabLst>
            </a:pPr>
            <a:r>
              <a:rPr lang="cs-CZ" sz="2800" dirty="0"/>
              <a:t>problém Černého Petra</a:t>
            </a:r>
          </a:p>
        </p:txBody>
      </p:sp>
    </p:spTree>
    <p:extLst>
      <p:ext uri="{BB962C8B-B14F-4D97-AF65-F5344CB8AC3E}">
        <p14:creationId xmlns:p14="http://schemas.microsoft.com/office/powerpoint/2010/main" val="140488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Veřejné (kolektivní) </a:t>
            </a:r>
            <a:r>
              <a:rPr lang="cs-CZ" sz="4000" b="1" u="sng" dirty="0">
                <a:solidFill>
                  <a:schemeClr val="tx1"/>
                </a:solidFill>
              </a:rPr>
              <a:t>statky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992888" cy="57606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 anglického public </a:t>
            </a:r>
            <a:r>
              <a:rPr lang="cs-CZ" dirty="0" err="1" smtClean="0"/>
              <a:t>goods</a:t>
            </a:r>
            <a:r>
              <a:rPr lang="cs-CZ" dirty="0" smtClean="0"/>
              <a:t> (někdy také kolektivní statky)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i="1" dirty="0"/>
              <a:t>Čisté kolektivní statky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/>
              <a:t>Smíšené kolektivní </a:t>
            </a:r>
            <a:r>
              <a:rPr lang="cs-CZ" i="1" dirty="0" smtClean="0"/>
              <a:t>statky</a:t>
            </a:r>
          </a:p>
          <a:p>
            <a:pPr>
              <a:spcAft>
                <a:spcPts val="600"/>
              </a:spcAft>
            </a:pPr>
            <a:r>
              <a:rPr lang="cs-CZ" b="1" u="sng" dirty="0"/>
              <a:t>Čisté kolektivní </a:t>
            </a:r>
            <a:r>
              <a:rPr lang="cs-CZ" b="1" u="sng" dirty="0" smtClean="0"/>
              <a:t>statky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Jsou poměrně vzácné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Vláda rozhoduje o jejich </a:t>
            </a:r>
            <a:r>
              <a:rPr lang="cs-CZ" dirty="0" smtClean="0"/>
              <a:t>alokaci </a:t>
            </a:r>
            <a:r>
              <a:rPr lang="cs-CZ" dirty="0"/>
              <a:t>a o tom, zda a kolik jich bude </a:t>
            </a:r>
            <a:r>
              <a:rPr lang="cs-CZ" dirty="0" smtClean="0"/>
              <a:t>poskytnuto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u="sng" dirty="0" smtClean="0"/>
              <a:t>Musí splňovat dvě vlastnosti</a:t>
            </a:r>
          </a:p>
          <a:p>
            <a:pPr marL="1519238" indent="-257175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i="1" dirty="0" smtClean="0"/>
              <a:t>Jejich spotřeba má </a:t>
            </a:r>
            <a:r>
              <a:rPr lang="cs-CZ" b="1" i="1" dirty="0" smtClean="0"/>
              <a:t>nedělitelný charakter</a:t>
            </a:r>
          </a:p>
          <a:p>
            <a:pPr marL="1519238" indent="-257175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b="1" i="1" dirty="0" smtClean="0"/>
              <a:t>Nevylučitelnost</a:t>
            </a:r>
            <a:r>
              <a:rPr lang="cs-CZ" i="1" dirty="0" smtClean="0"/>
              <a:t> ze spotřeby (pokud neexistuje možnost někoho vyloučit, neexistuje ochota spotřebitelů za spotřebu platit)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/>
              <a:t>Není možné stanovit cenu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i="1" dirty="0" smtClean="0"/>
              <a:t>ČKS s kolektivní spotřebou </a:t>
            </a:r>
            <a:r>
              <a:rPr lang="cs-CZ" sz="1800" i="1" dirty="0" smtClean="0"/>
              <a:t>(neexistence volby o spotřebě – obrana)</a:t>
            </a:r>
            <a:endParaRPr lang="cs-CZ" i="1" dirty="0" smtClean="0"/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i="1" dirty="0" smtClean="0"/>
              <a:t>ČKS s fakultativní spotřebou </a:t>
            </a:r>
            <a:r>
              <a:rPr lang="cs-CZ" sz="1800" i="1" dirty="0" smtClean="0"/>
              <a:t>(spotřebitel si může volit zda VS bude spotřebovávat či nikoliv)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10948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Veřejné (kolektivní) </a:t>
            </a:r>
            <a:r>
              <a:rPr lang="cs-CZ" sz="3600" b="1" u="sng" dirty="0">
                <a:solidFill>
                  <a:schemeClr val="tx1"/>
                </a:solidFill>
              </a:rPr>
              <a:t>statky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136904" cy="5832648"/>
          </a:xfrm>
        </p:spPr>
        <p:txBody>
          <a:bodyPr/>
          <a:lstStyle/>
          <a:p>
            <a:r>
              <a:rPr lang="cs-CZ" b="1" u="sng" dirty="0" smtClean="0"/>
              <a:t>Smíšené kolektivní statky</a:t>
            </a:r>
            <a:endParaRPr lang="cs-CZ" dirty="0" smtClean="0"/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dirty="0"/>
              <a:t>Nesplňují jednu z charakteristik (nevylučitelnost, </a:t>
            </a:r>
            <a:r>
              <a:rPr lang="cs-CZ" dirty="0" smtClean="0"/>
              <a:t>nedělitelnost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u="sng" dirty="0" smtClean="0"/>
              <a:t>Existují 2 druhy</a:t>
            </a:r>
          </a:p>
          <a:p>
            <a:pPr marL="1519238" indent="-257175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b="1" i="1" dirty="0"/>
              <a:t>Statky poskytované za </a:t>
            </a:r>
            <a:r>
              <a:rPr lang="cs-CZ" b="1" i="1" dirty="0" smtClean="0"/>
              <a:t>poplatek </a:t>
            </a:r>
            <a:r>
              <a:rPr lang="cs-CZ" i="1" dirty="0" smtClean="0"/>
              <a:t>(nerivalitní spotřeba)</a:t>
            </a:r>
            <a:endParaRPr lang="cs-CZ" i="1" dirty="0"/>
          </a:p>
          <a:p>
            <a:pPr marL="1519238" indent="-2571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b="1" i="1" dirty="0"/>
              <a:t>Statky v podobě „společných zdrojů</a:t>
            </a:r>
            <a:r>
              <a:rPr lang="cs-CZ" b="1" i="1" dirty="0" smtClean="0"/>
              <a:t>“ </a:t>
            </a:r>
            <a:r>
              <a:rPr lang="cs-CZ" i="1" dirty="0" smtClean="0"/>
              <a:t>(</a:t>
            </a:r>
            <a:r>
              <a:rPr lang="cs-CZ" i="1" dirty="0" err="1" smtClean="0"/>
              <a:t>rivalitnost</a:t>
            </a:r>
            <a:r>
              <a:rPr lang="cs-CZ" i="1" dirty="0" smtClean="0"/>
              <a:t> a nevylučitelnost) – musí existovat autorita, která svými intervencemi zařídí, aby nedošlo k vyčerpání zdrojů)</a:t>
            </a:r>
          </a:p>
          <a:p>
            <a:r>
              <a:rPr lang="cs-CZ" b="1" u="sng" dirty="0"/>
              <a:t>Shrnutí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953564"/>
              </p:ext>
            </p:extLst>
          </p:nvPr>
        </p:nvGraphicFramePr>
        <p:xfrm>
          <a:off x="579984" y="544522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1"/>
                <a:gridCol w="2736303"/>
                <a:gridCol w="24482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Spotřeba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Vylučitelná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Nevylučitelná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rivalitní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Čisté soukromé statky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Společné zdroje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nerivalitní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Smíšené kolektivní statky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Čisté kolektivní statky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242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802</TotalTime>
  <Words>816</Words>
  <Application>Microsoft Office PowerPoint</Application>
  <PresentationFormat>Předvádění na obrazovce (4:3)</PresentationFormat>
  <Paragraphs>147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Calibri</vt:lpstr>
      <vt:lpstr>Times New Roman</vt:lpstr>
      <vt:lpstr>Wingdings</vt:lpstr>
      <vt:lpstr>Wingdings 2</vt:lpstr>
      <vt:lpstr>Arkýř</vt:lpstr>
      <vt:lpstr>Stát a jeho role v ekonomice</vt:lpstr>
      <vt:lpstr>Trh a mikroekonomická úloha vlády </vt:lpstr>
      <vt:lpstr> vytváření prostředí příznivého pro působení tržního systému </vt:lpstr>
      <vt:lpstr>Náprava tržních selhání</vt:lpstr>
      <vt:lpstr>Nedokonalá konkurence</vt:lpstr>
      <vt:lpstr>Asymetrické informace</vt:lpstr>
      <vt:lpstr>Asymetrické informace</vt:lpstr>
      <vt:lpstr>Veřejné (kolektivní) statky</vt:lpstr>
      <vt:lpstr>Veřejné (kolektivní) statky</vt:lpstr>
      <vt:lpstr>Veřejné (kolektivní) statky</vt:lpstr>
      <vt:lpstr>Externality</vt:lpstr>
      <vt:lpstr>Státní intervence při řešení externalit</vt:lpstr>
      <vt:lpstr>Modifikace důsledků tržní regulace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156</cp:revision>
  <cp:lastPrinted>2019-11-25T08:49:05Z</cp:lastPrinted>
  <dcterms:created xsi:type="dcterms:W3CDTF">2015-02-19T14:22:13Z</dcterms:created>
  <dcterms:modified xsi:type="dcterms:W3CDTF">2020-10-05T12:01:36Z</dcterms:modified>
</cp:coreProperties>
</file>