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0" r:id="rId4"/>
    <p:sldId id="271" r:id="rId5"/>
    <p:sldId id="312" r:id="rId6"/>
    <p:sldId id="311" r:id="rId7"/>
    <p:sldId id="310" r:id="rId8"/>
    <p:sldId id="299" r:id="rId9"/>
    <p:sldId id="300" r:id="rId10"/>
    <p:sldId id="313" r:id="rId11"/>
    <p:sldId id="282" r:id="rId12"/>
    <p:sldId id="301" r:id="rId13"/>
    <p:sldId id="302" r:id="rId14"/>
    <p:sldId id="314" r:id="rId15"/>
    <p:sldId id="315" r:id="rId16"/>
    <p:sldId id="316" r:id="rId17"/>
    <p:sldId id="317" r:id="rId18"/>
    <p:sldId id="320" r:id="rId19"/>
    <p:sldId id="321" r:id="rId20"/>
    <p:sldId id="322" r:id="rId21"/>
    <p:sldId id="323" r:id="rId22"/>
    <p:sldId id="324" r:id="rId23"/>
    <p:sldId id="325" r:id="rId24"/>
    <p:sldId id="307" r:id="rId2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95" d="100"/>
          <a:sy n="95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65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  <a:p>
            <a:pPr marL="0" indent="0">
              <a:buNone/>
            </a:pPr>
            <a:endParaRPr lang="cs-CZ" b="0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r>
              <a:rPr lang="cs-CZ" b="1" baseline="0" dirty="0" smtClean="0"/>
              <a:t>Obrázek TC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130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5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313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90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23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666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r>
              <a:rPr lang="cs-CZ" b="1" baseline="0" dirty="0" smtClean="0"/>
              <a:t>Z malého počtu firem v odvětví vyplývá, že jednotlivé firmy mají poměrně velký podíl na celkové nabídce odvětví.</a:t>
            </a:r>
          </a:p>
          <a:p>
            <a:pPr marL="0" indent="0">
              <a:buNone/>
            </a:pPr>
            <a:r>
              <a:rPr lang="cs-CZ" b="1" baseline="0" dirty="0" smtClean="0"/>
              <a:t>      Malý počet firem v odvětví nemusí nutně znamenat, že firmy jsou velké</a:t>
            </a:r>
          </a:p>
          <a:p>
            <a:pPr marL="228600" indent="-228600">
              <a:buAutoNum type="arabicPeriod" startAt="2"/>
            </a:pPr>
            <a:r>
              <a:rPr lang="cs-CZ" b="1" baseline="0" dirty="0" smtClean="0"/>
              <a:t>Rozhodne-li se firma v podmínkách oligopolu změnit cenu nebo rozsah produkce, působí to na rivaly v odvětví, protože to ovlivní jejich prodeje a zisky. </a:t>
            </a:r>
          </a:p>
          <a:p>
            <a:pPr marL="228600" indent="-228600">
              <a:buAutoNum type="arabicPeriod" startAt="2"/>
            </a:pPr>
            <a:endParaRPr lang="cs-CZ" b="1" baseline="0" dirty="0" smtClean="0"/>
          </a:p>
          <a:p>
            <a:pPr marL="228600" indent="-228600">
              <a:buAutoNum type="arabicPeriod" startAt="2"/>
            </a:pPr>
            <a:r>
              <a:rPr lang="cs-CZ" b="1" baseline="0" dirty="0" smtClean="0"/>
              <a:t>Homogenní oligopol – v prací není velký rozdíl mezi produkty (cement, baterie apod.) ale i zde jsou produkty některých firem preferovány před jinými</a:t>
            </a:r>
          </a:p>
          <a:p>
            <a:pPr marL="0" indent="0">
              <a:buNone/>
            </a:pPr>
            <a:r>
              <a:rPr lang="cs-CZ" b="1" baseline="0" dirty="0" smtClean="0"/>
              <a:t>      Diferencovaný oligopol – odvětví, kde výrobky uspokojují do značné míry stejné potřeby, ale jsou vnímání jako diferencované.  Roli zde hraje image značky,      spolehlivost, energetická náročnost (auta, počítače, letadla)</a:t>
            </a:r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257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  <a:p>
            <a:pPr marL="0" indent="0">
              <a:buNone/>
            </a:pPr>
            <a:endParaRPr lang="cs-CZ" b="0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r>
              <a:rPr lang="cs-CZ" b="1" baseline="0" dirty="0" smtClean="0"/>
              <a:t>Obrázek TC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934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930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38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362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387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3278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670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22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82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839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20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  <a:p>
            <a:pPr marL="0" indent="0">
              <a:buNone/>
            </a:pPr>
            <a:endParaRPr lang="cs-CZ" b="0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r>
              <a:rPr lang="cs-CZ" b="1" baseline="0" dirty="0" smtClean="0"/>
              <a:t>Obrázek TC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9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  <a:p>
            <a:pPr marL="0" indent="0">
              <a:buNone/>
            </a:pPr>
            <a:endParaRPr lang="cs-CZ" b="0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r>
              <a:rPr lang="cs-CZ" b="1" baseline="0" dirty="0" smtClean="0"/>
              <a:t>Obrázek TC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43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42900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Nedokonalá konkurence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948"/>
            <a:ext cx="8964488" cy="1036787"/>
          </a:xfrm>
        </p:spPr>
        <p:txBody>
          <a:bodyPr>
            <a:noAutofit/>
          </a:bodyPr>
          <a:lstStyle/>
          <a:p>
            <a:pPr algn="ctr"/>
            <a:r>
              <a:rPr lang="cs-CZ" sz="3500" b="1" i="1" u="sng" dirty="0" smtClean="0">
                <a:solidFill>
                  <a:schemeClr val="tx1"/>
                </a:solidFill>
              </a:rPr>
              <a:t>Monopol s normálním (nulovým) ziskem nebo ztrátou </a:t>
            </a:r>
            <a:endParaRPr lang="cs-CZ" sz="3500" b="1" i="1" u="sng" dirty="0">
              <a:solidFill>
                <a:schemeClr val="tx1"/>
              </a:solidFill>
            </a:endParaRP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611560" y="1012708"/>
            <a:ext cx="7776864" cy="546111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11560" y="1012708"/>
            <a:ext cx="7776864" cy="11521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Nabídková </a:t>
            </a:r>
            <a:r>
              <a:rPr lang="cs-CZ" sz="4800" b="1" i="1" u="sng" smtClean="0">
                <a:solidFill>
                  <a:schemeClr val="tx1"/>
                </a:solidFill>
              </a:rPr>
              <a:t>křivka monopolu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19256" cy="5328592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Jelikož neexistuje vztah mezi množstvím a cenou (monopol si tyto stanovuje sám, dle svého uvážení) </a:t>
            </a:r>
            <a:r>
              <a:rPr lang="cs-CZ" sz="2800" b="1" dirty="0" smtClean="0">
                <a:solidFill>
                  <a:srgbClr val="FF0000"/>
                </a:solidFill>
              </a:rPr>
              <a:t>NENÍ MOŽNÉ SESTROJIT NABÍDKOVOU KŘIVKU MONOPOLU!!!</a:t>
            </a:r>
          </a:p>
        </p:txBody>
      </p:sp>
    </p:spTree>
    <p:extLst>
      <p:ext uri="{BB962C8B-B14F-4D97-AF65-F5344CB8AC3E}">
        <p14:creationId xmlns:p14="http://schemas.microsoft.com/office/powerpoint/2010/main" val="752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375" y="116632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Efektivnost monopolu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6141" y="919504"/>
            <a:ext cx="8219256" cy="6253911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Monopol je </a:t>
            </a:r>
            <a:r>
              <a:rPr lang="cs-CZ" b="1" u="sng" dirty="0" smtClean="0"/>
              <a:t>výrobně</a:t>
            </a:r>
            <a:r>
              <a:rPr lang="cs-CZ" dirty="0" smtClean="0"/>
              <a:t> (vyrábí s vyššími průměrnými náklady) i </a:t>
            </a:r>
            <a:r>
              <a:rPr lang="cs-CZ" b="1" u="sng" dirty="0" smtClean="0"/>
              <a:t>alokačně</a:t>
            </a:r>
            <a:r>
              <a:rPr lang="cs-CZ" dirty="0" smtClean="0"/>
              <a:t> (vyrábí a prodává méně množství za vyšší cenu) </a:t>
            </a:r>
            <a:r>
              <a:rPr lang="cs-CZ" b="1" u="sng" dirty="0" smtClean="0"/>
              <a:t>neefektivní</a:t>
            </a:r>
          </a:p>
          <a:p>
            <a:pPr marL="108108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Přebírá část přebytku spotřebitele (vznik nákladů MV)</a:t>
            </a:r>
          </a:p>
          <a:p>
            <a:pPr marL="1081088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 smtClean="0"/>
              <a:t>Vznikají náklady mrtvé váhy</a:t>
            </a:r>
          </a:p>
          <a:p>
            <a:pPr marL="720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2658390"/>
            <a:ext cx="8208912" cy="419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Regulace monopolu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4584344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Antitrustové zákony – zakazují určité chování firmy na trhu a omezují různými způsoby sílu monopolu.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Daňová politika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Možnost převést monopol do státního vlastnictví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Cenová </a:t>
            </a:r>
            <a:r>
              <a:rPr lang="cs-CZ" sz="2800" dirty="0" smtClean="0"/>
              <a:t>regulace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ČR např. </a:t>
            </a:r>
            <a:r>
              <a:rPr lang="cs-CZ" sz="2800" dirty="0"/>
              <a:t>ÚOHS neboli Antimonopolní úřad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5955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Přirozený monopol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1076904"/>
            <a:ext cx="7705880" cy="5781096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Situace, kdy výroba určitého produktu jedinou firmou je méně nákladná, než kdyby výrobu zajišťovalo více firem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Důvodem jsou vysoké vstupní (fixní) náklady, je zde tedy významná úloha úspor z rozsahu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Vyskytuje se v odvětvích, která jsou označována jako síťová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Cílem jeho regulace je donutit takovou firmu, aby se chovala tak, jako kdyby působila v konkurenčním prostředí (regulace podle mezních či průměrných nákladů) </a:t>
            </a:r>
          </a:p>
        </p:txBody>
      </p:sp>
    </p:spTree>
    <p:extLst>
      <p:ext uri="{BB962C8B-B14F-4D97-AF65-F5344CB8AC3E}">
        <p14:creationId xmlns:p14="http://schemas.microsoft.com/office/powerpoint/2010/main" val="33400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rgbClr val="FF0000"/>
                </a:solidFill>
              </a:rPr>
              <a:t>o</a:t>
            </a:r>
            <a:r>
              <a:rPr lang="cs-CZ" sz="4000" b="1" u="sng" dirty="0" smtClean="0">
                <a:solidFill>
                  <a:srgbClr val="FF0000"/>
                </a:solidFill>
              </a:rPr>
              <a:t>ligopol</a:t>
            </a:r>
            <a:endParaRPr lang="cs-CZ" sz="40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i="1" dirty="0" smtClean="0"/>
              <a:t>„Nikdo nemůže po oligopolní firmě chtít, aby byla velká a umožňovala rozsáhlé investice a pokročilou organizaci a technologii, a zároveň aby byla malá a soutěživá a tlačila tak na ceny a alokační efektivnost“</a:t>
            </a:r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b="1" i="1" dirty="0"/>
          </a:p>
          <a:p>
            <a:pPr marL="85725" indent="0" algn="r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b="1" i="1" dirty="0" smtClean="0"/>
              <a:t>J. K </a:t>
            </a:r>
            <a:r>
              <a:rPr lang="cs-CZ" sz="3200" b="1" i="1" dirty="0" err="1" smtClean="0"/>
              <a:t>Galbraith</a:t>
            </a:r>
            <a:r>
              <a:rPr lang="cs-CZ" sz="3200" b="1" i="1" dirty="0" smtClean="0"/>
              <a:t> </a:t>
            </a: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180833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err="1" smtClean="0">
                <a:solidFill>
                  <a:schemeClr val="tx1"/>
                </a:solidFill>
              </a:rPr>
              <a:t>oligipol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 fontScale="92500" lnSpcReduction="20000"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Mezi prvními se této problematice věnoval francouzský ekonom A. </a:t>
            </a:r>
            <a:r>
              <a:rPr lang="cs-CZ" sz="2800" dirty="0" err="1" smtClean="0"/>
              <a:t>Cournot</a:t>
            </a:r>
            <a:r>
              <a:rPr lang="cs-CZ" sz="2800" dirty="0" smtClean="0"/>
              <a:t> (2.po. 19. stol), který popsal problematiku duopolu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Cournotův</a:t>
            </a:r>
            <a:r>
              <a:rPr lang="cs-CZ" sz="2800" dirty="0" smtClean="0"/>
              <a:t> model dále rozpracoval francouzský matematik J. Bertrand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Znaky oligopolní struktury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Malý počet producentů, kteří si vzájemně konkurují 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Firmy jsou cenovými tvůrci (</a:t>
            </a:r>
            <a:r>
              <a:rPr lang="cs-CZ" sz="2800" dirty="0" err="1" smtClean="0"/>
              <a:t>price</a:t>
            </a:r>
            <a:r>
              <a:rPr lang="cs-CZ" sz="2800" dirty="0" smtClean="0"/>
              <a:t> </a:t>
            </a:r>
            <a:r>
              <a:rPr lang="cs-CZ" sz="2800" dirty="0" err="1" smtClean="0"/>
              <a:t>makers</a:t>
            </a:r>
            <a:r>
              <a:rPr lang="cs-CZ" sz="2800" dirty="0" smtClean="0"/>
              <a:t>)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Vysoká vzájemná závislost firem na jejich chování a ekonomických výsledcích</a:t>
            </a:r>
          </a:p>
          <a:p>
            <a:pPr marL="901700" indent="-360363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Produkt může být víceméně stejný </a:t>
            </a:r>
            <a:r>
              <a:rPr lang="cs-CZ" sz="2800" u="sng" dirty="0" smtClean="0"/>
              <a:t>(homogenní oligopol</a:t>
            </a:r>
            <a:r>
              <a:rPr lang="cs-CZ" sz="2800" dirty="0" smtClean="0"/>
              <a:t>) nebo může být vnímán diferencovaně (</a:t>
            </a:r>
            <a:r>
              <a:rPr lang="cs-CZ" sz="2800" u="sng" dirty="0" smtClean="0"/>
              <a:t>diferencovaný oligopol</a:t>
            </a:r>
            <a:r>
              <a:rPr lang="cs-CZ" sz="2800" dirty="0" smtClean="0"/>
              <a:t>)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6288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1070" y="-171400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i="1" u="sng" dirty="0" smtClean="0">
                <a:solidFill>
                  <a:schemeClr val="tx1"/>
                </a:solidFill>
              </a:rPr>
              <a:t>Oligopol a zalomená poptávková křivka</a:t>
            </a:r>
            <a:endParaRPr lang="cs-CZ" sz="4000" b="1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78706"/>
            <a:ext cx="7931224" cy="606266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 smtClean="0"/>
              <a:t>Vzájemná závislost firem v oligopolní struktuře vede k tomu, že nelze určit poptávkovou křivku bez znalosti chování konkurenčních firem v odvětví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55600" indent="-269875" algn="just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 smtClean="0"/>
              <a:t>Jde o to, že pokud firma A sníží cenu, budou ji ostatní firmy následovat, aby nepřišly o svůj tržní podíl. Pokud firma A cenu zvýší, ostatní ji firmy nebudou následovat a firma A ztratí část tržní poptávky.</a:t>
            </a:r>
          </a:p>
          <a:p>
            <a:pPr marL="541337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787" y="2195467"/>
            <a:ext cx="7219613" cy="274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6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188" y="188640"/>
            <a:ext cx="8435280" cy="634082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Typy oligopolu - tvorba ceny 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0211" y="827004"/>
            <a:ext cx="8219256" cy="5842356"/>
          </a:xfrm>
        </p:spPr>
        <p:txBody>
          <a:bodyPr>
            <a:normAutofit fontScale="92500" lnSpcReduction="10000"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Jak může oligopol tvořit cenu?</a:t>
            </a:r>
          </a:p>
          <a:p>
            <a:pPr marL="901700" indent="-360363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600" b="1" i="1" u="sng" dirty="0"/>
              <a:t>Smluvní oligopol (kartel</a:t>
            </a:r>
            <a:r>
              <a:rPr lang="cs-CZ" sz="2600" b="1" i="1" u="sng" dirty="0" smtClean="0"/>
              <a:t>)</a:t>
            </a:r>
          </a:p>
          <a:p>
            <a:pPr marL="1262063" indent="-269875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 smtClean="0"/>
              <a:t>firmy uzavřou dohodu o cenách případně rozsahu produkce</a:t>
            </a:r>
          </a:p>
          <a:p>
            <a:pPr marL="1262063" indent="-269875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 smtClean="0"/>
              <a:t>Kartel se navenek chová jako monopol</a:t>
            </a:r>
          </a:p>
          <a:p>
            <a:pPr marL="1262063" indent="-269875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 smtClean="0"/>
              <a:t>Jde o maximalizaci zisku celého odvětví</a:t>
            </a:r>
          </a:p>
          <a:p>
            <a:pPr marL="1262063" indent="-269875" algn="just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 smtClean="0"/>
              <a:t>Zpravidla je zakázán</a:t>
            </a:r>
            <a:endParaRPr lang="cs-CZ" sz="2600" dirty="0"/>
          </a:p>
          <a:p>
            <a:pPr marL="901700" indent="-360363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600" b="1" i="1" u="sng" dirty="0"/>
              <a:t>Oligopol s dominantní </a:t>
            </a:r>
            <a:r>
              <a:rPr lang="cs-CZ" sz="2600" b="1" i="1" u="sng" dirty="0" smtClean="0"/>
              <a:t>firmou </a:t>
            </a:r>
            <a:r>
              <a:rPr lang="cs-CZ" sz="2600" dirty="0" smtClean="0"/>
              <a:t>(cenové vůdcovství)</a:t>
            </a:r>
          </a:p>
          <a:p>
            <a:pPr marL="1262063" indent="-269875" algn="just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/>
              <a:t>Jedna z firem je cenovým vůdcem a menší konkurenti (konkurenční lem) ji s cenou následují </a:t>
            </a:r>
          </a:p>
          <a:p>
            <a:pPr marL="901700" indent="-360363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600" b="1" i="1" u="sng" dirty="0"/>
              <a:t>Paralelní tvorba </a:t>
            </a:r>
            <a:r>
              <a:rPr lang="cs-CZ" sz="2600" b="1" i="1" u="sng" dirty="0" smtClean="0"/>
              <a:t>cen</a:t>
            </a:r>
          </a:p>
          <a:p>
            <a:pPr marL="1262063" indent="-269875" algn="just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/>
              <a:t>Firmy stanovují cenu na podobné úrovni, aniž by o tom jednaly</a:t>
            </a:r>
          </a:p>
          <a:p>
            <a:pPr marL="901700" indent="-360363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600" b="1" u="sng" dirty="0"/>
              <a:t>Barometrická tvorba </a:t>
            </a:r>
            <a:r>
              <a:rPr lang="cs-CZ" sz="2600" b="1" u="sng" dirty="0" smtClean="0"/>
              <a:t>cen</a:t>
            </a:r>
          </a:p>
          <a:p>
            <a:pPr marL="1262063" indent="-269875" algn="just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sz="2600" dirty="0"/>
              <a:t>Pokud v odvětví působí firma, která se svou cenovou </a:t>
            </a:r>
            <a:r>
              <a:rPr lang="cs-CZ" sz="2600"/>
              <a:t>politikou </a:t>
            </a:r>
            <a:r>
              <a:rPr lang="cs-CZ" sz="2600" smtClean="0"/>
              <a:t>byla </a:t>
            </a:r>
            <a:r>
              <a:rPr lang="cs-CZ" sz="2600" dirty="0"/>
              <a:t>úspěšná, budou ji ostatní firmy napodobovat</a:t>
            </a:r>
          </a:p>
        </p:txBody>
      </p:sp>
    </p:spTree>
    <p:extLst>
      <p:ext uri="{BB962C8B-B14F-4D97-AF65-F5344CB8AC3E}">
        <p14:creationId xmlns:p14="http://schemas.microsoft.com/office/powerpoint/2010/main" val="40715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375" y="116632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i="1" u="sng" dirty="0" smtClean="0">
                <a:solidFill>
                  <a:schemeClr val="tx1"/>
                </a:solidFill>
              </a:rPr>
              <a:t>Typy oligopolu</a:t>
            </a:r>
            <a:endParaRPr lang="cs-CZ" sz="4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16141" y="919504"/>
            <a:ext cx="8219256" cy="6253911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dirty="0"/>
              <a:t>Smluvní oligopol - kartel</a:t>
            </a:r>
            <a:endParaRPr lang="cs-CZ" sz="2800" dirty="0"/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dirty="0" smtClean="0"/>
              <a:t>Oligopol </a:t>
            </a:r>
            <a:r>
              <a:rPr lang="cs-CZ" dirty="0"/>
              <a:t>s dominantní </a:t>
            </a:r>
            <a:r>
              <a:rPr lang="cs-CZ" dirty="0" smtClean="0"/>
              <a:t>firmou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6" name="Obrázek 5" descr="Výsledek obrázku pro oligopol se zalomenou poptávkovou křivkou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6" t="13580" b="24198"/>
          <a:stretch/>
        </p:blipFill>
        <p:spPr bwMode="auto">
          <a:xfrm>
            <a:off x="755576" y="4067227"/>
            <a:ext cx="5832648" cy="25924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900" y="1000317"/>
            <a:ext cx="3694475" cy="255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Znaky nedokonalé konkurence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3400" y="1196752"/>
            <a:ext cx="7715200" cy="5544616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firma může ovlivnit tržní cenu, je cenovým tvůrcem (</a:t>
            </a:r>
            <a:r>
              <a:rPr lang="cs-CZ" sz="2800" dirty="0" err="1" smtClean="0"/>
              <a:t>pricemaker</a:t>
            </a:r>
            <a:r>
              <a:rPr lang="cs-CZ" sz="2800" dirty="0" smtClean="0"/>
              <a:t>)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Nedokonalé informace (asymetrie)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Diferencovaný produkt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Existují bariéry vstupu do odvětví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Skutečnost, že firma může ovlivnit cenu se odráží na vývoji celkových příjmů (výnosů), vývoji průměrného příjmu (ceny) a mezního příjmu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Oligopol a rozhodování o ceně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4584344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 problematikou rozhodování o cenách v oligopolní struktuře je úzce spojena problematika </a:t>
            </a:r>
            <a:r>
              <a:rPr lang="cs-CZ" sz="2800" b="1" i="1" u="sng" dirty="0" smtClean="0"/>
              <a:t>Teorie her </a:t>
            </a:r>
            <a:r>
              <a:rPr lang="cs-CZ" sz="2800" dirty="0" smtClean="0"/>
              <a:t>(jejími autory jsou John von Neumann a Oskar </a:t>
            </a:r>
            <a:r>
              <a:rPr lang="cs-CZ" sz="2800" dirty="0" err="1" smtClean="0"/>
              <a:t>Morgenstern</a:t>
            </a:r>
            <a:r>
              <a:rPr lang="cs-CZ" sz="2800" dirty="0"/>
              <a:t> </a:t>
            </a:r>
            <a:r>
              <a:rPr lang="cs-CZ" sz="2800" dirty="0" smtClean="0"/>
              <a:t>– 40. léta. 20. století)  a </a:t>
            </a:r>
            <a:r>
              <a:rPr lang="cs-CZ" sz="2800" b="1" i="1" u="sng" dirty="0" err="1" smtClean="0"/>
              <a:t>Nashovy</a:t>
            </a:r>
            <a:r>
              <a:rPr lang="cs-CZ" sz="2800" b="1" i="1" u="sng" dirty="0" smtClean="0"/>
              <a:t> rovnováhy</a:t>
            </a:r>
            <a:r>
              <a:rPr lang="cs-CZ" sz="2800" dirty="0" smtClean="0"/>
              <a:t>, která spočívá ve strategii, která má pro hráče vždy nejlepší výsledek bez ohledu na jakoukoliv akci protihráčů 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Podrobněji se této problematice budeme věnovat v navazujícím studiu</a:t>
            </a:r>
            <a:endParaRPr lang="cs-CZ" sz="2800" dirty="0"/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646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rgbClr val="FF0000"/>
                </a:solidFill>
              </a:rPr>
              <a:t>Monopolistická konkurence </a:t>
            </a:r>
            <a:endParaRPr lang="cs-CZ" sz="36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1076904"/>
            <a:ext cx="7705880" cy="5781096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Znaky monopolistické konkurence</a:t>
            </a:r>
            <a:endParaRPr lang="cs-CZ" sz="2800" b="1" i="1" u="sng" dirty="0"/>
          </a:p>
          <a:p>
            <a:pPr marL="811213" indent="-450850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Velký počet firem v odvětví</a:t>
            </a:r>
          </a:p>
          <a:p>
            <a:pPr marL="811213" indent="-450850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Diferenciace produktu</a:t>
            </a:r>
          </a:p>
          <a:p>
            <a:pPr marL="811213" indent="-450850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Poměrně snadný vstup do odvětví (neexistence bariér)</a:t>
            </a:r>
          </a:p>
          <a:p>
            <a:pPr marL="811213" indent="-450850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Firma je cenovým tvůrcem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Každá firma vyrábí natolik diferencovaný produkt, že si stanovuje vlastní cenu – chová se jako monopol.</a:t>
            </a:r>
          </a:p>
        </p:txBody>
      </p:sp>
    </p:spTree>
    <p:extLst>
      <p:ext uri="{BB962C8B-B14F-4D97-AF65-F5344CB8AC3E}">
        <p14:creationId xmlns:p14="http://schemas.microsoft.com/office/powerpoint/2010/main" val="18646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Monopolistická konkurence 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6520" y="1076904"/>
            <a:ext cx="7705880" cy="5781096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Firma má monopol nad svou produkcí – sama si stanoví </a:t>
            </a:r>
            <a:r>
              <a:rPr lang="cs-CZ" sz="2800" dirty="0" smtClean="0"/>
              <a:t>ceny</a:t>
            </a:r>
            <a:endParaRPr lang="cs-CZ" sz="2800" dirty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Poptávková </a:t>
            </a:r>
            <a:r>
              <a:rPr lang="cs-CZ" sz="2800" dirty="0"/>
              <a:t>křivka po produkci firmy je vysoce elastická, protože další firmy nabízejí substituty. 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V krátkém </a:t>
            </a:r>
            <a:r>
              <a:rPr lang="cs-CZ" sz="2800" b="1" i="1" u="sng" dirty="0"/>
              <a:t>období</a:t>
            </a:r>
            <a:r>
              <a:rPr lang="cs-CZ" sz="2800" dirty="0"/>
              <a:t> firma může realizovat monopolní zisk – sklon poptávkové křivky.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V </a:t>
            </a:r>
            <a:r>
              <a:rPr lang="cs-CZ" sz="2800" b="1" i="1" u="sng" dirty="0"/>
              <a:t>dlouhém období </a:t>
            </a:r>
            <a:r>
              <a:rPr lang="cs-CZ" sz="2800" i="1" u="sng" dirty="0"/>
              <a:t>je</a:t>
            </a:r>
            <a:r>
              <a:rPr lang="cs-CZ" sz="2800" dirty="0"/>
              <a:t> ale tento </a:t>
            </a:r>
            <a:r>
              <a:rPr lang="cs-CZ" sz="2800" b="1" i="1" u="sng" dirty="0"/>
              <a:t>monopolní zisk stlačen na nulu v důsledku pohybu mezi </a:t>
            </a:r>
            <a:r>
              <a:rPr lang="cs-CZ" sz="2800" dirty="0" smtClean="0"/>
              <a:t>odvětvími (Monopolní </a:t>
            </a:r>
            <a:r>
              <a:rPr lang="cs-CZ" sz="2800" dirty="0"/>
              <a:t>zisk přiláká konkurenci a poptávka po produkci firmy klesne. Nové firmy přicházejí do odvětví do doby, kdy není monopolní zisk </a:t>
            </a:r>
            <a:r>
              <a:rPr lang="cs-CZ" sz="2800" dirty="0" smtClean="0"/>
              <a:t>nulový)</a:t>
            </a:r>
            <a:endParaRPr lang="cs-CZ" sz="2800" dirty="0"/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30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Autofit/>
          </a:bodyPr>
          <a:lstStyle/>
          <a:p>
            <a:r>
              <a:rPr lang="cs-CZ" sz="3600" b="1" i="1" u="sng" dirty="0" smtClean="0">
                <a:solidFill>
                  <a:schemeClr val="tx1"/>
                </a:solidFill>
              </a:rPr>
              <a:t>Monopolistická konkurence </a:t>
            </a:r>
            <a:endParaRPr lang="cs-CZ" sz="3600" i="1" u="sng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3"/>
          <a:srcRect l="4851" t="23400" r="2750" b="6600"/>
          <a:stretch/>
        </p:blipFill>
        <p:spPr>
          <a:xfrm>
            <a:off x="323528" y="1412776"/>
            <a:ext cx="7705725" cy="437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9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2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Vývoj příjmů v nedokonalé konkurenci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07504" y="1844824"/>
            <a:ext cx="7923346" cy="413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Vývoj příjmů v nedokonalé konkurenci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 lnSpcReduction="10000"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Pro celkové příjmy platí TR = P ∙ Q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Firma čelí klesající poptávkové křivce, která zároveň vyjadřuje vývoj </a:t>
            </a:r>
            <a:r>
              <a:rPr lang="cs-CZ" sz="2800" b="1" dirty="0" smtClean="0"/>
              <a:t>průměrných příjmů (AR) </a:t>
            </a:r>
            <a:r>
              <a:rPr lang="cs-CZ" sz="2800" dirty="0" smtClean="0"/>
              <a:t>neboť, pokud chce firma prodat dodatečnou jednotku produkce musí snížit její cenu, tedy cenu celé produkce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Mezní příjem (MR) je pak dán dodatečným příjmem z prodeje dodatečné jednotky, který je zmenšený o ztrátu způsobenou prodejem všech ostatních jednotek za sníženou cenu (to je také důvod, proč křivka </a:t>
            </a:r>
            <a:r>
              <a:rPr lang="cs-CZ" sz="2800" b="1" dirty="0" smtClean="0">
                <a:solidFill>
                  <a:srgbClr val="FF0000"/>
                </a:solidFill>
              </a:rPr>
              <a:t>MR klesá 2x rychleji než AR</a:t>
            </a:r>
            <a:r>
              <a:rPr lang="cs-CZ" sz="2800" dirty="0" smtClean="0"/>
              <a:t>) </a:t>
            </a:r>
            <a:r>
              <a:rPr lang="cs-CZ" sz="2800" dirty="0"/>
              <a:t>a proč je </a:t>
            </a:r>
            <a:r>
              <a:rPr lang="cs-CZ" sz="2800" b="1" dirty="0">
                <a:solidFill>
                  <a:srgbClr val="FF0000"/>
                </a:solidFill>
              </a:rPr>
              <a:t>MR ˂ </a:t>
            </a:r>
            <a:r>
              <a:rPr lang="cs-CZ" sz="2800" b="1" dirty="0" smtClean="0">
                <a:solidFill>
                  <a:srgbClr val="FF0000"/>
                </a:solidFill>
              </a:rPr>
              <a:t>P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FF0000"/>
              </a:solidFill>
            </a:endParaRP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Vztah příjmů a cenové elasticity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první fázi je cenová elasticita poptávky v absolutní hodnotě větší než 1 (D je elastická), a proto je pokles ceny vyrovnán zvýšením prodejů (TR rostou)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Ve druhé fázi je cenová elasticita D v absolutní hodnotě menší než 1 (D je neelastická) již zvýšení prodejů nestačí kompenzovat pokles ceny a TR klesají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TR jsou ve svém maximu v bodě, kdy MR = 0</a:t>
            </a:r>
          </a:p>
        </p:txBody>
      </p:sp>
    </p:spTree>
    <p:extLst>
      <p:ext uri="{BB962C8B-B14F-4D97-AF65-F5344CB8AC3E}">
        <p14:creationId xmlns:p14="http://schemas.microsoft.com/office/powerpoint/2010/main" val="4256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rgbClr val="FF0000"/>
                </a:solidFill>
              </a:rPr>
              <a:t>monopol</a:t>
            </a:r>
            <a:endParaRPr lang="cs-CZ" sz="40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i="1" dirty="0" smtClean="0"/>
              <a:t>„Monopolisté udržují trvalý nedostatek zboží na trhu…. a prodávají své zboží o mnoho dráže než je jeho přirozená cena.“</a:t>
            </a:r>
          </a:p>
          <a:p>
            <a:pPr marL="85725" indent="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b="1" i="1" dirty="0"/>
          </a:p>
          <a:p>
            <a:pPr marL="85725" indent="0" algn="r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3200" b="1" i="1" dirty="0" smtClean="0"/>
              <a:t>Adam Smith</a:t>
            </a: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16493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monopol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355600" indent="-269875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Podmínky existence monopolu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dirty="0" smtClean="0"/>
              <a:t>Jediná vyrábějící a prodávající firma v odvětví</a:t>
            </a:r>
            <a:r>
              <a:rPr lang="cs-CZ" sz="2800" dirty="0" smtClean="0"/>
              <a:t> (nabídka firmy je zároveň nabídkou odvětví)</a:t>
            </a:r>
            <a:endParaRPr lang="cs-CZ" sz="2800" b="1" i="1" dirty="0" smtClean="0"/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dirty="0" smtClean="0"/>
              <a:t>Existence bariér</a:t>
            </a:r>
            <a:r>
              <a:rPr lang="cs-CZ" sz="2800" dirty="0" smtClean="0"/>
              <a:t>, které znemožňují jiným firmám vstup do odvětví (administrativní, právní, přírodní, ekonomické povahy)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dirty="0" smtClean="0"/>
              <a:t>Výroba a prodej produktu, který nemá dostupný substitut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dirty="0" smtClean="0"/>
              <a:t>Asymetrie informací</a:t>
            </a:r>
          </a:p>
          <a:p>
            <a:pPr marL="901700" indent="-360363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70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i="1" u="sng" dirty="0" smtClean="0">
                <a:solidFill>
                  <a:schemeClr val="tx1"/>
                </a:solidFill>
              </a:rPr>
              <a:t>Zisk monopolu</a:t>
            </a:r>
            <a:endParaRPr lang="cs-CZ" sz="4000" b="1" i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 lnSpcReduction="10000"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Zisk monopolu je dán rozdílem TR a TC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Vychází ze zlatého pravidla maximalizace zisku</a:t>
            </a:r>
          </a:p>
          <a:p>
            <a:pPr marL="85725" indent="0" algn="ctr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MR = MC</a:t>
            </a:r>
            <a:endParaRPr lang="cs-CZ" sz="2800" b="1" dirty="0">
              <a:solidFill>
                <a:srgbClr val="FF0000"/>
              </a:solidFill>
            </a:endParaRP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Nákladové podmínky </a:t>
            </a:r>
            <a:r>
              <a:rPr lang="cs-CZ" sz="2800" dirty="0" smtClean="0"/>
              <a:t>firmy jsou dány jejím vnitřním fungováním (tvar písmene U)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Monopol může maximalizovat zisk buď stanovením ceny (spotřebitel musí tuto cenu akceptovat) nebo stanovením objemu produkce, to vše s ohledem na tvar poptávkové křivky 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monopolním odvětví je zisk dlouhodobým jevem, nicméně nemusí být zaručen vždy (tržní poptávka se může z různých důvodů změnit)</a:t>
            </a:r>
            <a:endParaRPr lang="cs-CZ" sz="2800" dirty="0"/>
          </a:p>
          <a:p>
            <a:pPr marL="541337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604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850106"/>
          </a:xfrm>
        </p:spPr>
        <p:txBody>
          <a:bodyPr>
            <a:noAutofit/>
          </a:bodyPr>
          <a:lstStyle/>
          <a:p>
            <a:r>
              <a:rPr lang="cs-CZ" sz="4000" b="1" i="1" u="sng" dirty="0" smtClean="0">
                <a:solidFill>
                  <a:schemeClr val="tx1"/>
                </a:solidFill>
              </a:rPr>
              <a:t>Zisk monopolu</a:t>
            </a:r>
            <a:endParaRPr lang="cs-CZ" sz="4000" b="1" i="1" u="sng" dirty="0">
              <a:solidFill>
                <a:schemeClr val="tx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683568" y="1124744"/>
            <a:ext cx="7244212" cy="5445802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 rot="2134169">
            <a:off x="3939773" y="1538899"/>
            <a:ext cx="383130" cy="215803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690676" y="1191341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ZISK MONOPOLU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646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1171</TotalTime>
  <Words>1239</Words>
  <Application>Microsoft Office PowerPoint</Application>
  <PresentationFormat>Předvádění na obrazovce (4:3)</PresentationFormat>
  <Paragraphs>192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Wingdings 2</vt:lpstr>
      <vt:lpstr>Arkýř</vt:lpstr>
      <vt:lpstr>Nedokonalá konkurence</vt:lpstr>
      <vt:lpstr>Znaky nedokonalé konkurence</vt:lpstr>
      <vt:lpstr>Vývoj příjmů v nedokonalé konkurenci</vt:lpstr>
      <vt:lpstr>Vývoj příjmů v nedokonalé konkurenci</vt:lpstr>
      <vt:lpstr>Vztah příjmů a cenové elasticity</vt:lpstr>
      <vt:lpstr>monopol</vt:lpstr>
      <vt:lpstr>monopol</vt:lpstr>
      <vt:lpstr>Zisk monopolu</vt:lpstr>
      <vt:lpstr>Zisk monopolu</vt:lpstr>
      <vt:lpstr>Monopol s normálním (nulovým) ziskem nebo ztrátou </vt:lpstr>
      <vt:lpstr>Nabídková křivka monopolu</vt:lpstr>
      <vt:lpstr>Efektivnost monopolu</vt:lpstr>
      <vt:lpstr>Regulace monopolu</vt:lpstr>
      <vt:lpstr>Přirozený monopol</vt:lpstr>
      <vt:lpstr>oligopol</vt:lpstr>
      <vt:lpstr>oligipol</vt:lpstr>
      <vt:lpstr>Oligopol a zalomená poptávková křivka</vt:lpstr>
      <vt:lpstr>Typy oligopolu - tvorba ceny </vt:lpstr>
      <vt:lpstr>Typy oligopolu</vt:lpstr>
      <vt:lpstr>Oligopol a rozhodování o ceně</vt:lpstr>
      <vt:lpstr>Monopolistická konkurence </vt:lpstr>
      <vt:lpstr>Monopolistická konkurence </vt:lpstr>
      <vt:lpstr>Monopolistická konkurence 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237</cp:revision>
  <cp:lastPrinted>2019-10-31T09:51:57Z</cp:lastPrinted>
  <dcterms:created xsi:type="dcterms:W3CDTF">2015-02-19T14:22:13Z</dcterms:created>
  <dcterms:modified xsi:type="dcterms:W3CDTF">2020-10-05T11:58:44Z</dcterms:modified>
</cp:coreProperties>
</file>