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71" r:id="rId4"/>
    <p:sldId id="312" r:id="rId5"/>
    <p:sldId id="310" r:id="rId6"/>
    <p:sldId id="282" r:id="rId7"/>
    <p:sldId id="301" r:id="rId8"/>
    <p:sldId id="302" r:id="rId9"/>
    <p:sldId id="314" r:id="rId10"/>
    <p:sldId id="326" r:id="rId11"/>
    <p:sldId id="327" r:id="rId12"/>
    <p:sldId id="328" r:id="rId13"/>
    <p:sldId id="329" r:id="rId14"/>
    <p:sldId id="316" r:id="rId15"/>
    <p:sldId id="330" r:id="rId16"/>
    <p:sldId id="323" r:id="rId17"/>
    <p:sldId id="332" r:id="rId18"/>
    <p:sldId id="331" r:id="rId19"/>
    <p:sldId id="324" r:id="rId20"/>
    <p:sldId id="333" r:id="rId21"/>
    <p:sldId id="334" r:id="rId22"/>
    <p:sldId id="325" r:id="rId23"/>
    <p:sldId id="307" r:id="rId2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84768" autoAdjust="0"/>
  </p:normalViewPr>
  <p:slideViewPr>
    <p:cSldViewPr>
      <p:cViewPr varScale="1">
        <p:scale>
          <a:sx n="95" d="100"/>
          <a:sy n="95" d="100"/>
        </p:scale>
        <p:origin x="19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80" d="100"/>
          <a:sy n="80" d="100"/>
        </p:scale>
        <p:origin x="2496" y="-4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103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6652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8009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9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63339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8324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2578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0538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33874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48855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8897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327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9778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33401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6257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26706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223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30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4820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0" indent="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2205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605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3133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0909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523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67744" y="2204864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Trh výrobních faktorů</a:t>
            </a:r>
            <a:endParaRPr lang="cs-CZ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8375" y="116632"/>
            <a:ext cx="7467600" cy="778098"/>
          </a:xfrm>
        </p:spPr>
        <p:txBody>
          <a:bodyPr>
            <a:normAutofit fontScale="90000"/>
          </a:bodyPr>
          <a:lstStyle/>
          <a:p>
            <a:r>
              <a:rPr lang="cs-CZ" sz="4800" b="1" i="1" u="sng" dirty="0" smtClean="0">
                <a:solidFill>
                  <a:schemeClr val="tx1"/>
                </a:solidFill>
              </a:rPr>
              <a:t>Rovnováha na trhu práce</a:t>
            </a:r>
            <a:endParaRPr lang="cs-CZ" sz="48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16141" y="919504"/>
            <a:ext cx="8219256" cy="6253911"/>
          </a:xfrm>
        </p:spPr>
        <p:txBody>
          <a:bodyPr>
            <a:normAutofit/>
          </a:bodyPr>
          <a:lstStyle/>
          <a:p>
            <a:pPr marL="720725" indent="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dirty="0" smtClean="0"/>
          </a:p>
          <a:p>
            <a:pPr marL="720725" indent="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251520" y="946968"/>
            <a:ext cx="8219256" cy="591103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 smtClean="0"/>
              <a:t>Je dána </a:t>
            </a:r>
            <a:r>
              <a:rPr lang="cs-CZ" dirty="0"/>
              <a:t>střetem tržní křivky nabídky práce a tržní křivky poptávky po práci. Jestliže je mzdová sazba na trhu (w</a:t>
            </a:r>
            <a:r>
              <a:rPr lang="cs-CZ" baseline="-25000" dirty="0"/>
              <a:t>1</a:t>
            </a:r>
            <a:r>
              <a:rPr lang="cs-CZ" dirty="0"/>
              <a:t>) nižší než rovnovážná, vzniká na trhu nedostatek pracovních sil. Naopak, </a:t>
            </a:r>
            <a:r>
              <a:rPr lang="cs-CZ" dirty="0" smtClean="0"/>
              <a:t>bude-li mzdová </a:t>
            </a:r>
            <a:r>
              <a:rPr lang="cs-CZ" dirty="0"/>
              <a:t>sazba na trhu (w</a:t>
            </a:r>
            <a:r>
              <a:rPr lang="cs-CZ" baseline="-25000" dirty="0"/>
              <a:t>2</a:t>
            </a:r>
            <a:r>
              <a:rPr lang="cs-CZ" dirty="0"/>
              <a:t>) vyšší než rovnovážná, vzniká na trhu přebytek pracovních sil (nezaměstnanost</a:t>
            </a:r>
            <a:r>
              <a:rPr lang="cs-CZ" dirty="0" smtClean="0"/>
              <a:t>).</a:t>
            </a:r>
          </a:p>
          <a:p>
            <a:pPr marL="0" indent="0" algn="just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2" y="2893229"/>
            <a:ext cx="5112568" cy="3991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10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634082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nedokonale konkurenční trh práce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836712"/>
            <a:ext cx="8352928" cy="5904656"/>
          </a:xfrm>
        </p:spPr>
        <p:txBody>
          <a:bodyPr>
            <a:normAutofit fontScale="85000" lnSpcReduction="20000"/>
          </a:bodyPr>
          <a:lstStyle/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Příčiny a projevy nedokonalé konkurence:</a:t>
            </a:r>
          </a:p>
          <a:p>
            <a:pPr marL="892175" indent="-35401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200" b="1" i="1" u="sng" dirty="0"/>
              <a:t>mzdová nepružnost</a:t>
            </a:r>
            <a:r>
              <a:rPr lang="cs-CZ" sz="3200" dirty="0"/>
              <a:t> = mzdy reagují velmi pomalu na výrazné změny na trzích </a:t>
            </a:r>
            <a:r>
              <a:rPr lang="cs-CZ" sz="3200" dirty="0" smtClean="0"/>
              <a:t>práce</a:t>
            </a:r>
          </a:p>
          <a:p>
            <a:pPr marL="892175" indent="-35401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200" b="1" i="1" u="sng" dirty="0"/>
              <a:t>r</a:t>
            </a:r>
            <a:r>
              <a:rPr lang="cs-CZ" sz="3200" b="1" i="1" u="sng" dirty="0" smtClean="0"/>
              <a:t>ozdíly ve mzdách </a:t>
            </a:r>
            <a:r>
              <a:rPr lang="cs-CZ" sz="3200" dirty="0" smtClean="0"/>
              <a:t>– dynamické, kompenzační, diskriminace</a:t>
            </a:r>
            <a:endParaRPr lang="cs-CZ" sz="3200" dirty="0"/>
          </a:p>
          <a:p>
            <a:pPr marL="892175" indent="-35401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200" b="1" i="1" u="sng" dirty="0" smtClean="0"/>
              <a:t>kolektivní </a:t>
            </a:r>
            <a:r>
              <a:rPr lang="cs-CZ" sz="3200" b="1" i="1" u="sng" dirty="0"/>
              <a:t>smlouvy, pracovně právní zákonodárství </a:t>
            </a:r>
            <a:r>
              <a:rPr lang="cs-CZ" sz="3200" dirty="0"/>
              <a:t>– mzdové sazby jsou často i delší dobu nad nebo pod úrovní příjmu z mezního produktu práce.</a:t>
            </a:r>
          </a:p>
          <a:p>
            <a:pPr marL="892175" indent="-35401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200" b="1" i="1" u="sng" dirty="0" smtClean="0"/>
              <a:t>působení </a:t>
            </a:r>
            <a:r>
              <a:rPr lang="cs-CZ" sz="3200" b="1" i="1" u="sng" dirty="0"/>
              <a:t>odborových organizací</a:t>
            </a:r>
            <a:r>
              <a:rPr lang="cs-CZ" sz="3200" dirty="0"/>
              <a:t> – existence monopolní síly na straně nabídky na trhu práce.</a:t>
            </a:r>
          </a:p>
          <a:p>
            <a:pPr marL="892175" indent="-35401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200" b="1" i="1" u="sng" dirty="0" err="1" smtClean="0"/>
              <a:t>monopson</a:t>
            </a:r>
            <a:r>
              <a:rPr lang="cs-CZ" sz="3200" dirty="0" smtClean="0"/>
              <a:t> - </a:t>
            </a:r>
            <a:r>
              <a:rPr lang="cs-CZ" sz="3200" dirty="0"/>
              <a:t>na daném trhu existuje jediná dominantní firma, která zaměstnává práceschopné obyvatelstvo, jedná se tedy o trh s monopolní silou na straně poptávky.</a:t>
            </a:r>
          </a:p>
          <a:p>
            <a:pPr marL="892175" indent="-35401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200" b="1" i="1" u="sng" dirty="0" smtClean="0"/>
              <a:t>bilaterální </a:t>
            </a:r>
            <a:r>
              <a:rPr lang="cs-CZ" sz="3200" b="1" i="1" u="sng" dirty="0"/>
              <a:t>monopol </a:t>
            </a:r>
            <a:r>
              <a:rPr lang="cs-CZ" sz="3200" dirty="0" smtClean="0"/>
              <a:t>- </a:t>
            </a:r>
            <a:r>
              <a:rPr lang="cs-CZ" sz="3200" dirty="0"/>
              <a:t>monopolní síla existuje jak na straně nabídky, tak na straně poptávky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43708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8374" y="116632"/>
            <a:ext cx="8022401" cy="778098"/>
          </a:xfrm>
        </p:spPr>
        <p:txBody>
          <a:bodyPr>
            <a:normAutofit fontScale="90000"/>
          </a:bodyPr>
          <a:lstStyle/>
          <a:p>
            <a:r>
              <a:rPr lang="cs-CZ" sz="4800" b="1" i="1" u="sng" dirty="0" smtClean="0">
                <a:solidFill>
                  <a:schemeClr val="tx1"/>
                </a:solidFill>
              </a:rPr>
              <a:t>Důsledky stanovení minimální mzdy</a:t>
            </a:r>
            <a:endParaRPr lang="cs-CZ" sz="48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16141" y="919504"/>
            <a:ext cx="8219256" cy="6253911"/>
          </a:xfrm>
        </p:spPr>
        <p:txBody>
          <a:bodyPr>
            <a:normAutofit/>
          </a:bodyPr>
          <a:lstStyle/>
          <a:p>
            <a:pPr marL="720725" indent="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dirty="0" smtClean="0"/>
          </a:p>
          <a:p>
            <a:pPr marL="720725" indent="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251520" y="946968"/>
            <a:ext cx="8219256" cy="591103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dirty="0"/>
          </a:p>
        </p:txBody>
      </p:sp>
      <p:pic>
        <p:nvPicPr>
          <p:cNvPr id="7" name="Obrázek 6"/>
          <p:cNvPicPr/>
          <p:nvPr/>
        </p:nvPicPr>
        <p:blipFill rotWithShape="1">
          <a:blip r:embed="rId3"/>
          <a:srcRect l="2750" t="21830" r="650" b="3801"/>
          <a:stretch/>
        </p:blipFill>
        <p:spPr bwMode="auto">
          <a:xfrm>
            <a:off x="827584" y="1268760"/>
            <a:ext cx="7200800" cy="482453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5641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490066"/>
          </a:xfrm>
        </p:spPr>
        <p:txBody>
          <a:bodyPr>
            <a:noAutofit/>
          </a:bodyPr>
          <a:lstStyle/>
          <a:p>
            <a:r>
              <a:rPr lang="cs-CZ" sz="3600" b="1" i="1" u="sng" dirty="0" smtClean="0">
                <a:solidFill>
                  <a:schemeClr val="tx1"/>
                </a:solidFill>
              </a:rPr>
              <a:t>Transferový výdělek a ekonomická renta</a:t>
            </a:r>
            <a:endParaRPr lang="cs-CZ" sz="36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6520" y="764704"/>
            <a:ext cx="7705880" cy="6093296"/>
          </a:xfrm>
        </p:spPr>
        <p:txBody>
          <a:bodyPr>
            <a:normAutofit/>
          </a:bodyPr>
          <a:lstStyle/>
          <a:p>
            <a:pPr marL="269875" indent="-269875" algn="just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Mzdu obvykle tvoří dvě části:</a:t>
            </a:r>
          </a:p>
          <a:p>
            <a:pPr marL="514350" indent="-51435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cs-CZ" sz="2800" b="1" i="1" u="sng" dirty="0" smtClean="0"/>
              <a:t>Transferový výdělek</a:t>
            </a:r>
            <a:r>
              <a:rPr lang="cs-CZ" sz="2800" b="1" i="1" dirty="0" smtClean="0"/>
              <a:t> </a:t>
            </a:r>
            <a:r>
              <a:rPr lang="cs-CZ" sz="2800" dirty="0" smtClean="0"/>
              <a:t>= minimální částka nezbytná k tomu, aby přiměla pracovníka k nabídce práce na určitém trhu práce</a:t>
            </a:r>
          </a:p>
          <a:p>
            <a:pPr marL="514350" indent="-51435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cs-CZ" sz="2800" b="1" i="1" u="sng" dirty="0" smtClean="0"/>
              <a:t>Ekonomická renta</a:t>
            </a:r>
            <a:r>
              <a:rPr lang="cs-CZ" sz="2800" dirty="0" smtClean="0"/>
              <a:t> = ta část mzdy, která přesahuje transferový výdělek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/>
          <a:srcRect t="7277" b="-7259"/>
          <a:stretch/>
        </p:blipFill>
        <p:spPr>
          <a:xfrm>
            <a:off x="539552" y="3645024"/>
            <a:ext cx="7992888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72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712968" cy="850106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rgbClr val="FF0000"/>
                </a:solidFill>
              </a:rPr>
              <a:t>Trh půdy</a:t>
            </a:r>
            <a:endParaRPr lang="cs-CZ" sz="4000" b="1" u="sng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931224" cy="5205192"/>
          </a:xfrm>
        </p:spPr>
        <p:txBody>
          <a:bodyPr>
            <a:normAutofit/>
          </a:bodyPr>
          <a:lstStyle/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Půda (A) zahrnuje jak část zemského povrchu, která není pokryta mořem (zemědělská </a:t>
            </a:r>
            <a:r>
              <a:rPr lang="cs-CZ" sz="2800" dirty="0" smtClean="0"/>
              <a:t>a nezemědělská </a:t>
            </a:r>
            <a:r>
              <a:rPr lang="cs-CZ" sz="2800" dirty="0"/>
              <a:t>půda), tak veškeré přírodní zdroje, které lze nalézt nad i pod zemí. </a:t>
            </a:r>
            <a:endParaRPr lang="cs-CZ" sz="2800" dirty="0" smtClean="0"/>
          </a:p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Nabídka </a:t>
            </a:r>
            <a:r>
              <a:rPr lang="cs-CZ" sz="2800" dirty="0" err="1" smtClean="0"/>
              <a:t>půdyje</a:t>
            </a:r>
            <a:r>
              <a:rPr lang="cs-CZ" sz="2800" dirty="0" smtClean="0"/>
              <a:t> </a:t>
            </a:r>
            <a:r>
              <a:rPr lang="cs-CZ" sz="2800" dirty="0"/>
              <a:t>fixní, tedy neelastická!!! </a:t>
            </a:r>
            <a:endParaRPr lang="cs-CZ" sz="2800" dirty="0" smtClean="0"/>
          </a:p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Výše </a:t>
            </a:r>
            <a:r>
              <a:rPr lang="cs-CZ" sz="2800" dirty="0"/>
              <a:t>pozemkové renty je pak určována sazbou </a:t>
            </a:r>
            <a:r>
              <a:rPr lang="cs-CZ" sz="2800" dirty="0" smtClean="0"/>
              <a:t>pozemkové renty </a:t>
            </a:r>
            <a:r>
              <a:rPr lang="cs-CZ" sz="2800" dirty="0"/>
              <a:t>(</a:t>
            </a:r>
            <a:r>
              <a:rPr lang="cs-CZ" sz="2800" dirty="0" smtClean="0"/>
              <a:t>r) </a:t>
            </a:r>
            <a:r>
              <a:rPr lang="cs-CZ" sz="2800" dirty="0"/>
              <a:t>a množstvím pronajaté půdy (</a:t>
            </a:r>
            <a:r>
              <a:rPr lang="cs-CZ" sz="2800" dirty="0" smtClean="0"/>
              <a:t>Q). </a:t>
            </a:r>
          </a:p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Pozemková </a:t>
            </a:r>
            <a:r>
              <a:rPr lang="cs-CZ" sz="2800" dirty="0"/>
              <a:t>renta je specifickým případem </a:t>
            </a:r>
            <a:r>
              <a:rPr lang="cs-CZ" sz="2800" dirty="0" smtClean="0"/>
              <a:t>čisté ekonomické </a:t>
            </a:r>
            <a:r>
              <a:rPr lang="cs-CZ" sz="2800" dirty="0"/>
              <a:t>renty.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56288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712968" cy="850106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Trh půdy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1115616" y="1109608"/>
            <a:ext cx="6768752" cy="541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70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634082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rgbClr val="FF0000"/>
                </a:solidFill>
              </a:rPr>
              <a:t>Trh kapitálu</a:t>
            </a:r>
            <a:endParaRPr lang="cs-CZ" sz="4000" u="sng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908720"/>
            <a:ext cx="7705880" cy="5781096"/>
          </a:xfrm>
        </p:spPr>
        <p:txBody>
          <a:bodyPr>
            <a:normAutofit/>
          </a:bodyPr>
          <a:lstStyle/>
          <a:p>
            <a:pPr marL="269875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Kapitál je sekundárním výrobním faktorem</a:t>
            </a:r>
          </a:p>
          <a:p>
            <a:pPr marL="269875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Jsou to úspory přeměněné na investice </a:t>
            </a:r>
          </a:p>
          <a:p>
            <a:pPr marL="269875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b="1" i="1" u="sng" dirty="0" smtClean="0"/>
              <a:t>Formy kapitálu</a:t>
            </a:r>
            <a:r>
              <a:rPr lang="cs-CZ" sz="2800" dirty="0" smtClean="0"/>
              <a:t>:</a:t>
            </a:r>
          </a:p>
          <a:p>
            <a:pPr marL="892175" indent="-35401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Hmotný</a:t>
            </a:r>
          </a:p>
          <a:p>
            <a:pPr marL="892175" indent="-35401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Nehmotný</a:t>
            </a:r>
          </a:p>
          <a:p>
            <a:pPr marL="892175" indent="-35401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Finanční – vlastní, cizí</a:t>
            </a:r>
          </a:p>
          <a:p>
            <a:pPr marL="269875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Cenou kapitálu je </a:t>
            </a:r>
            <a:r>
              <a:rPr lang="cs-CZ" sz="2800" b="1" i="1" u="sng" dirty="0"/>
              <a:t>úroková míra</a:t>
            </a:r>
            <a:r>
              <a:rPr lang="cs-CZ" sz="2800" dirty="0"/>
              <a:t>, </a:t>
            </a:r>
            <a:r>
              <a:rPr lang="cs-CZ" sz="2800" dirty="0" smtClean="0"/>
              <a:t>která vyjadřuje </a:t>
            </a:r>
            <a:r>
              <a:rPr lang="cs-CZ" sz="2800" dirty="0"/>
              <a:t>míru zhodnocení vložené částky za určité období; je dána </a:t>
            </a:r>
            <a:r>
              <a:rPr lang="cs-CZ" sz="2800" dirty="0" smtClean="0"/>
              <a:t>jako poměr </a:t>
            </a:r>
            <a:r>
              <a:rPr lang="cs-CZ" sz="2800" dirty="0"/>
              <a:t>úroku z uspořené částky (</a:t>
            </a:r>
            <a:r>
              <a:rPr lang="el-GR" sz="2800" dirty="0"/>
              <a:t>Δ</a:t>
            </a:r>
            <a:r>
              <a:rPr lang="cs-CZ" sz="2800" dirty="0"/>
              <a:t>S</a:t>
            </a:r>
            <a:r>
              <a:rPr lang="cs-CZ" sz="2800" baseline="-25000" dirty="0"/>
              <a:t>i</a:t>
            </a:r>
            <a:r>
              <a:rPr lang="cs-CZ" sz="2800" dirty="0"/>
              <a:t>) k této uspořené částce (S</a:t>
            </a:r>
            <a:r>
              <a:rPr lang="cs-CZ" sz="2800" baseline="-25000" dirty="0"/>
              <a:t>i</a:t>
            </a:r>
            <a:r>
              <a:rPr lang="cs-CZ" sz="2800" dirty="0" smtClean="0"/>
              <a:t>):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8043" y="5229200"/>
            <a:ext cx="2484277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69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634082"/>
          </a:xfrm>
        </p:spPr>
        <p:txBody>
          <a:bodyPr>
            <a:noAutofit/>
          </a:bodyPr>
          <a:lstStyle/>
          <a:p>
            <a:r>
              <a:rPr lang="cs-CZ" sz="4400" b="1" i="1" u="sng" dirty="0" smtClean="0">
                <a:solidFill>
                  <a:schemeClr val="tx1"/>
                </a:solidFill>
              </a:rPr>
              <a:t>Nabídka kapitálu</a:t>
            </a:r>
            <a:endParaRPr lang="cs-CZ" sz="4400" i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6520" y="1076904"/>
            <a:ext cx="7705880" cy="5781096"/>
          </a:xfrm>
        </p:spPr>
        <p:txBody>
          <a:bodyPr>
            <a:normAutofit/>
          </a:bodyPr>
          <a:lstStyle/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3200" dirty="0"/>
              <a:t>Nabídku kapitálu (S</a:t>
            </a:r>
            <a:r>
              <a:rPr lang="cs-CZ" sz="3200" baseline="-25000" dirty="0"/>
              <a:t>K</a:t>
            </a:r>
            <a:r>
              <a:rPr lang="cs-CZ" sz="3200" dirty="0"/>
              <a:t>) na trhu představují především úspory ekonomických subjektů, které </a:t>
            </a:r>
            <a:r>
              <a:rPr lang="cs-CZ" sz="3200" dirty="0" smtClean="0"/>
              <a:t>se zříkají </a:t>
            </a:r>
            <a:r>
              <a:rPr lang="cs-CZ" sz="3200" dirty="0"/>
              <a:t>současné spotřeby a odkládají ji do budoucnosti, a to s očekáváním, že jejich </a:t>
            </a:r>
            <a:r>
              <a:rPr lang="cs-CZ" sz="3200" dirty="0" smtClean="0"/>
              <a:t>budoucí spotřeba </a:t>
            </a:r>
            <a:r>
              <a:rPr lang="cs-CZ" sz="3200" dirty="0"/>
              <a:t>bude </a:t>
            </a:r>
            <a:r>
              <a:rPr lang="cs-CZ" sz="3200" dirty="0" smtClean="0"/>
              <a:t>vyšší</a:t>
            </a:r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3200" i="1" u="sng" dirty="0" smtClean="0"/>
              <a:t>Z </a:t>
            </a:r>
            <a:r>
              <a:rPr lang="cs-CZ" sz="3200" i="1" u="sng" dirty="0"/>
              <a:t>krátkodobého hlediska</a:t>
            </a:r>
            <a:r>
              <a:rPr lang="cs-CZ" sz="3200" dirty="0"/>
              <a:t> je velikost úspor dána; nabídková </a:t>
            </a:r>
            <a:r>
              <a:rPr lang="cs-CZ" sz="3200" dirty="0" smtClean="0"/>
              <a:t>křivka </a:t>
            </a:r>
            <a:r>
              <a:rPr lang="cs-CZ" sz="3200" dirty="0"/>
              <a:t>je neelastická. </a:t>
            </a:r>
            <a:endParaRPr lang="cs-CZ" sz="3200" dirty="0" smtClean="0"/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3200" i="1" u="sng" dirty="0" smtClean="0"/>
              <a:t>Z </a:t>
            </a:r>
            <a:r>
              <a:rPr lang="cs-CZ" sz="3200" i="1" u="sng" dirty="0"/>
              <a:t>dlouhodobého hlediska</a:t>
            </a:r>
            <a:r>
              <a:rPr lang="cs-CZ" sz="3200" dirty="0"/>
              <a:t> jsou úspory rostoucí funkcí úrokové míry</a:t>
            </a:r>
            <a:r>
              <a:rPr lang="cs-CZ" sz="3200" dirty="0" smtClean="0"/>
              <a:t>, nabídková </a:t>
            </a:r>
            <a:r>
              <a:rPr lang="cs-CZ" sz="3200" dirty="0"/>
              <a:t>křivka </a:t>
            </a:r>
            <a:r>
              <a:rPr lang="cs-CZ" sz="3200" dirty="0" smtClean="0"/>
              <a:t>je </a:t>
            </a:r>
            <a:r>
              <a:rPr lang="cs-CZ" sz="3200" dirty="0"/>
              <a:t>rostoucí.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411043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490066"/>
          </a:xfrm>
        </p:spPr>
        <p:txBody>
          <a:bodyPr>
            <a:noAutofit/>
          </a:bodyPr>
          <a:lstStyle/>
          <a:p>
            <a:r>
              <a:rPr lang="cs-CZ" sz="3600" b="1" i="1" u="sng" dirty="0" smtClean="0">
                <a:solidFill>
                  <a:schemeClr val="tx1"/>
                </a:solidFill>
              </a:rPr>
              <a:t>Nabídka kapitálu</a:t>
            </a:r>
            <a:endParaRPr lang="cs-CZ" sz="3600" i="1" u="sng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66520" y="764704"/>
                <a:ext cx="7705880" cy="6192688"/>
              </a:xfrm>
            </p:spPr>
            <p:txBody>
              <a:bodyPr>
                <a:normAutofit fontScale="70000" lnSpcReduction="20000"/>
              </a:bodyPr>
              <a:lstStyle/>
              <a:p>
                <a:pPr marL="269875" indent="-269875" algn="just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r>
                  <a:rPr lang="cs-CZ" sz="3200" dirty="0" smtClean="0"/>
                  <a:t>Domácnosti motivuje k úsporám právě určitá výše úrokové míry, od níž mohou odvodit budoucí </a:t>
                </a:r>
                <a:r>
                  <a:rPr lang="cs-CZ" sz="3200" dirty="0"/>
                  <a:t>hodnotu dnešní úspory (budoucí výnos současné hodnoty).</a:t>
                </a:r>
              </a:p>
              <a:p>
                <a:pPr marL="0" indent="0" algn="ctr">
                  <a:spcAft>
                    <a:spcPts val="600"/>
                  </a:spcAft>
                  <a:buClr>
                    <a:schemeClr val="tx2"/>
                  </a:buClr>
                  <a:buSzPct val="100000"/>
                  <a:buNone/>
                </a:pPr>
                <a:r>
                  <a:rPr lang="cs-CZ" sz="3200" b="1" dirty="0">
                    <a:solidFill>
                      <a:srgbClr val="FF0000"/>
                    </a:solidFill>
                  </a:rPr>
                  <a:t>FV = PV . (1 + </a:t>
                </a:r>
                <a:r>
                  <a:rPr lang="cs-CZ" sz="3200" b="1" dirty="0" err="1">
                    <a:solidFill>
                      <a:srgbClr val="FF0000"/>
                    </a:solidFill>
                  </a:rPr>
                  <a:t>i</a:t>
                </a:r>
                <a:r>
                  <a:rPr lang="cs-CZ" sz="3200" b="1" baseline="-25000" dirty="0" err="1">
                    <a:solidFill>
                      <a:srgbClr val="FF0000"/>
                    </a:solidFill>
                  </a:rPr>
                  <a:t>R</a:t>
                </a:r>
                <a:r>
                  <a:rPr lang="cs-CZ" sz="3200" b="1" dirty="0">
                    <a:solidFill>
                      <a:srgbClr val="FF0000"/>
                    </a:solidFill>
                  </a:rPr>
                  <a:t>)</a:t>
                </a:r>
                <a:r>
                  <a:rPr lang="cs-CZ" sz="3200" b="1" baseline="30000" dirty="0">
                    <a:solidFill>
                      <a:srgbClr val="FF0000"/>
                    </a:solidFill>
                  </a:rPr>
                  <a:t>n</a:t>
                </a:r>
              </a:p>
              <a:p>
                <a:pPr marL="1430338" indent="-538163" algn="just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Wingdings" panose="05000000000000000000" pitchFamily="2" charset="2"/>
                  <a:buChar char="Ø"/>
                </a:pPr>
                <a:r>
                  <a:rPr lang="cs-CZ" sz="3200" dirty="0"/>
                  <a:t>kde: FV = hodnota budoucího výnosu</a:t>
                </a:r>
              </a:p>
              <a:p>
                <a:pPr marL="1430338" indent="-538163" algn="just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Wingdings" panose="05000000000000000000" pitchFamily="2" charset="2"/>
                  <a:buChar char="Ø"/>
                </a:pPr>
                <a:r>
                  <a:rPr lang="cs-CZ" sz="3200" dirty="0"/>
                  <a:t>PV = současná hodnota vkladu</a:t>
                </a:r>
              </a:p>
              <a:p>
                <a:pPr marL="1430338" indent="-538163" algn="just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Wingdings" panose="05000000000000000000" pitchFamily="2" charset="2"/>
                  <a:buChar char="Ø"/>
                </a:pPr>
                <a:r>
                  <a:rPr lang="cs-CZ" sz="3200" dirty="0"/>
                  <a:t>(1 + </a:t>
                </a:r>
                <a:r>
                  <a:rPr lang="cs-CZ" sz="3200" dirty="0" err="1"/>
                  <a:t>i</a:t>
                </a:r>
                <a:r>
                  <a:rPr lang="cs-CZ" sz="3200" baseline="-25000" dirty="0" err="1"/>
                  <a:t>R</a:t>
                </a:r>
                <a:r>
                  <a:rPr lang="cs-CZ" sz="3200" dirty="0"/>
                  <a:t>)</a:t>
                </a:r>
                <a:r>
                  <a:rPr lang="cs-CZ" sz="3200" baseline="30000" dirty="0"/>
                  <a:t>n</a:t>
                </a:r>
                <a:r>
                  <a:rPr lang="cs-CZ" sz="3200" dirty="0"/>
                  <a:t> = úročitel (= udává, kolikrát se zvýší počáteční vklad za n let při dané úrokové míře)</a:t>
                </a:r>
              </a:p>
              <a:p>
                <a:pPr marL="269875" indent="-269875" algn="just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r>
                  <a:rPr lang="cs-CZ" sz="3200" dirty="0"/>
                  <a:t>Někdy je třeba znát také současnou hodnotu výnosů, které obdržíme v budoucnosti </a:t>
                </a:r>
                <a:endParaRPr lang="cs-CZ" sz="3200" dirty="0" smtClean="0"/>
              </a:p>
              <a:p>
                <a:pPr marL="0" indent="0" algn="just">
                  <a:spcAft>
                    <a:spcPts val="600"/>
                  </a:spcAft>
                  <a:buClr>
                    <a:schemeClr val="tx2"/>
                  </a:buClr>
                  <a:buSzPct val="100000"/>
                  <a:buNone/>
                </a:pPr>
                <a:endParaRPr lang="cs-CZ" sz="3200" dirty="0" smtClean="0"/>
              </a:p>
              <a:p>
                <a:pPr marL="269875" indent="-269875" algn="just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endParaRPr lang="cs-CZ" sz="3200" dirty="0"/>
              </a:p>
              <a:p>
                <a:pPr marL="1430338" indent="-538163" algn="just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Wingdings" panose="05000000000000000000" pitchFamily="2" charset="2"/>
                  <a:buChar char="Ø"/>
                </a:pPr>
                <a:r>
                  <a:rPr lang="cs-CZ" sz="3100" dirty="0" smtClean="0"/>
                  <a:t>Kde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lang="cs-CZ" sz="3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3400" b="0" i="1" smtClean="0">
                                <a:latin typeface="Cambria Math" panose="02040503050406030204" pitchFamily="18" charset="0"/>
                              </a:rPr>
                              <m:t>1+ </m:t>
                            </m:r>
                            <m:sSub>
                              <m:sSubPr>
                                <m:ctrlPr>
                                  <a:rPr lang="cs-CZ" sz="3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3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cs-CZ" sz="3400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sub>
                            </m:sSub>
                          </m:e>
                        </m:d>
                      </m:den>
                    </m:f>
                  </m:oMath>
                </a14:m>
                <a:r>
                  <a:rPr lang="cs-CZ" sz="3100" dirty="0" smtClean="0"/>
                  <a:t>= </a:t>
                </a:r>
                <a:r>
                  <a:rPr lang="cs-CZ" sz="3100" dirty="0"/>
                  <a:t>odúročitel, neboli diskont </a:t>
                </a:r>
                <a:r>
                  <a:rPr lang="cs-CZ" sz="3100" dirty="0" smtClean="0"/>
                  <a:t>(udává, </a:t>
                </a:r>
                <a:r>
                  <a:rPr lang="cs-CZ" sz="3100" dirty="0"/>
                  <a:t>kolikrát nižší je současná hodnota částky, kterou získáme na konci n-</a:t>
                </a:r>
                <a:r>
                  <a:rPr lang="cs-CZ" sz="3100" dirty="0" err="1"/>
                  <a:t>tého</a:t>
                </a:r>
                <a:r>
                  <a:rPr lang="cs-CZ" sz="3100" dirty="0"/>
                  <a:t> roku při dané úrokové míře)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66520" y="764704"/>
                <a:ext cx="7705880" cy="6192688"/>
              </a:xfrm>
              <a:blipFill>
                <a:blip r:embed="rId3"/>
                <a:stretch>
                  <a:fillRect l="-949" t="-1575" r="-102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9912" y="3933056"/>
            <a:ext cx="2437438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63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490066"/>
          </a:xfrm>
        </p:spPr>
        <p:txBody>
          <a:bodyPr>
            <a:noAutofit/>
          </a:bodyPr>
          <a:lstStyle/>
          <a:p>
            <a:r>
              <a:rPr lang="cs-CZ" sz="3600" b="1" i="1" u="sng" dirty="0" smtClean="0">
                <a:solidFill>
                  <a:schemeClr val="tx1"/>
                </a:solidFill>
              </a:rPr>
              <a:t>Poptávka po kapitálu</a:t>
            </a:r>
            <a:endParaRPr lang="cs-CZ" sz="3600" i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73678" y="764704"/>
            <a:ext cx="7705880" cy="5949280"/>
          </a:xfrm>
        </p:spPr>
        <p:txBody>
          <a:bodyPr>
            <a:normAutofit/>
          </a:bodyPr>
          <a:lstStyle/>
          <a:p>
            <a:pPr marL="269875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600" dirty="0"/>
              <a:t>Poptávka po kapitálu (DK) je dána potřebou firem financovat nákup investičních statků.</a:t>
            </a:r>
          </a:p>
          <a:p>
            <a:pPr marL="269875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600" dirty="0"/>
              <a:t>Poptávka po kapitálu je určena příjmem z mezního produktu kapitálu a je nepřímo závislá </a:t>
            </a:r>
            <a:r>
              <a:rPr lang="cs-CZ" sz="2600" dirty="0" smtClean="0"/>
              <a:t>na výši </a:t>
            </a:r>
            <a:r>
              <a:rPr lang="cs-CZ" sz="2600" dirty="0"/>
              <a:t>úrokové </a:t>
            </a:r>
            <a:r>
              <a:rPr lang="cs-CZ" sz="2600" dirty="0" smtClean="0"/>
              <a:t>míry</a:t>
            </a:r>
          </a:p>
          <a:p>
            <a:pPr marL="269875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600" dirty="0" smtClean="0"/>
              <a:t>Platí</a:t>
            </a:r>
            <a:r>
              <a:rPr lang="cs-CZ" sz="2600" dirty="0"/>
              <a:t>, že s růstem úrokové míry klesá poptávka po kapitálu a naopak</a:t>
            </a:r>
            <a:r>
              <a:rPr lang="cs-CZ" sz="2600" dirty="0" smtClean="0"/>
              <a:t>; poptávková </a:t>
            </a:r>
            <a:r>
              <a:rPr lang="cs-CZ" sz="2600" dirty="0"/>
              <a:t>křivka je klesající</a:t>
            </a:r>
            <a:r>
              <a:rPr lang="cs-CZ" sz="2600" dirty="0" smtClean="0"/>
              <a:t>.</a:t>
            </a:r>
          </a:p>
          <a:p>
            <a:pPr marL="269875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600" dirty="0"/>
              <a:t>Pro firmy je důležité, aby znaly hodnotu výnosu inkasovaného v daném roce. Ten má </a:t>
            </a:r>
            <a:r>
              <a:rPr lang="cs-CZ" sz="2600" dirty="0" smtClean="0"/>
              <a:t>pro firmu </a:t>
            </a:r>
            <a:r>
              <a:rPr lang="cs-CZ" sz="2600" dirty="0"/>
              <a:t>větší význam než výnosy inkasovaný v pozdějších letech. </a:t>
            </a:r>
            <a:r>
              <a:rPr lang="cs-CZ" sz="2600" b="1" i="1" u="sng" dirty="0"/>
              <a:t>Současnou hodnotu </a:t>
            </a:r>
            <a:r>
              <a:rPr lang="cs-CZ" sz="2600" b="1" i="1" u="sng" dirty="0" smtClean="0"/>
              <a:t>toku budoucích </a:t>
            </a:r>
            <a:r>
              <a:rPr lang="cs-CZ" sz="2600" b="1" i="1" u="sng" dirty="0"/>
              <a:t>výnosů</a:t>
            </a:r>
            <a:r>
              <a:rPr lang="cs-CZ" sz="2600" dirty="0"/>
              <a:t> tak </a:t>
            </a:r>
            <a:r>
              <a:rPr lang="cs-CZ" sz="2600" dirty="0" smtClean="0"/>
              <a:t>určíme: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6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7910" y="5661248"/>
            <a:ext cx="5143370" cy="105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4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Trh výrobních faktorů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33400" y="1124744"/>
            <a:ext cx="7715200" cy="5544616"/>
          </a:xfrm>
        </p:spPr>
        <p:txBody>
          <a:bodyPr>
            <a:normAutofit/>
          </a:bodyPr>
          <a:lstStyle/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Vlastníkem výrobních faktorů jsou domácnosti</a:t>
            </a:r>
          </a:p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Na tomto trhu vystupují domácnosti na straně nabídky a firmy na straně poptávky</a:t>
            </a:r>
          </a:p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Výrobní faktory:</a:t>
            </a:r>
          </a:p>
          <a:p>
            <a:pPr marL="1076325" indent="-35560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200" dirty="0" smtClean="0"/>
              <a:t>Práce</a:t>
            </a:r>
          </a:p>
          <a:p>
            <a:pPr marL="1076325" indent="-35560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200" dirty="0" smtClean="0"/>
              <a:t>Půda a přírodní zdroje</a:t>
            </a:r>
          </a:p>
          <a:p>
            <a:pPr marL="1076325" indent="-35560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200" dirty="0" smtClean="0"/>
              <a:t>Kapitál</a:t>
            </a:r>
          </a:p>
          <a:p>
            <a:pPr marL="355600" indent="-269875" algn="ctr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3200" dirty="0"/>
              <a:t>Obecně </a:t>
            </a:r>
            <a:r>
              <a:rPr lang="cs-CZ" sz="3200" dirty="0" smtClean="0"/>
              <a:t>platí </a:t>
            </a:r>
            <a:r>
              <a:rPr lang="cs-CZ" sz="3200" dirty="0"/>
              <a:t>r</a:t>
            </a:r>
            <a:r>
              <a:rPr lang="cs-CZ" sz="3200" dirty="0" smtClean="0"/>
              <a:t>ovnováha </a:t>
            </a:r>
            <a:r>
              <a:rPr lang="cs-CZ" sz="3200" dirty="0"/>
              <a:t>firmy na trhu VF: </a:t>
            </a:r>
            <a:r>
              <a:rPr lang="cs-CZ" sz="3200" b="1" dirty="0">
                <a:solidFill>
                  <a:srgbClr val="FF0000"/>
                </a:solidFill>
              </a:rPr>
              <a:t>MC</a:t>
            </a:r>
            <a:r>
              <a:rPr lang="cs-CZ" sz="3200" b="1" baseline="-25000" dirty="0">
                <a:solidFill>
                  <a:srgbClr val="FF0000"/>
                </a:solidFill>
              </a:rPr>
              <a:t>VF</a:t>
            </a:r>
            <a:r>
              <a:rPr lang="cs-CZ" sz="3200" b="1" dirty="0">
                <a:solidFill>
                  <a:srgbClr val="FF0000"/>
                </a:solidFill>
              </a:rPr>
              <a:t> = MRP</a:t>
            </a:r>
            <a:r>
              <a:rPr lang="cs-CZ" sz="3200" b="1" baseline="-25000" dirty="0">
                <a:solidFill>
                  <a:srgbClr val="FF0000"/>
                </a:solidFill>
              </a:rPr>
              <a:t>VF</a:t>
            </a:r>
            <a:r>
              <a:rPr lang="cs-CZ" sz="3200" b="1" dirty="0">
                <a:solidFill>
                  <a:srgbClr val="FF0000"/>
                </a:solidFill>
              </a:rPr>
              <a:t> </a:t>
            </a:r>
          </a:p>
          <a:p>
            <a:pPr marL="85725" indent="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490066"/>
          </a:xfrm>
        </p:spPr>
        <p:txBody>
          <a:bodyPr>
            <a:noAutofit/>
          </a:bodyPr>
          <a:lstStyle/>
          <a:p>
            <a:r>
              <a:rPr lang="cs-CZ" sz="3600" b="1" i="1" u="sng" dirty="0" smtClean="0">
                <a:solidFill>
                  <a:schemeClr val="tx1"/>
                </a:solidFill>
              </a:rPr>
              <a:t>Poptávka po kapitálu</a:t>
            </a:r>
            <a:endParaRPr lang="cs-CZ" sz="3600" i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73678" y="764704"/>
            <a:ext cx="7705880" cy="5949280"/>
          </a:xfrm>
        </p:spPr>
        <p:txBody>
          <a:bodyPr>
            <a:normAutofit/>
          </a:bodyPr>
          <a:lstStyle/>
          <a:p>
            <a:pPr marL="269875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b="1" i="1" u="sng" dirty="0"/>
              <a:t>Čistá současná hodnota budoucích výnosů </a:t>
            </a:r>
            <a:r>
              <a:rPr lang="cs-CZ" sz="2800" dirty="0"/>
              <a:t>– bere v úvahu náklady spojené s </a:t>
            </a:r>
            <a:r>
              <a:rPr lang="cs-CZ" sz="2800" dirty="0" smtClean="0"/>
              <a:t>realizací jednotlivých </a:t>
            </a:r>
            <a:r>
              <a:rPr lang="cs-CZ" sz="2800" dirty="0"/>
              <a:t>investic; </a:t>
            </a:r>
            <a:endParaRPr lang="cs-CZ" sz="2800" dirty="0" smtClean="0"/>
          </a:p>
          <a:p>
            <a:pPr marL="269875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Určíme </a:t>
            </a:r>
            <a:r>
              <a:rPr lang="cs-CZ" sz="2800" dirty="0"/>
              <a:t>ji tak, že od současné hodnoty toku budoucích výnosů </a:t>
            </a:r>
            <a:r>
              <a:rPr lang="cs-CZ" sz="2800" dirty="0" smtClean="0"/>
              <a:t>odečteme náklady </a:t>
            </a:r>
            <a:r>
              <a:rPr lang="cs-CZ" sz="2800" dirty="0"/>
              <a:t>na investici. </a:t>
            </a:r>
            <a:endParaRPr lang="cs-CZ" sz="2800" dirty="0" smtClean="0"/>
          </a:p>
          <a:p>
            <a:pPr marL="269875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Firma </a:t>
            </a:r>
            <a:r>
              <a:rPr lang="cs-CZ" sz="2800" dirty="0"/>
              <a:t>investuje v případě, že čistá současná hodnota budoucích </a:t>
            </a:r>
            <a:r>
              <a:rPr lang="cs-CZ" sz="2800" dirty="0" smtClean="0"/>
              <a:t>výnosů je </a:t>
            </a:r>
            <a:r>
              <a:rPr lang="cs-CZ" sz="2800" dirty="0"/>
              <a:t>větší než nula, a v případě, že se firma rozhoduje mezi více variantami investice, pak </a:t>
            </a:r>
            <a:r>
              <a:rPr lang="cs-CZ" sz="2800" dirty="0" smtClean="0"/>
              <a:t>volí takovou </a:t>
            </a:r>
            <a:r>
              <a:rPr lang="cs-CZ" sz="2800" dirty="0"/>
              <a:t>variantu, která má hodnotu čisté hodnoty budoucích výnosů nejvyšší.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2800" dirty="0"/>
              <a:t>NPV = PV – I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81501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490066"/>
          </a:xfrm>
        </p:spPr>
        <p:txBody>
          <a:bodyPr>
            <a:noAutofit/>
          </a:bodyPr>
          <a:lstStyle/>
          <a:p>
            <a:r>
              <a:rPr lang="cs-CZ" sz="3600" b="1" i="1" u="sng" dirty="0" smtClean="0">
                <a:solidFill>
                  <a:schemeClr val="tx1"/>
                </a:solidFill>
              </a:rPr>
              <a:t>Rovnováha na trhu kapitálu</a:t>
            </a:r>
            <a:endParaRPr lang="cs-CZ" sz="3600" i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73678" y="764704"/>
            <a:ext cx="7705880" cy="5949280"/>
          </a:xfrm>
        </p:spPr>
        <p:txBody>
          <a:bodyPr>
            <a:normAutofit fontScale="92500" lnSpcReduction="10000"/>
          </a:bodyPr>
          <a:lstStyle/>
          <a:p>
            <a:pPr marL="269875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Rovnováha na trhu kapitálu je dána střetem poptávky po kapitálu a nabídky kapitálu, proto je třeba rozlišovat rovnováhu na trhu kapitálu z krátkodobého a dlouhodobého hlediska</a:t>
            </a:r>
            <a:r>
              <a:rPr lang="cs-CZ" sz="2800" dirty="0" smtClean="0"/>
              <a:t>.</a:t>
            </a:r>
          </a:p>
          <a:p>
            <a:pPr marL="269875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Rovnovážná </a:t>
            </a:r>
            <a:r>
              <a:rPr lang="cs-CZ" sz="2800" dirty="0"/>
              <a:t>úroková míry vyrovnává úspory a investice. </a:t>
            </a:r>
            <a:endParaRPr lang="cs-CZ" sz="2800" dirty="0" smtClean="0"/>
          </a:p>
          <a:p>
            <a:pPr marL="269875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b="1" i="1" u="sng" dirty="0" smtClean="0"/>
              <a:t>Pro </a:t>
            </a:r>
            <a:r>
              <a:rPr lang="cs-CZ" sz="2800" b="1" i="1" u="sng" dirty="0"/>
              <a:t>všechny úrokové míry, které jsou vyšší než rovnovážná úroková míra</a:t>
            </a:r>
            <a:r>
              <a:rPr lang="cs-CZ" sz="2800" dirty="0"/>
              <a:t>, platí, že domácnosti vytvářejí úspory, které jsou vyšší než poptávka po kapitálu. </a:t>
            </a:r>
            <a:endParaRPr lang="cs-CZ" sz="2800" dirty="0" smtClean="0"/>
          </a:p>
          <a:p>
            <a:pPr marL="269875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b="1" i="1" u="sng" dirty="0" smtClean="0"/>
              <a:t>Pro </a:t>
            </a:r>
            <a:r>
              <a:rPr lang="cs-CZ" sz="2800" b="1" i="1" u="sng" dirty="0"/>
              <a:t>úrokové míry, které jsou nižší než rovnovážná úroková míra, platí</a:t>
            </a:r>
            <a:r>
              <a:rPr lang="cs-CZ" sz="2800" dirty="0"/>
              <a:t>, že poptávka po kapitálu je větší než úspory, které byly v minulosti utvořeny při těchto úrokových mírách. (Při růstu úrokové míry úspory domácností rostou a investice firem klesají a naopak.)</a:t>
            </a:r>
          </a:p>
        </p:txBody>
      </p:sp>
    </p:spTree>
    <p:extLst>
      <p:ext uri="{BB962C8B-B14F-4D97-AF65-F5344CB8AC3E}">
        <p14:creationId xmlns:p14="http://schemas.microsoft.com/office/powerpoint/2010/main" val="291103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6366" y="274638"/>
            <a:ext cx="8016073" cy="778098"/>
          </a:xfrm>
        </p:spPr>
        <p:txBody>
          <a:bodyPr>
            <a:noAutofit/>
          </a:bodyPr>
          <a:lstStyle/>
          <a:p>
            <a:r>
              <a:rPr lang="cs-CZ" sz="3600" b="1" i="1" u="sng" dirty="0">
                <a:solidFill>
                  <a:schemeClr val="tx1"/>
                </a:solidFill>
              </a:rPr>
              <a:t>r</a:t>
            </a:r>
            <a:r>
              <a:rPr lang="cs-CZ" sz="3600" b="1" i="1" u="sng" dirty="0" smtClean="0">
                <a:solidFill>
                  <a:schemeClr val="tx1"/>
                </a:solidFill>
              </a:rPr>
              <a:t>ovnováha na trhu kapitálu</a:t>
            </a:r>
            <a:endParaRPr lang="cs-CZ" sz="3600" i="1" u="sng" dirty="0">
              <a:solidFill>
                <a:schemeClr val="tx1"/>
              </a:solidFill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457200" y="1412776"/>
            <a:ext cx="7643192" cy="4752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90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82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712968" cy="850106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rgbClr val="FF0000"/>
                </a:solidFill>
              </a:rPr>
              <a:t>Trh práce</a:t>
            </a:r>
            <a:endParaRPr lang="cs-CZ" sz="4000" b="1" u="sng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931224" cy="5205192"/>
          </a:xfrm>
        </p:spPr>
        <p:txBody>
          <a:bodyPr>
            <a:normAutofit/>
          </a:bodyPr>
          <a:lstStyle/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Práce je nejdůležitějším výrobním faktorem</a:t>
            </a:r>
          </a:p>
          <a:p>
            <a:pPr marL="355600" indent="-269875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Vlastníci práce dostávají za poskytnutí tohoto výrobního faktoru důchod v podobě mzdy</a:t>
            </a:r>
          </a:p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Rozlišujeme:</a:t>
            </a:r>
          </a:p>
          <a:p>
            <a:pPr marL="1258888" indent="-51435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+mj-lt"/>
              <a:buAutoNum type="alphaUcPeriod"/>
            </a:pPr>
            <a:r>
              <a:rPr lang="cs-CZ" sz="3200" dirty="0" smtClean="0"/>
              <a:t>Dokonale konkurenční trh práce</a:t>
            </a:r>
          </a:p>
          <a:p>
            <a:pPr marL="1258888" indent="-51435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+mj-lt"/>
              <a:buAutoNum type="alphaUcPeriod"/>
            </a:pPr>
            <a:r>
              <a:rPr lang="cs-CZ" sz="3200" dirty="0" smtClean="0"/>
              <a:t>Nedokonale konkurenční trh práce</a:t>
            </a:r>
          </a:p>
          <a:p>
            <a:pPr marL="85725" indent="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b="1" dirty="0">
              <a:solidFill>
                <a:srgbClr val="FF0000"/>
              </a:solidFill>
            </a:endParaRPr>
          </a:p>
          <a:p>
            <a:pPr marL="85725" indent="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93820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712968" cy="850106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Dokonale konkurenční trh práce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931224" cy="5205192"/>
          </a:xfrm>
        </p:spPr>
        <p:txBody>
          <a:bodyPr>
            <a:normAutofit/>
          </a:bodyPr>
          <a:lstStyle/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Charakteristiky dokonale konkurenčního TP:</a:t>
            </a:r>
          </a:p>
          <a:p>
            <a:pPr marL="892175" indent="-35401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200" dirty="0" smtClean="0"/>
              <a:t>Velký počet kupujících a prodávajících, kdy nikdo z nich nemůže ovlivnit cenu práce (mzdu), tato je tvořena trhem</a:t>
            </a:r>
          </a:p>
          <a:p>
            <a:pPr marL="892175" indent="-35401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200" dirty="0" smtClean="0"/>
              <a:t>Práce je homogenní v tom smyslu, že všichni pracovníci jsou stejně kvalifikovaní</a:t>
            </a:r>
          </a:p>
          <a:p>
            <a:pPr marL="892175" indent="-35401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200" dirty="0" smtClean="0"/>
              <a:t>Pracovníci jsou mobilní</a:t>
            </a:r>
          </a:p>
          <a:p>
            <a:pPr marL="892175" indent="-35401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200" dirty="0" smtClean="0"/>
              <a:t>Na trhu existuje dokonalá informovanost</a:t>
            </a:r>
          </a:p>
          <a:p>
            <a:pPr marL="538162" indent="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42568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712968" cy="706090"/>
          </a:xfrm>
        </p:spPr>
        <p:txBody>
          <a:bodyPr>
            <a:noAutofit/>
          </a:bodyPr>
          <a:lstStyle/>
          <a:p>
            <a:r>
              <a:rPr lang="cs-CZ" sz="4000" b="1" i="1" u="sng" dirty="0" smtClean="0">
                <a:solidFill>
                  <a:schemeClr val="tx1"/>
                </a:solidFill>
              </a:rPr>
              <a:t>Nabídka práce</a:t>
            </a:r>
            <a:endParaRPr lang="cs-CZ" sz="4000" b="1" i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47468" y="1001600"/>
            <a:ext cx="7931224" cy="5739767"/>
          </a:xfrm>
        </p:spPr>
        <p:txBody>
          <a:bodyPr>
            <a:normAutofit fontScale="92500"/>
          </a:bodyPr>
          <a:lstStyle/>
          <a:p>
            <a:pPr marL="355600" indent="-269875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Na TP je třeba rozlišit individuální a tržní nabídku práce</a:t>
            </a:r>
          </a:p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b="1" i="1" u="sng" dirty="0" smtClean="0"/>
              <a:t>Individuální nabídka práce</a:t>
            </a:r>
          </a:p>
          <a:p>
            <a:pPr marL="901700" indent="-36036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Čas je vzácný a člověk ho rozděluje mezi práci a volný čas (čas mimopracovní)</a:t>
            </a:r>
          </a:p>
          <a:p>
            <a:pPr marL="901700" indent="-36036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Práce má své náklady obětované příležitosti v podobě volného času, kterého se ve prospěch práce vzdáváme</a:t>
            </a:r>
          </a:p>
          <a:p>
            <a:pPr marL="901700" indent="-36036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Volný čas má také náklady obětované příležitosti v podobě ztráty výrobků a služeb, které bychom si koupili za mzdu v případě, že bychom pracovali</a:t>
            </a:r>
          </a:p>
          <a:p>
            <a:pPr marL="901700" indent="-36036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O tom, zda se člověk bude věnovat práci nebo bude upřednostňovat volný čas bude rozhodovat výše mzdy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700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778098"/>
          </a:xfrm>
        </p:spPr>
        <p:txBody>
          <a:bodyPr>
            <a:normAutofit fontScale="90000"/>
          </a:bodyPr>
          <a:lstStyle/>
          <a:p>
            <a:r>
              <a:rPr lang="cs-CZ" sz="4800" b="1" i="1" u="sng" dirty="0" smtClean="0">
                <a:solidFill>
                  <a:schemeClr val="tx1"/>
                </a:solidFill>
              </a:rPr>
              <a:t>Individuální Nabídka práce</a:t>
            </a:r>
            <a:endParaRPr lang="cs-CZ" sz="48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34625" y="1052736"/>
            <a:ext cx="8219256" cy="5616624"/>
          </a:xfrm>
        </p:spPr>
        <p:txBody>
          <a:bodyPr>
            <a:normAutofit fontScale="92500" lnSpcReduction="10000"/>
          </a:bodyPr>
          <a:lstStyle/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Uvažujeme reálnou mzdu (ceny statků a služeb se nemění), pak růst reálné mzdy bude mít dva efekty, které ovlivní tvar individuální nabídky práce:</a:t>
            </a:r>
          </a:p>
          <a:p>
            <a:pPr marL="892175" indent="-354013" algn="just">
              <a:spcAft>
                <a:spcPts val="600"/>
              </a:spcAft>
              <a:buClr>
                <a:schemeClr val="tx2"/>
              </a:buClr>
              <a:buSzPct val="100000"/>
              <a:buFont typeface="+mj-lt"/>
              <a:buAutoNum type="arabicPeriod"/>
              <a:tabLst>
                <a:tab pos="806450" algn="l"/>
              </a:tabLst>
            </a:pPr>
            <a:r>
              <a:rPr lang="cs-CZ" sz="2800" b="1" dirty="0">
                <a:solidFill>
                  <a:srgbClr val="FF0000"/>
                </a:solidFill>
              </a:rPr>
              <a:t>Substituční efekt </a:t>
            </a:r>
            <a:r>
              <a:rPr lang="cs-CZ" sz="2800" b="1" dirty="0" smtClean="0">
                <a:solidFill>
                  <a:srgbClr val="FF0000"/>
                </a:solidFill>
              </a:rPr>
              <a:t>= </a:t>
            </a:r>
            <a:r>
              <a:rPr lang="cs-CZ" sz="2800" dirty="0"/>
              <a:t>při vyšší mzdě každá hodina práce přináší větší množství výrobků a služeb, </a:t>
            </a:r>
            <a:r>
              <a:rPr lang="cs-CZ" sz="2800" dirty="0" smtClean="0"/>
              <a:t>které si za tuto mzdu můžu koupit, což </a:t>
            </a:r>
            <a:r>
              <a:rPr lang="cs-CZ" sz="2800" dirty="0"/>
              <a:t>vede k tendenci více pracovat na úkor volného času (vede k zvyšování </a:t>
            </a:r>
            <a:r>
              <a:rPr lang="cs-CZ" sz="2800" dirty="0" smtClean="0"/>
              <a:t>nabízeného </a:t>
            </a:r>
            <a:r>
              <a:rPr lang="cs-CZ" sz="2800" dirty="0"/>
              <a:t>množství práce</a:t>
            </a:r>
            <a:r>
              <a:rPr lang="cs-CZ" sz="2800" dirty="0" smtClean="0"/>
              <a:t>).</a:t>
            </a:r>
          </a:p>
          <a:p>
            <a:pPr marL="892175" indent="-354013" algn="just">
              <a:spcAft>
                <a:spcPts val="600"/>
              </a:spcAft>
              <a:buClr>
                <a:schemeClr val="tx2"/>
              </a:buClr>
              <a:buSzPct val="100000"/>
              <a:buFont typeface="+mj-lt"/>
              <a:buAutoNum type="arabicPeriod"/>
              <a:tabLst>
                <a:tab pos="806450" algn="l"/>
              </a:tabLst>
            </a:pPr>
            <a:r>
              <a:rPr lang="cs-CZ" sz="2800" b="1" dirty="0">
                <a:solidFill>
                  <a:srgbClr val="FF0000"/>
                </a:solidFill>
              </a:rPr>
              <a:t>Důchodový efekt </a:t>
            </a:r>
            <a:r>
              <a:rPr lang="cs-CZ" sz="2800" dirty="0"/>
              <a:t>= vyšší mzda zvyšuje reálný příjem </a:t>
            </a:r>
            <a:r>
              <a:rPr lang="cs-CZ" sz="2800" dirty="0" smtClean="0"/>
              <a:t>(spotřebitel se stává bohatším) a </a:t>
            </a:r>
            <a:r>
              <a:rPr lang="cs-CZ" sz="2800" dirty="0"/>
              <a:t>vede tak  k tendenci mít více volného času </a:t>
            </a:r>
            <a:r>
              <a:rPr lang="cs-CZ" sz="2800" dirty="0" smtClean="0"/>
              <a:t>(vede </a:t>
            </a:r>
            <a:r>
              <a:rPr lang="cs-CZ" sz="2800" dirty="0"/>
              <a:t>k snižování nabízeného množství práce</a:t>
            </a:r>
            <a:r>
              <a:rPr lang="cs-CZ" sz="2800" dirty="0" smtClean="0"/>
              <a:t>).</a:t>
            </a:r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tabLst>
                <a:tab pos="806450" algn="l"/>
              </a:tabLst>
            </a:pPr>
            <a:r>
              <a:rPr lang="cs-CZ" sz="2800" dirty="0"/>
              <a:t>Výsledkem působení těchto dvou efektů je zpětně zahnutá křivka  individuální nabídky </a:t>
            </a:r>
            <a:r>
              <a:rPr lang="cs-CZ" sz="2800" dirty="0" smtClean="0"/>
              <a:t>práce</a:t>
            </a:r>
            <a:endParaRPr lang="cs-CZ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71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8375" y="116632"/>
            <a:ext cx="7467600" cy="778098"/>
          </a:xfrm>
        </p:spPr>
        <p:txBody>
          <a:bodyPr>
            <a:normAutofit fontScale="90000"/>
          </a:bodyPr>
          <a:lstStyle/>
          <a:p>
            <a:r>
              <a:rPr lang="cs-CZ" sz="4800" b="1" i="1" u="sng" dirty="0" smtClean="0">
                <a:solidFill>
                  <a:schemeClr val="tx1"/>
                </a:solidFill>
              </a:rPr>
              <a:t>Křivka Individuální nabídky práce</a:t>
            </a:r>
            <a:endParaRPr lang="cs-CZ" sz="48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16141" y="919504"/>
            <a:ext cx="8219256" cy="6253911"/>
          </a:xfrm>
        </p:spPr>
        <p:txBody>
          <a:bodyPr>
            <a:normAutofit/>
          </a:bodyPr>
          <a:lstStyle/>
          <a:p>
            <a:pPr marL="1081088" indent="-36036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720725" indent="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375" y="959753"/>
            <a:ext cx="7560840" cy="5898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06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78098"/>
          </a:xfrm>
        </p:spPr>
        <p:txBody>
          <a:bodyPr>
            <a:noAutofit/>
          </a:bodyPr>
          <a:lstStyle/>
          <a:p>
            <a:r>
              <a:rPr lang="cs-CZ" sz="4400" b="1" i="1" u="sng" dirty="0" smtClean="0">
                <a:solidFill>
                  <a:schemeClr val="tx1"/>
                </a:solidFill>
              </a:rPr>
              <a:t>Tržní nabídka práce</a:t>
            </a:r>
            <a:endParaRPr lang="cs-CZ" sz="4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19256" cy="4584344"/>
          </a:xfrm>
        </p:spPr>
        <p:txBody>
          <a:bodyPr>
            <a:normAutofit/>
          </a:bodyPr>
          <a:lstStyle/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Je dána součtem individuálních nabídek práce při jednotlivých mzdových úrovních</a:t>
            </a:r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Grafickým vyjádřením je  křivka tržní nabídky práce, která je rostoucí a již není zpětně zahnutá</a:t>
            </a:r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Důvodem je skutečnost, že s rostoucí mzdou vstupují na pracovní trh další pracovníci, tím se vyrovnává úbytek práce způsobený působením důchodového efektu </a:t>
            </a:r>
          </a:p>
        </p:txBody>
      </p:sp>
    </p:spTree>
    <p:extLst>
      <p:ext uri="{BB962C8B-B14F-4D97-AF65-F5344CB8AC3E}">
        <p14:creationId xmlns:p14="http://schemas.microsoft.com/office/powerpoint/2010/main" val="355955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78098"/>
          </a:xfrm>
        </p:spPr>
        <p:txBody>
          <a:bodyPr>
            <a:noAutofit/>
          </a:bodyPr>
          <a:lstStyle/>
          <a:p>
            <a:r>
              <a:rPr lang="cs-CZ" sz="4400" b="1" i="1" u="sng" dirty="0" smtClean="0">
                <a:solidFill>
                  <a:schemeClr val="tx1"/>
                </a:solidFill>
              </a:rPr>
              <a:t>Poptávka po práci </a:t>
            </a:r>
            <a:endParaRPr lang="cs-CZ" sz="4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6520" y="1076904"/>
            <a:ext cx="7705880" cy="5781096"/>
          </a:xfrm>
        </p:spPr>
        <p:txBody>
          <a:bodyPr>
            <a:normAutofit/>
          </a:bodyPr>
          <a:lstStyle/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Poptávku tvoří firmy (zaměstnavatelé)</a:t>
            </a:r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Je odvozená od poptávky po výrobcích a službách</a:t>
            </a:r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b="1" i="1" u="sng" dirty="0" smtClean="0"/>
              <a:t>Poptávka jedné firmy </a:t>
            </a:r>
            <a:r>
              <a:rPr lang="cs-CZ" sz="2800" dirty="0" smtClean="0"/>
              <a:t>je dána vztahem </a:t>
            </a:r>
            <a:r>
              <a:rPr lang="cs-CZ" sz="2800" b="1" dirty="0" smtClean="0">
                <a:solidFill>
                  <a:srgbClr val="FF0000"/>
                </a:solidFill>
              </a:rPr>
              <a:t>MRP</a:t>
            </a:r>
            <a:r>
              <a:rPr lang="cs-CZ" sz="2800" b="1" baseline="-25000" dirty="0" smtClean="0">
                <a:solidFill>
                  <a:srgbClr val="FF0000"/>
                </a:solidFill>
              </a:rPr>
              <a:t>L</a:t>
            </a:r>
            <a:r>
              <a:rPr lang="cs-CZ" sz="2800" b="1" dirty="0" smtClean="0">
                <a:solidFill>
                  <a:srgbClr val="FF0000"/>
                </a:solidFill>
              </a:rPr>
              <a:t> = w</a:t>
            </a:r>
            <a:r>
              <a:rPr lang="cs-CZ" sz="2800" dirty="0" smtClean="0"/>
              <a:t>, kde MRP</a:t>
            </a:r>
            <a:r>
              <a:rPr lang="cs-CZ" sz="2800" baseline="-25000" dirty="0" smtClean="0"/>
              <a:t>L</a:t>
            </a:r>
            <a:r>
              <a:rPr lang="cs-CZ" sz="2800" dirty="0" smtClean="0"/>
              <a:t> je příjem z mezního produktu práce, což je částka, o kterou se zvýší příjmy firmy, pokud zaměstná další jednotku práce. Firma tedy bude najímat práci až do bodu, kdy se mezní přínos této práce rovná mezním nákladům na tuto práci.</a:t>
            </a:r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b="1" i="1" u="sng" dirty="0"/>
              <a:t>Tržní poptávka </a:t>
            </a:r>
            <a:r>
              <a:rPr lang="cs-CZ" sz="2800" b="1" i="1" u="sng" dirty="0" smtClean="0"/>
              <a:t>po práci </a:t>
            </a:r>
            <a:r>
              <a:rPr lang="cs-CZ" sz="2800" dirty="0" smtClean="0"/>
              <a:t>je </a:t>
            </a:r>
            <a:r>
              <a:rPr lang="cs-CZ" sz="2800" dirty="0"/>
              <a:t>dána </a:t>
            </a:r>
            <a:r>
              <a:rPr lang="cs-CZ" sz="2800" dirty="0" smtClean="0"/>
              <a:t>součtem poptávek jednotlivých firem při jednotlivých mzdových sazbách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4009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1263</TotalTime>
  <Words>1295</Words>
  <Application>Microsoft Office PowerPoint</Application>
  <PresentationFormat>Předvádění na obrazovce (4:3)</PresentationFormat>
  <Paragraphs>130</Paragraphs>
  <Slides>23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0" baseType="lpstr">
      <vt:lpstr>Arial</vt:lpstr>
      <vt:lpstr>Calibri</vt:lpstr>
      <vt:lpstr>Cambria Math</vt:lpstr>
      <vt:lpstr>Times New Roman</vt:lpstr>
      <vt:lpstr>Wingdings</vt:lpstr>
      <vt:lpstr>Wingdings 2</vt:lpstr>
      <vt:lpstr>Arkýř</vt:lpstr>
      <vt:lpstr>Trh výrobních faktorů</vt:lpstr>
      <vt:lpstr>Trh výrobních faktorů</vt:lpstr>
      <vt:lpstr>Trh práce</vt:lpstr>
      <vt:lpstr>Dokonale konkurenční trh práce</vt:lpstr>
      <vt:lpstr>Nabídka práce</vt:lpstr>
      <vt:lpstr>Individuální Nabídka práce</vt:lpstr>
      <vt:lpstr>Křivka Individuální nabídky práce</vt:lpstr>
      <vt:lpstr>Tržní nabídka práce</vt:lpstr>
      <vt:lpstr>Poptávka po práci </vt:lpstr>
      <vt:lpstr>Rovnováha na trhu práce</vt:lpstr>
      <vt:lpstr>nedokonale konkurenční trh práce</vt:lpstr>
      <vt:lpstr>Důsledky stanovení minimální mzdy</vt:lpstr>
      <vt:lpstr>Transferový výdělek a ekonomická renta</vt:lpstr>
      <vt:lpstr>Trh půdy</vt:lpstr>
      <vt:lpstr>Trh půdy</vt:lpstr>
      <vt:lpstr>Trh kapitálu</vt:lpstr>
      <vt:lpstr>Nabídka kapitálu</vt:lpstr>
      <vt:lpstr>Nabídka kapitálu</vt:lpstr>
      <vt:lpstr>Poptávka po kapitálu</vt:lpstr>
      <vt:lpstr>Poptávka po kapitálu</vt:lpstr>
      <vt:lpstr>Rovnováha na trhu kapitálu</vt:lpstr>
      <vt:lpstr>rovnováha na trhu kapitálu</vt:lpstr>
      <vt:lpstr>Prezentace aplikace PowerPoint</vt:lpstr>
    </vt:vector>
  </TitlesOfParts>
  <Company>OPF SU Karvina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Kotlanova</cp:lastModifiedBy>
  <cp:revision>282</cp:revision>
  <cp:lastPrinted>2019-10-31T09:51:57Z</cp:lastPrinted>
  <dcterms:created xsi:type="dcterms:W3CDTF">2015-02-19T14:22:13Z</dcterms:created>
  <dcterms:modified xsi:type="dcterms:W3CDTF">2020-10-05T12:00:17Z</dcterms:modified>
</cp:coreProperties>
</file>