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72" r:id="rId2"/>
    <p:sldId id="256" r:id="rId3"/>
    <p:sldId id="273" r:id="rId4"/>
    <p:sldId id="274" r:id="rId5"/>
    <p:sldId id="275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33CC33"/>
    <a:srgbClr val="997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A4C9-8509-4ED1-8DAF-9BFBA420DB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8909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08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48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5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71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22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41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F05-7E8F-46D2-88FF-474C6029F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02707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AEBE7-A736-40C4-B414-C4767D883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0151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78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58A-1084-432D-A814-E9568263B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0229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A025-8434-40D1-81F8-AA7728987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8351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73D6-8DF0-47C9-B156-AE3A25DC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438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8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7FBF-6907-4874-A6DF-4230165D0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6415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5CB-F0AC-4C21-B869-2D6267B566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3389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D20E-F362-4BB5-9F2B-FB7774FE3E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58189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3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/>
          </a:bodyPr>
          <a:lstStyle/>
          <a:p>
            <a:r>
              <a:rPr lang="cs-CZ" b="1" dirty="0" smtClean="0"/>
              <a:t>10. přednáška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Management neziskových organizací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Ing. Karin Gajdová,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38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574675"/>
            <a:ext cx="7620000" cy="838200"/>
          </a:xfrm>
        </p:spPr>
        <p:txBody>
          <a:bodyPr>
            <a:normAutofit fontScale="90000"/>
          </a:bodyPr>
          <a:lstStyle/>
          <a:p>
            <a:r>
              <a:rPr lang="cs-CZ" sz="5200" dirty="0" smtClean="0"/>
              <a:t>Struktura přednášky</a:t>
            </a:r>
            <a:endParaRPr lang="cs-CZ" sz="52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891976" y="2024844"/>
            <a:ext cx="7791450" cy="4002088"/>
          </a:xfrm>
        </p:spPr>
        <p:txBody>
          <a:bodyPr>
            <a:normAutofit/>
          </a:bodyPr>
          <a:lstStyle/>
          <a:p>
            <a:pPr lvl="1"/>
            <a:r>
              <a:rPr lang="cs-CZ" sz="2400" dirty="0" smtClean="0"/>
              <a:t>Znaky managementu</a:t>
            </a:r>
          </a:p>
          <a:p>
            <a:pPr lvl="1"/>
            <a:r>
              <a:rPr lang="cs-CZ" sz="2400" dirty="0" smtClean="0"/>
              <a:t>Specifické poslání managementu NO</a:t>
            </a:r>
          </a:p>
          <a:p>
            <a:pPr lvl="1"/>
            <a:r>
              <a:rPr lang="cs-CZ" sz="2400" dirty="0" smtClean="0"/>
              <a:t>Statky a potřeby zákazníků NO</a:t>
            </a:r>
          </a:p>
          <a:p>
            <a:pPr lvl="1"/>
            <a:r>
              <a:rPr lang="cs-CZ" sz="2400" dirty="0" smtClean="0"/>
              <a:t>Efektivnost</a:t>
            </a:r>
          </a:p>
          <a:p>
            <a:pPr lvl="1"/>
            <a:r>
              <a:rPr lang="cs-CZ" sz="2400" dirty="0" smtClean="0"/>
              <a:t>Fáze</a:t>
            </a:r>
            <a:endParaRPr lang="cs-CZ" sz="2400" dirty="0" smtClean="0"/>
          </a:p>
          <a:p>
            <a:endParaRPr lang="cs-CZ" sz="2800" dirty="0" smtClean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561611"/>
            <a:ext cx="9613068" cy="838200"/>
          </a:xfrm>
        </p:spPr>
        <p:txBody>
          <a:bodyPr>
            <a:normAutofit fontScale="90000"/>
          </a:bodyPr>
          <a:lstStyle/>
          <a:p>
            <a:r>
              <a:rPr lang="cs-CZ" sz="5200" dirty="0" smtClean="0"/>
              <a:t>Znaky managementu v neziskových organizacích</a:t>
            </a:r>
            <a:endParaRPr lang="cs-CZ" sz="52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790370" y="1736812"/>
            <a:ext cx="9922253" cy="457250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Management </a:t>
            </a:r>
            <a:r>
              <a:rPr lang="cs-CZ" dirty="0" smtClean="0"/>
              <a:t>= řízení</a:t>
            </a:r>
            <a:r>
              <a:rPr lang="cs-CZ" dirty="0"/>
              <a:t>, vedení, </a:t>
            </a:r>
            <a:r>
              <a:rPr lang="cs-CZ" dirty="0" smtClean="0"/>
              <a:t>správa </a:t>
            </a:r>
            <a:endParaRPr lang="cs-CZ" dirty="0"/>
          </a:p>
          <a:p>
            <a:r>
              <a:rPr lang="cs-CZ" dirty="0" smtClean="0"/>
              <a:t>označuje </a:t>
            </a:r>
            <a:r>
              <a:rPr lang="cs-CZ" dirty="0"/>
              <a:t>vedoucí představitele </a:t>
            </a:r>
            <a:r>
              <a:rPr lang="cs-CZ" dirty="0" smtClean="0"/>
              <a:t>organizace a </a:t>
            </a:r>
            <a:r>
              <a:rPr lang="cs-CZ" dirty="0"/>
              <a:t>představuje určitý způsob vedení lidí a řízení organizačního </a:t>
            </a:r>
            <a:r>
              <a:rPr lang="cs-CZ" dirty="0" smtClean="0"/>
              <a:t>celku</a:t>
            </a:r>
          </a:p>
          <a:p>
            <a:r>
              <a:rPr lang="cs-CZ" dirty="0" smtClean="0"/>
              <a:t>proces </a:t>
            </a:r>
            <a:r>
              <a:rPr lang="cs-CZ" dirty="0"/>
              <a:t>plánování, organizování, vedení i kontroly lidí a jejich činností uvnitř organizace způsobem, který zajišťuje dosažení stanovených cílů efektivní transformací vstupních zdrojů v požadované výstupy. </a:t>
            </a:r>
          </a:p>
          <a:p>
            <a:pPr lvl="0"/>
            <a:r>
              <a:rPr lang="cs-CZ" dirty="0" smtClean="0"/>
              <a:t>proces </a:t>
            </a:r>
            <a:r>
              <a:rPr lang="cs-CZ" dirty="0"/>
              <a:t>respektující zásady Analýzy „4E", což znamená zajištění </a:t>
            </a:r>
            <a:r>
              <a:rPr lang="cs-CZ" dirty="0" smtClean="0"/>
              <a:t>základních </a:t>
            </a:r>
            <a:r>
              <a:rPr lang="cs-CZ" dirty="0"/>
              <a:t>požadavků:</a:t>
            </a:r>
          </a:p>
          <a:p>
            <a:pPr lvl="1"/>
            <a:r>
              <a:rPr lang="cs-CZ" dirty="0"/>
              <a:t>účelnost - dělání správných věcí,</a:t>
            </a:r>
          </a:p>
          <a:p>
            <a:pPr lvl="1"/>
            <a:r>
              <a:rPr lang="cs-CZ" dirty="0"/>
              <a:t>účinnost - provádění věcí správným způsobem.</a:t>
            </a:r>
          </a:p>
          <a:p>
            <a:pPr lvl="1"/>
            <a:r>
              <a:rPr lang="cs-CZ" dirty="0"/>
              <a:t>hospodárnost - realizace věcí s minimálními náklady </a:t>
            </a:r>
          </a:p>
          <a:p>
            <a:pPr lvl="1"/>
            <a:r>
              <a:rPr lang="cs-CZ" dirty="0"/>
              <a:t>odpovědnost - provádění věcí spravedlivě a podle práva.</a:t>
            </a:r>
          </a:p>
          <a:p>
            <a:r>
              <a:rPr lang="cs-CZ" dirty="0" smtClean="0"/>
              <a:t>otevřený </a:t>
            </a:r>
            <a:r>
              <a:rPr lang="cs-CZ" dirty="0"/>
              <a:t>systém, který je závislý na vnějším prostředí.</a:t>
            </a:r>
          </a:p>
        </p:txBody>
      </p:sp>
    </p:spTree>
    <p:extLst>
      <p:ext uri="{BB962C8B-B14F-4D97-AF65-F5344CB8AC3E}">
        <p14:creationId xmlns:p14="http://schemas.microsoft.com/office/powerpoint/2010/main" val="152874350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  <p:bldP spid="4608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specifického poslání managementu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vychází ze </a:t>
            </a:r>
            <a:r>
              <a:rPr lang="cs-CZ" dirty="0"/>
              <a:t>základní filozofie neziskové organizace, </a:t>
            </a:r>
          </a:p>
          <a:p>
            <a:pPr lvl="0"/>
            <a:r>
              <a:rPr lang="cs-CZ" dirty="0" smtClean="0"/>
              <a:t>cítění morální </a:t>
            </a:r>
            <a:r>
              <a:rPr lang="cs-CZ" dirty="0"/>
              <a:t>zásady a altruistický pohled na svět, </a:t>
            </a:r>
          </a:p>
          <a:p>
            <a:pPr lvl="0"/>
            <a:r>
              <a:rPr lang="cs-CZ" dirty="0" smtClean="0"/>
              <a:t>konkrétní</a:t>
            </a:r>
            <a:r>
              <a:rPr lang="cs-CZ" dirty="0"/>
              <a:t>, musí vycházet z potřeb klientů a z možností organizace, </a:t>
            </a:r>
          </a:p>
          <a:p>
            <a:pPr lvl="0"/>
            <a:r>
              <a:rPr lang="cs-CZ" dirty="0"/>
              <a:t>f</a:t>
            </a:r>
            <a:r>
              <a:rPr lang="cs-CZ" dirty="0" smtClean="0"/>
              <a:t>ormulace poslání </a:t>
            </a:r>
            <a:r>
              <a:rPr lang="cs-CZ" dirty="0"/>
              <a:t>tak, aby bylo srozumitelné všem. </a:t>
            </a:r>
          </a:p>
          <a:p>
            <a:pPr lvl="0"/>
            <a:r>
              <a:rPr lang="cs-CZ" dirty="0"/>
              <a:t>Poslání má oproti vizi konkrétní charakter, musí vycházet z potřeb klientů a možností organizace, detailně zpracované poslání je obsaženo v dokumentech, které musí nezisková organizace vypracovat, např. zřizovací listina, výroční zpráva, atd.</a:t>
            </a:r>
          </a:p>
        </p:txBody>
      </p:sp>
    </p:spTree>
    <p:extLst>
      <p:ext uri="{BB962C8B-B14F-4D97-AF65-F5344CB8AC3E}">
        <p14:creationId xmlns:p14="http://schemas.microsoft.com/office/powerpoint/2010/main" val="249212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statků a potřeb zákazníků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24845"/>
            <a:ext cx="10018712" cy="376635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NO nabízí své služby (statky) </a:t>
            </a:r>
            <a:r>
              <a:rPr lang="cs-CZ" b="1" i="1" dirty="0"/>
              <a:t>v místě, kde je služba poptávaná</a:t>
            </a:r>
            <a:r>
              <a:rPr lang="cs-CZ" dirty="0"/>
              <a:t>, znají nejlépe skutečnou poptávkou, jsou schopny pružně reagovat na její změny.</a:t>
            </a:r>
          </a:p>
          <a:p>
            <a:pPr lvl="0"/>
            <a:r>
              <a:rPr lang="cs-CZ" b="1" i="1" dirty="0"/>
              <a:t>Veřejně prospěšné organizace</a:t>
            </a:r>
            <a:r>
              <a:rPr lang="cs-CZ" dirty="0"/>
              <a:t> produkují kolektivní statky s nevylučitelnosti ze spotřeby.</a:t>
            </a:r>
          </a:p>
          <a:p>
            <a:pPr lvl="0"/>
            <a:r>
              <a:rPr lang="cs-CZ" b="1" i="1" dirty="0"/>
              <a:t>Komerční organizace</a:t>
            </a:r>
            <a:r>
              <a:rPr lang="cs-CZ" dirty="0"/>
              <a:t> produkují soukromé </a:t>
            </a:r>
            <a:r>
              <a:rPr lang="cs-CZ" dirty="0" smtClean="0"/>
              <a:t>služby oceňované </a:t>
            </a:r>
            <a:r>
              <a:rPr lang="cs-CZ" dirty="0"/>
              <a:t>tržní </a:t>
            </a:r>
            <a:r>
              <a:rPr lang="cs-CZ" dirty="0" smtClean="0"/>
              <a:t>cenou</a:t>
            </a:r>
            <a:r>
              <a:rPr lang="cs-CZ" dirty="0"/>
              <a:t>, možnost </a:t>
            </a:r>
            <a:r>
              <a:rPr lang="cs-CZ" dirty="0" err="1"/>
              <a:t>vylučitelnosti</a:t>
            </a:r>
            <a:r>
              <a:rPr lang="cs-CZ" dirty="0"/>
              <a:t> zákazníků.</a:t>
            </a:r>
          </a:p>
          <a:p>
            <a:pPr lvl="0"/>
            <a:r>
              <a:rPr lang="cs-CZ" dirty="0"/>
              <a:t>NO mohou rychleji rozpoznat problémy a reagovat na ně, protože působí v oblasti uspokojování potřeb a jsou v přímém kontaktu s poptávkou.</a:t>
            </a:r>
          </a:p>
          <a:p>
            <a:pPr lvl="0"/>
            <a:r>
              <a:rPr lang="cs-CZ" dirty="0"/>
              <a:t>NO dokáží pružně reagovat na poptávku a přizpůsobovat nabídku svých služeb</a:t>
            </a:r>
          </a:p>
          <a:p>
            <a:pPr lvl="0"/>
            <a:r>
              <a:rPr lang="cs-CZ" dirty="0"/>
              <a:t>Lepší znalost prostředí přináší větší míru operativnosti – výhoda pro poskytování veřejných služeb   </a:t>
            </a:r>
          </a:p>
        </p:txBody>
      </p:sp>
    </p:spTree>
    <p:extLst>
      <p:ext uri="{BB962C8B-B14F-4D97-AF65-F5344CB8AC3E}">
        <p14:creationId xmlns:p14="http://schemas.microsoft.com/office/powerpoint/2010/main" val="274284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Efektivnost poskytovaných služeb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Produkty neziskových organizací jsou specifické tím, že je u nich těžce vyčíslitelná hodnota. </a:t>
            </a:r>
            <a:endParaRPr lang="cs-CZ" dirty="0" smtClean="0"/>
          </a:p>
          <a:p>
            <a:r>
              <a:rPr lang="cs-CZ" dirty="0" smtClean="0"/>
              <a:t>Můžeme sledovat:</a:t>
            </a:r>
          </a:p>
          <a:p>
            <a:pPr lvl="1"/>
            <a:r>
              <a:rPr lang="cs-CZ" dirty="0" smtClean="0"/>
              <a:t>Výkon neziskové organizace: </a:t>
            </a:r>
            <a:r>
              <a:rPr lang="cs-CZ" dirty="0"/>
              <a:t>např. počet absolventů škol, počet vyléčených, počet uspořádaných divadelních </a:t>
            </a:r>
            <a:r>
              <a:rPr lang="cs-CZ" dirty="0" smtClean="0"/>
              <a:t>představení</a:t>
            </a:r>
          </a:p>
          <a:p>
            <a:pPr lvl="1"/>
            <a:r>
              <a:rPr lang="cs-CZ" dirty="0" smtClean="0"/>
              <a:t>Kritérium efektivnosti neziskové organizace: </a:t>
            </a:r>
            <a:r>
              <a:rPr lang="cs-CZ" dirty="0"/>
              <a:t>uspokojení potřeb klientů NO. Užitkem produkce určitého statku u NO je míra uspokojení potřeb uživatele daného statku měřená i prostřednictvím výkonu a kvality </a:t>
            </a:r>
            <a:r>
              <a:rPr lang="cs-CZ" dirty="0" smtClean="0"/>
              <a:t>statku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176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manažerského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Plánování - </a:t>
            </a:r>
            <a:r>
              <a:rPr lang="cs-CZ" dirty="0"/>
              <a:t>stanovení cílů, prostředků a postupů podnikových činností v období před zahájením těchto činností a definování úrovně očekávaných výsledků v daném čase. </a:t>
            </a:r>
            <a:endParaRPr lang="cs-CZ" dirty="0" smtClean="0"/>
          </a:p>
          <a:p>
            <a:r>
              <a:rPr lang="cs-CZ" dirty="0" smtClean="0"/>
              <a:t>Organizování – cílevědomá </a:t>
            </a:r>
            <a:r>
              <a:rPr lang="cs-CZ" dirty="0"/>
              <a:t>činnost, jejímž konečným cílem je uspořádání jednotlivých prvků do účelného systému a jejich aktivity koordinovat tak, aby přispěly maximální měrou k dosažení stanovených úkolů systému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Rozhodování</a:t>
            </a:r>
          </a:p>
          <a:p>
            <a:r>
              <a:rPr lang="cs-CZ" dirty="0" smtClean="0"/>
              <a:t>Výběr a vedení pracovníků</a:t>
            </a:r>
          </a:p>
          <a:p>
            <a:r>
              <a:rPr lang="cs-CZ" dirty="0" smtClean="0"/>
              <a:t>Kontrola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455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v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Důvody, proč NO posuzují a hodnotí svou činnost:</a:t>
            </a:r>
          </a:p>
          <a:p>
            <a:pPr lvl="1"/>
            <a:r>
              <a:rPr lang="cs-CZ" dirty="0"/>
              <a:t>Sponzoři – zda nakládá s prostředky efektivně a k čemu byly určeny, zda poskytuje NO kvalitní služby.</a:t>
            </a:r>
          </a:p>
          <a:p>
            <a:pPr lvl="1"/>
            <a:r>
              <a:rPr lang="cs-CZ" dirty="0"/>
              <a:t>NO dokazují, že poskytují dobré a potřebné služby, a že plní, co slíbily.</a:t>
            </a:r>
          </a:p>
          <a:p>
            <a:pPr lvl="1"/>
            <a:r>
              <a:rPr lang="cs-CZ" dirty="0"/>
              <a:t>Pracovníci musí mít uspokojení z výsledku práce, ztotožnit se s kulturou organizace.</a:t>
            </a:r>
          </a:p>
          <a:p>
            <a:pPr lvl="1"/>
            <a:r>
              <a:rPr lang="cs-CZ" dirty="0"/>
              <a:t>Správní rada potřebují hodnocení jako nástroj řízení.</a:t>
            </a:r>
          </a:p>
        </p:txBody>
      </p:sp>
    </p:spTree>
    <p:extLst>
      <p:ext uri="{BB962C8B-B14F-4D97-AF65-F5344CB8AC3E}">
        <p14:creationId xmlns:p14="http://schemas.microsoft.com/office/powerpoint/2010/main" val="1033906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466</TotalTime>
  <Words>281</Words>
  <Application>Microsoft Office PowerPoint</Application>
  <PresentationFormat>Širokoúhlá obrazovka</PresentationFormat>
  <Paragraphs>48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Paralaxa</vt:lpstr>
      <vt:lpstr>10. přednáška  Management neziskových organizací  Ing. Karin Gajdová, Ph.D.</vt:lpstr>
      <vt:lpstr>Struktura přednášky</vt:lpstr>
      <vt:lpstr>Znaky managementu v neziskových organizacích</vt:lpstr>
      <vt:lpstr>Znaky specifického poslání managementu NO</vt:lpstr>
      <vt:lpstr>Charakteristika statků a potřeb zákazníků NO</vt:lpstr>
      <vt:lpstr>Efektivnost poskytovaných služeb NO</vt:lpstr>
      <vt:lpstr>Fáze manažerského cyklu</vt:lpstr>
      <vt:lpstr>Kontrola v NO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Radim</dc:creator>
  <cp:lastModifiedBy>Karin Gajdová</cp:lastModifiedBy>
  <cp:revision>62</cp:revision>
  <cp:lastPrinted>1601-01-01T00:00:00Z</cp:lastPrinted>
  <dcterms:created xsi:type="dcterms:W3CDTF">2004-11-02T11:07:30Z</dcterms:created>
  <dcterms:modified xsi:type="dcterms:W3CDTF">2018-10-14T08:55:21Z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