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72" r:id="rId2"/>
    <p:sldId id="256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33CC33"/>
    <a:srgbClr val="997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A4C9-8509-4ED1-8DAF-9BFBA420DB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8909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08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48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5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71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22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41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F05-7E8F-46D2-88FF-474C6029F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02707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AEBE7-A736-40C4-B414-C4767D883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0151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78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58A-1084-432D-A814-E9568263B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0229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A025-8434-40D1-81F8-AA7728987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8351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73D6-8DF0-47C9-B156-AE3A25DC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438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8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7FBF-6907-4874-A6DF-4230165D0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6415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5CB-F0AC-4C21-B869-2D6267B566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3389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D20E-F362-4BB5-9F2B-FB7774FE3E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58189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3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/>
          </a:bodyPr>
          <a:lstStyle/>
          <a:p>
            <a:r>
              <a:rPr lang="cs-CZ" b="1" dirty="0" smtClean="0"/>
              <a:t>11. přednáška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Marketing neziskových organizací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Ing. Karin Gajdová,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38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574675"/>
            <a:ext cx="7620000" cy="838200"/>
          </a:xfrm>
        </p:spPr>
        <p:txBody>
          <a:bodyPr>
            <a:normAutofit fontScale="90000"/>
          </a:bodyPr>
          <a:lstStyle/>
          <a:p>
            <a:r>
              <a:rPr lang="cs-CZ" sz="5200" dirty="0" smtClean="0"/>
              <a:t>Struktura přednášky</a:t>
            </a:r>
            <a:endParaRPr lang="cs-CZ" sz="52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891976" y="2024844"/>
            <a:ext cx="7791450" cy="4002088"/>
          </a:xfrm>
        </p:spPr>
        <p:txBody>
          <a:bodyPr>
            <a:normAutofit/>
          </a:bodyPr>
          <a:lstStyle/>
          <a:p>
            <a:pPr lvl="1"/>
            <a:r>
              <a:rPr lang="cs-CZ" sz="2400" dirty="0" smtClean="0"/>
              <a:t>Marketing v neziskovýc</a:t>
            </a:r>
            <a:r>
              <a:rPr lang="cs-CZ" sz="2400" dirty="0" smtClean="0"/>
              <a:t>h organizacích</a:t>
            </a:r>
          </a:p>
          <a:p>
            <a:pPr lvl="1"/>
            <a:r>
              <a:rPr lang="cs-CZ" sz="2400" dirty="0" smtClean="0"/>
              <a:t>Specifika</a:t>
            </a:r>
          </a:p>
          <a:p>
            <a:pPr lvl="1"/>
            <a:r>
              <a:rPr lang="cs-CZ" sz="2400" dirty="0" smtClean="0"/>
              <a:t>Marketingový plán – postup</a:t>
            </a:r>
          </a:p>
          <a:p>
            <a:pPr lvl="1"/>
            <a:r>
              <a:rPr lang="cs-CZ" sz="2400" dirty="0" smtClean="0"/>
              <a:t>Marketing služeb</a:t>
            </a:r>
          </a:p>
          <a:p>
            <a:pPr lvl="1"/>
            <a:r>
              <a:rPr lang="cs-CZ" sz="2400" dirty="0" smtClean="0"/>
              <a:t>Pojmy marketingu</a:t>
            </a:r>
          </a:p>
          <a:p>
            <a:pPr lvl="1"/>
            <a:r>
              <a:rPr lang="cs-CZ" sz="2400" dirty="0" smtClean="0"/>
              <a:t>Pozitiva a negativa marketingu neziskových organizací</a:t>
            </a:r>
          </a:p>
          <a:p>
            <a:pPr lvl="1"/>
            <a:endParaRPr lang="cs-CZ" sz="2400" dirty="0" smtClean="0"/>
          </a:p>
          <a:p>
            <a:endParaRPr lang="cs-CZ" sz="2800" dirty="0" smtClean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4" y="332656"/>
            <a:ext cx="9708120" cy="838200"/>
          </a:xfrm>
        </p:spPr>
        <p:txBody>
          <a:bodyPr>
            <a:normAutofit fontScale="90000"/>
          </a:bodyPr>
          <a:lstStyle/>
          <a:p>
            <a:r>
              <a:rPr lang="cs-CZ" sz="5200" dirty="0" smtClean="0"/>
              <a:t>Marketing v neziskových organizacích</a:t>
            </a:r>
            <a:endParaRPr lang="cs-CZ" sz="52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882774" y="1412874"/>
            <a:ext cx="9361797" cy="496845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</a:t>
            </a:r>
            <a:r>
              <a:rPr lang="cs-CZ" dirty="0" smtClean="0"/>
              <a:t>arketing </a:t>
            </a:r>
            <a:r>
              <a:rPr lang="cs-CZ" dirty="0"/>
              <a:t>NO je součástí procesu řízení, zaměřuje se na identifikaci, předvídání a uspokojování, požadavků zákazníka s cílem uspokojit potřeby klientů.  </a:t>
            </a:r>
          </a:p>
          <a:p>
            <a:pPr lvl="0"/>
            <a:r>
              <a:rPr lang="cs-CZ" dirty="0" smtClean="0"/>
              <a:t>marketing prakticky znamená umění </a:t>
            </a:r>
            <a:r>
              <a:rPr lang="cs-CZ" dirty="0"/>
              <a:t>nabídnout poptávané výrobky nebo služby ve správný čas a na správném místě, za odpovídající cenu</a:t>
            </a:r>
            <a:r>
              <a:rPr lang="cs-CZ" i="1" dirty="0"/>
              <a:t>, </a:t>
            </a:r>
            <a:r>
              <a:rPr lang="cs-CZ" dirty="0"/>
              <a:t>s účinnou reklamou a podporou prodeje těm správným klientům. </a:t>
            </a:r>
          </a:p>
          <a:p>
            <a:pPr lvl="0"/>
            <a:r>
              <a:rPr lang="cs-CZ" dirty="0"/>
              <a:t>p</a:t>
            </a:r>
            <a:r>
              <a:rPr lang="cs-CZ" dirty="0" smtClean="0"/>
              <a:t>odstatou </a:t>
            </a:r>
            <a:r>
              <a:rPr lang="cs-CZ" dirty="0"/>
              <a:t>marketingu je soulad potřeb vnějšího světa s účelem, cíli a zdroji instituce, nebo také může být marketing vnímán jako podnik viděný z hlediska zákazníka</a:t>
            </a:r>
            <a:r>
              <a:rPr lang="cs-CZ" dirty="0" smtClean="0"/>
              <a:t>.</a:t>
            </a:r>
          </a:p>
          <a:p>
            <a:r>
              <a:rPr lang="cs-CZ" dirty="0"/>
              <a:t>Společným prvkem definic marketingu je uspokojení potřeb zákazníků</a:t>
            </a:r>
            <a:r>
              <a:rPr lang="cs-CZ" dirty="0" smtClean="0"/>
              <a:t>.</a:t>
            </a:r>
            <a:endParaRPr lang="cs-CZ" dirty="0"/>
          </a:p>
          <a:p>
            <a:endParaRPr lang="cs-CZ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874350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  <p:bldP spid="4608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marketingu neziskových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Nefunguje zde klasický tržní mechanismus, kde je tvorba ceny důsledkem střetu nabídky, poptávky a konkurence. </a:t>
            </a:r>
            <a:endParaRPr lang="cs-CZ" dirty="0" smtClean="0"/>
          </a:p>
          <a:p>
            <a:pPr lvl="0"/>
            <a:r>
              <a:rPr lang="cs-CZ" dirty="0" smtClean="0"/>
              <a:t>A </a:t>
            </a:r>
            <a:r>
              <a:rPr lang="cs-CZ" dirty="0"/>
              <a:t>z toho vyplývají tato specifika</a:t>
            </a:r>
            <a:r>
              <a:rPr lang="cs-CZ" dirty="0" smtClean="0"/>
              <a:t>:</a:t>
            </a:r>
            <a:endParaRPr lang="cs-CZ" dirty="0"/>
          </a:p>
          <a:p>
            <a:pPr lvl="1"/>
            <a:r>
              <a:rPr lang="cs-CZ" dirty="0"/>
              <a:t>cena na trhu není tvořena nabídkou a poptávkou</a:t>
            </a:r>
          </a:p>
          <a:p>
            <a:pPr lvl="1"/>
            <a:r>
              <a:rPr lang="cs-CZ" dirty="0"/>
              <a:t>konkurenční prostředí v daných podmínkách nepůsobí nebo neexistuje</a:t>
            </a:r>
          </a:p>
          <a:p>
            <a:pPr lvl="1"/>
            <a:r>
              <a:rPr lang="cs-CZ" dirty="0"/>
              <a:t>zisk není měřítkem efektivnosti hospodaření organizace</a:t>
            </a:r>
          </a:p>
        </p:txBody>
      </p:sp>
    </p:spTree>
    <p:extLst>
      <p:ext uri="{BB962C8B-B14F-4D97-AF65-F5344CB8AC3E}">
        <p14:creationId xmlns:p14="http://schemas.microsoft.com/office/powerpoint/2010/main" val="311912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plán -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Provázání marketingového a strategického plánu</a:t>
            </a:r>
          </a:p>
          <a:p>
            <a:pPr lvl="0"/>
            <a:r>
              <a:rPr lang="cs-CZ" dirty="0"/>
              <a:t>Marketingový průzkum (zjištění potřeb a přání klientů)</a:t>
            </a:r>
          </a:p>
          <a:p>
            <a:pPr lvl="0"/>
            <a:r>
              <a:rPr lang="cs-CZ" dirty="0"/>
              <a:t>Marketingové cíle (akční - poskytují měřitelné výsledky; cíle v oblasti prezentace – nejsou měřitelné)</a:t>
            </a:r>
          </a:p>
          <a:p>
            <a:pPr lvl="0"/>
            <a:r>
              <a:rPr lang="cs-CZ" dirty="0"/>
              <a:t>Prezentace organizace</a:t>
            </a:r>
          </a:p>
          <a:p>
            <a:pPr lvl="0"/>
            <a:r>
              <a:rPr lang="cs-CZ" dirty="0"/>
              <a:t>Marketingový mix </a:t>
            </a:r>
          </a:p>
          <a:p>
            <a:pPr lvl="0"/>
            <a:r>
              <a:rPr lang="cs-CZ" dirty="0"/>
              <a:t>Obsah marketingového plánu (shrnutí, analýza cíle, postupy atd.)</a:t>
            </a:r>
          </a:p>
          <a:p>
            <a:pPr lvl="0"/>
            <a:r>
              <a:rPr lang="cs-CZ" dirty="0"/>
              <a:t>Komunikační kampaň (vytvoření profilu)</a:t>
            </a:r>
          </a:p>
          <a:p>
            <a:pPr lvl="0"/>
            <a:r>
              <a:rPr lang="cs-CZ" dirty="0"/>
              <a:t>Zhodnocení</a:t>
            </a:r>
          </a:p>
        </p:txBody>
      </p:sp>
    </p:spTree>
    <p:extLst>
      <p:ext uri="{BB962C8B-B14F-4D97-AF65-F5344CB8AC3E}">
        <p14:creationId xmlns:p14="http://schemas.microsoft.com/office/powerpoint/2010/main" val="77089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marketing v neziskovém sektoru je charakteristické jeho zaměření převážně na marketing služeb, který se vyznačuje vysokým kontaktem se zákazníkem</a:t>
            </a:r>
            <a:r>
              <a:rPr lang="cs-CZ" dirty="0" smtClean="0"/>
              <a:t>.</a:t>
            </a:r>
          </a:p>
          <a:p>
            <a:r>
              <a:rPr lang="cs-CZ" dirty="0"/>
              <a:t>Marketing služeb, který je typický i pro neziskový sektor a je specifický tím, že hlavním</a:t>
            </a:r>
            <a:r>
              <a:rPr lang="cs-CZ" b="1" dirty="0"/>
              <a:t> </a:t>
            </a:r>
            <a:r>
              <a:rPr lang="cs-CZ" dirty="0"/>
              <a:t>předmětem obchodu není výrobek, ale služba. Cílem sociálního marketingu není prodat, ale ovlivnit sociální chování lidí. </a:t>
            </a:r>
          </a:p>
        </p:txBody>
      </p:sp>
    </p:spTree>
    <p:extLst>
      <p:ext uri="{BB962C8B-B14F-4D97-AF65-F5344CB8AC3E}">
        <p14:creationId xmlns:p14="http://schemas.microsoft.com/office/powerpoint/2010/main" val="177549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Marketingové plánování</a:t>
            </a:r>
          </a:p>
          <a:p>
            <a:r>
              <a:rPr lang="cs-CZ" dirty="0" smtClean="0"/>
              <a:t>Marketingová strategie</a:t>
            </a:r>
          </a:p>
          <a:p>
            <a:r>
              <a:rPr lang="cs-CZ" dirty="0" smtClean="0"/>
              <a:t>Marketingový mix</a:t>
            </a:r>
          </a:p>
          <a:p>
            <a:r>
              <a:rPr lang="cs-CZ" dirty="0" smtClean="0"/>
              <a:t>Public relations</a:t>
            </a:r>
          </a:p>
        </p:txBody>
      </p:sp>
    </p:spTree>
    <p:extLst>
      <p:ext uri="{BB962C8B-B14F-4D97-AF65-F5344CB8AC3E}">
        <p14:creationId xmlns:p14="http://schemas.microsoft.com/office/powerpoint/2010/main" val="3724800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Pozitiva marketingu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Organizace se dostávají do situace rostoucí soutěživosti o získání klientů a příjmů. Lze pozorovat narůstající znaky konkurenčního prostředí.</a:t>
            </a:r>
          </a:p>
          <a:p>
            <a:pPr lvl="0"/>
            <a:r>
              <a:rPr lang="cs-CZ" dirty="0"/>
              <a:t>Rostoucí nároky klientů vyžadují aplikaci alespoň některých marketingových nástrojů.</a:t>
            </a:r>
          </a:p>
          <a:p>
            <a:pPr lvl="0"/>
            <a:r>
              <a:rPr lang="cs-CZ" dirty="0"/>
              <a:t>Výsledky marketingového průzkumu jsou zásadním vstupem pro proces strategického managementu.</a:t>
            </a:r>
          </a:p>
          <a:p>
            <a:pPr lvl="0"/>
            <a:r>
              <a:rPr lang="cs-CZ" dirty="0"/>
              <a:t>Nedostatek dotačních zdrojů vyžaduje rozvoj podnikatelské činnosti, jako doplňkového zdroje příjmů.</a:t>
            </a:r>
          </a:p>
        </p:txBody>
      </p:sp>
    </p:spTree>
    <p:extLst>
      <p:ext uri="{BB962C8B-B14F-4D97-AF65-F5344CB8AC3E}">
        <p14:creationId xmlns:p14="http://schemas.microsoft.com/office/powerpoint/2010/main" val="1634115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Negativa marketingu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Problematika absence konkurenčního prostředí (x dočasný stav)</a:t>
            </a:r>
          </a:p>
          <a:p>
            <a:pPr lvl="0"/>
            <a:r>
              <a:rPr lang="cs-CZ" dirty="0"/>
              <a:t>Marketing neziskových organizací je spojen s neadekvátními náklady (x záleží na marketingovém strategickém plánu)</a:t>
            </a:r>
          </a:p>
          <a:p>
            <a:pPr lvl="0"/>
            <a:r>
              <a:rPr lang="cs-CZ" dirty="0"/>
              <a:t>Marketingový výzkum např. pro nemocnici je pseudovědecký, neboť spotřebitelé nemají preferenci (x již v současné době je spotřebitel ochoten cestovat větší vzdálenost do kvalifikovanějšího zdravotnického zařízení)</a:t>
            </a:r>
          </a:p>
          <a:p>
            <a:pPr lvl="0"/>
            <a:r>
              <a:rPr lang="cs-CZ" dirty="0"/>
              <a:t>Sociální služby nemají tržní charakter (x dočasný stav)</a:t>
            </a:r>
          </a:p>
          <a:p>
            <a:pPr lvl="0"/>
            <a:r>
              <a:rPr lang="cs-CZ" dirty="0"/>
              <a:t>Rozhodnutí spotřebitelů se nerealizuje podle ekonomicky standardních zákonů (x marketing je nutno přizpůsobit potřebám a prostředí neziskového sektoru)</a:t>
            </a:r>
          </a:p>
        </p:txBody>
      </p:sp>
    </p:spTree>
    <p:extLst>
      <p:ext uri="{BB962C8B-B14F-4D97-AF65-F5344CB8AC3E}">
        <p14:creationId xmlns:p14="http://schemas.microsoft.com/office/powerpoint/2010/main" val="3460028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459</TotalTime>
  <Words>346</Words>
  <Application>Microsoft Office PowerPoint</Application>
  <PresentationFormat>Širokoúhlá obrazovka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Paralaxa</vt:lpstr>
      <vt:lpstr>11. přednáška  Marketing neziskových organizací  Ing. Karin Gajdová, Ph.D.</vt:lpstr>
      <vt:lpstr>Struktura přednášky</vt:lpstr>
      <vt:lpstr>Marketing v neziskových organizacích</vt:lpstr>
      <vt:lpstr>Specifika marketingu neziskových organizací</vt:lpstr>
      <vt:lpstr>Marketingový plán - postup</vt:lpstr>
      <vt:lpstr>Marketing služeb</vt:lpstr>
      <vt:lpstr>Pojmy marketingu</vt:lpstr>
      <vt:lpstr>Pozitiva marketingu NO</vt:lpstr>
      <vt:lpstr>Negativa marketingu NO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Radim</dc:creator>
  <cp:lastModifiedBy>Karin Gajdová</cp:lastModifiedBy>
  <cp:revision>64</cp:revision>
  <cp:lastPrinted>1601-01-01T00:00:00Z</cp:lastPrinted>
  <dcterms:created xsi:type="dcterms:W3CDTF">2004-11-02T11:07:30Z</dcterms:created>
  <dcterms:modified xsi:type="dcterms:W3CDTF">2018-10-14T09:05:54Z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