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72" r:id="rId2"/>
    <p:sldId id="256" r:id="rId3"/>
    <p:sldId id="274" r:id="rId4"/>
    <p:sldId id="275" r:id="rId5"/>
    <p:sldId id="276" r:id="rId6"/>
    <p:sldId id="277" r:id="rId7"/>
    <p:sldId id="278" r:id="rId8"/>
    <p:sldId id="279" r:id="rId9"/>
    <p:sldId id="28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000000"/>
    <a:srgbClr val="6600CC"/>
    <a:srgbClr val="009900"/>
    <a:srgbClr val="FF3300"/>
    <a:srgbClr val="33CC33"/>
    <a:srgbClr val="9973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34" y="7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CEA4C9-8509-4ED1-8DAF-9BFBA420DB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89096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08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648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6593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971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722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41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1F05-7E8F-46D2-88FF-474C6029FC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02707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AEBE7-A736-40C4-B414-C4767D883E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01515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78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7C58A-1084-432D-A814-E9568263BB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02296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BA025-8434-40D1-81F8-AA77289877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483518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DE73D6-8DF0-47C9-B156-AE3A25DC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4381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686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A7FBF-6907-4874-A6DF-4230165D00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264152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145CB-F0AC-4C21-B869-2D6267B566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333898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DD20E-F362-4BB5-9F2B-FB7774FE3E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758189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C72DFBC-5FB3-4E47-94E2-2543C1699E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31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ransition spd="med">
    <p:cover dir="r"/>
    <p:sndAc>
      <p:stSnd>
        <p:snd r:embed="rId19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0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14432" y="1052736"/>
            <a:ext cx="10018711" cy="3048000"/>
          </a:xfrm>
        </p:spPr>
        <p:txBody>
          <a:bodyPr>
            <a:normAutofit/>
          </a:bodyPr>
          <a:lstStyle/>
          <a:p>
            <a:r>
              <a:rPr lang="cs-CZ" b="1" dirty="0" smtClean="0"/>
              <a:t>12. přednáška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Neziskový a komerční sektor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Ing. Karin Gajdová, Ph.D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Ekonomika neziskových organizací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738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882775" y="574675"/>
            <a:ext cx="7620000" cy="838200"/>
          </a:xfrm>
        </p:spPr>
        <p:txBody>
          <a:bodyPr>
            <a:normAutofit fontScale="90000"/>
          </a:bodyPr>
          <a:lstStyle/>
          <a:p>
            <a:r>
              <a:rPr lang="cs-CZ" sz="5200" dirty="0" smtClean="0"/>
              <a:t>Struktura přednášky</a:t>
            </a:r>
            <a:endParaRPr lang="cs-CZ" sz="5200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891976" y="2024844"/>
            <a:ext cx="7791450" cy="4002088"/>
          </a:xfrm>
        </p:spPr>
        <p:txBody>
          <a:bodyPr>
            <a:normAutofit/>
          </a:bodyPr>
          <a:lstStyle/>
          <a:p>
            <a:pPr lvl="1"/>
            <a:r>
              <a:rPr lang="cs-CZ" sz="2400" dirty="0" smtClean="0"/>
              <a:t>Členění na ziskový a neziskový sektor</a:t>
            </a:r>
          </a:p>
          <a:p>
            <a:pPr lvl="1"/>
            <a:r>
              <a:rPr lang="cs-CZ" sz="2400" dirty="0" smtClean="0"/>
              <a:t>Výsledný produkt</a:t>
            </a:r>
          </a:p>
          <a:p>
            <a:pPr lvl="1"/>
            <a:r>
              <a:rPr lang="cs-CZ" sz="2400" dirty="0" smtClean="0"/>
              <a:t>Neziskový vs. Ziskový sektor</a:t>
            </a:r>
          </a:p>
          <a:p>
            <a:pPr lvl="1"/>
            <a:r>
              <a:rPr lang="cs-CZ" sz="2400" dirty="0" smtClean="0"/>
              <a:t>Právní formy</a:t>
            </a:r>
          </a:p>
          <a:p>
            <a:pPr lvl="1"/>
            <a:r>
              <a:rPr lang="cs-CZ" sz="2400" dirty="0" smtClean="0"/>
              <a:t>Vztah</a:t>
            </a:r>
          </a:p>
          <a:p>
            <a:pPr lvl="1"/>
            <a:endParaRPr lang="cs-CZ" sz="2400" dirty="0" smtClean="0"/>
          </a:p>
          <a:p>
            <a:endParaRPr lang="cs-CZ" sz="2800" dirty="0" smtClean="0"/>
          </a:p>
        </p:txBody>
      </p:sp>
    </p:spTree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991544" y="2780929"/>
            <a:ext cx="4040188" cy="618083"/>
          </a:xfrm>
        </p:spPr>
        <p:txBody>
          <a:bodyPr/>
          <a:lstStyle/>
          <a:p>
            <a:r>
              <a:rPr lang="cs-CZ" sz="2400" dirty="0"/>
              <a:t>Ziskový sektor</a:t>
            </a:r>
            <a:endParaRPr lang="cs-CZ" sz="24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>
          <a:xfrm>
            <a:off x="6384033" y="2780928"/>
            <a:ext cx="4041775" cy="639762"/>
          </a:xfrm>
        </p:spPr>
        <p:txBody>
          <a:bodyPr/>
          <a:lstStyle/>
          <a:p>
            <a:r>
              <a:rPr lang="cs-CZ" sz="2400" dirty="0"/>
              <a:t>Neziskový sektor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1981200" y="3573016"/>
            <a:ext cx="4040188" cy="2553147"/>
          </a:xfrm>
        </p:spPr>
        <p:txBody>
          <a:bodyPr>
            <a:normAutofit/>
          </a:bodyPr>
          <a:lstStyle/>
          <a:p>
            <a:r>
              <a:rPr lang="cs-CZ" sz="2400" dirty="0"/>
              <a:t>Založen na tvorbě zisku</a:t>
            </a:r>
            <a:endParaRPr lang="cs-CZ" sz="24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69026" y="3717032"/>
            <a:ext cx="4041775" cy="2409131"/>
          </a:xfrm>
        </p:spPr>
        <p:txBody>
          <a:bodyPr>
            <a:normAutofit/>
          </a:bodyPr>
          <a:lstStyle/>
          <a:p>
            <a:r>
              <a:rPr lang="cs-CZ" sz="2400" dirty="0"/>
              <a:t>Založen na poskytování služeb či produkci statků, které nejsou určeny ke konečné výměně, ale jejichž konečným efektem je užitek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811524" y="260649"/>
            <a:ext cx="94690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/>
              <a:t>Členění organizací na ziskový nebo neziskový sektor provádíme podle převažujícího charakteru činnosti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50505347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459596" y="440668"/>
            <a:ext cx="8604448" cy="5808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20775479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9536" y="980728"/>
            <a:ext cx="8382000" cy="106984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Principy rozdělování výsledného produktu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919536" y="2348880"/>
            <a:ext cx="4041648" cy="457200"/>
          </a:xfrm>
        </p:spPr>
        <p:txBody>
          <a:bodyPr/>
          <a:lstStyle/>
          <a:p>
            <a:r>
              <a:rPr lang="cs-CZ" sz="2400" dirty="0"/>
              <a:t>Ziskový sektor</a:t>
            </a:r>
            <a:endParaRPr lang="cs-CZ" sz="24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>
          <a:xfrm>
            <a:off x="6312025" y="2348880"/>
            <a:ext cx="4041775" cy="457200"/>
          </a:xfrm>
        </p:spPr>
        <p:txBody>
          <a:bodyPr/>
          <a:lstStyle/>
          <a:p>
            <a:r>
              <a:rPr lang="cs-CZ" sz="2400" dirty="0"/>
              <a:t>Neziskový sektor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1991544" y="3140968"/>
            <a:ext cx="4040188" cy="2943176"/>
          </a:xfrm>
        </p:spPr>
        <p:txBody>
          <a:bodyPr>
            <a:normAutofit/>
          </a:bodyPr>
          <a:lstStyle/>
          <a:p>
            <a:r>
              <a:rPr lang="cs-CZ" sz="2400" dirty="0"/>
              <a:t>Výsledný produkt rozdělujeme podle množství, kvality a tržní úspěšnosti práce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242305" y="3140968"/>
            <a:ext cx="4041775" cy="3453751"/>
          </a:xfrm>
        </p:spPr>
        <p:txBody>
          <a:bodyPr>
            <a:normAutofit/>
          </a:bodyPr>
          <a:lstStyle/>
          <a:p>
            <a:r>
              <a:rPr lang="cs-CZ" sz="2400" dirty="0"/>
              <a:t>Výsledný produkt rozdělujeme podle potřeb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33610508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980728"/>
            <a:ext cx="8229600" cy="1066800"/>
          </a:xfrm>
        </p:spPr>
        <p:txBody>
          <a:bodyPr/>
          <a:lstStyle/>
          <a:p>
            <a:pPr algn="ctr"/>
            <a:r>
              <a:rPr lang="cs-CZ" dirty="0" smtClean="0"/>
              <a:t>Neziskový sektor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pestrý a pokrývá řadu lidských potřeb</a:t>
            </a:r>
          </a:p>
          <a:p>
            <a:pPr lvl="1"/>
            <a:r>
              <a:rPr lang="cs-CZ" dirty="0" smtClean="0"/>
              <a:t>Rozvoj duchovních hodnot</a:t>
            </a:r>
          </a:p>
          <a:p>
            <a:pPr lvl="1"/>
            <a:r>
              <a:rPr lang="cs-CZ" dirty="0" smtClean="0"/>
              <a:t>Ochrana lidských práv nebo jiných humanitárních hodnot</a:t>
            </a:r>
          </a:p>
          <a:p>
            <a:pPr lvl="1"/>
            <a:r>
              <a:rPr lang="cs-CZ" dirty="0" smtClean="0"/>
              <a:t>Ochrana přírodního prostředí, kulturních památek a tradic</a:t>
            </a:r>
          </a:p>
          <a:p>
            <a:pPr lvl="1"/>
            <a:r>
              <a:rPr lang="cs-CZ" dirty="0" smtClean="0"/>
              <a:t>Rozvoj vědy, vzdělání, tělovýchovy a sportu</a:t>
            </a:r>
          </a:p>
          <a:p>
            <a:pPr lvl="1"/>
            <a:r>
              <a:rPr lang="cs-CZ" dirty="0" smtClean="0"/>
              <a:t>Výkon státní správy</a:t>
            </a:r>
          </a:p>
          <a:p>
            <a:pPr lvl="1"/>
            <a:r>
              <a:rPr lang="cs-CZ" dirty="0" smtClean="0"/>
              <a:t>Obrana státu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849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Ziskový sektor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Sektor národního hospodářství, který je založen na tvorbě zisku v důsledku vynakládání ekonomické aktivity:</a:t>
            </a:r>
          </a:p>
          <a:p>
            <a:endParaRPr lang="cs-CZ" dirty="0"/>
          </a:p>
          <a:p>
            <a:pPr lvl="1"/>
            <a:r>
              <a:rPr lang="cs-CZ" dirty="0" smtClean="0"/>
              <a:t>Výroba produktů</a:t>
            </a:r>
          </a:p>
          <a:p>
            <a:pPr lvl="1"/>
            <a:r>
              <a:rPr lang="cs-CZ" dirty="0" smtClean="0"/>
              <a:t>Poskytování služeb</a:t>
            </a:r>
          </a:p>
          <a:p>
            <a:pPr lvl="1"/>
            <a:r>
              <a:rPr lang="cs-CZ" dirty="0" smtClean="0"/>
              <a:t>Distribuce</a:t>
            </a:r>
          </a:p>
          <a:p>
            <a:pPr lvl="1"/>
            <a:r>
              <a:rPr lang="cs-CZ" dirty="0" smtClean="0"/>
              <a:t>Prodej</a:t>
            </a:r>
          </a:p>
          <a:p>
            <a:pPr lvl="1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83979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Fyzické osoby</a:t>
            </a:r>
          </a:p>
          <a:p>
            <a:r>
              <a:rPr lang="cs-CZ" dirty="0" smtClean="0"/>
              <a:t>Právnické osoby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3657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4000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Vztah ziskovéh</a:t>
            </a:r>
            <a:r>
              <a:rPr lang="cs-CZ" dirty="0" smtClean="0"/>
              <a:t>o a neziskového sektoru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67608" y="1988840"/>
            <a:ext cx="7643192" cy="4585696"/>
          </a:xfrm>
        </p:spPr>
        <p:txBody>
          <a:bodyPr/>
          <a:lstStyle/>
          <a:p>
            <a:r>
              <a:rPr lang="cs-CZ" dirty="0" smtClean="0"/>
              <a:t>Společnost potřebuje ziskový i neziskový sektor</a:t>
            </a:r>
          </a:p>
          <a:p>
            <a:r>
              <a:rPr lang="cs-CZ" dirty="0" smtClean="0"/>
              <a:t>Oba sektory se vzájemně doplňují </a:t>
            </a:r>
          </a:p>
          <a:p>
            <a:r>
              <a:rPr lang="cs-CZ" dirty="0" smtClean="0"/>
              <a:t>Činností organizací ziskového sektoru je dosahování zisku, ovšem mohou sponzorovat neziskový sektor</a:t>
            </a:r>
          </a:p>
          <a:p>
            <a:r>
              <a:rPr lang="cs-CZ" dirty="0" smtClean="0"/>
              <a:t>Činností organizace neziskového sektoru není dosahovat zisk, ale jejich vedlejší – doplňková činnost může být podnikání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81162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456</TotalTime>
  <Words>205</Words>
  <Application>Microsoft Office PowerPoint</Application>
  <PresentationFormat>Širokoúhlá obrazovka</PresentationFormat>
  <Paragraphs>43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Corbel</vt:lpstr>
      <vt:lpstr>Paralaxa</vt:lpstr>
      <vt:lpstr>12. přednáška  Neziskový a komerční sektor  Ing. Karin Gajdová, Ph.D.</vt:lpstr>
      <vt:lpstr>Struktura přednášky</vt:lpstr>
      <vt:lpstr>Prezentace aplikace PowerPoint</vt:lpstr>
      <vt:lpstr>Prezentace aplikace PowerPoint</vt:lpstr>
      <vt:lpstr>Principy rozdělování výsledného produktu</vt:lpstr>
      <vt:lpstr>Neziskový sektor</vt:lpstr>
      <vt:lpstr>Ziskový sektor</vt:lpstr>
      <vt:lpstr>Právní formy</vt:lpstr>
      <vt:lpstr>Vztah ziskového a neziskového sektoru</vt:lpstr>
    </vt:vector>
  </TitlesOfParts>
  <Company>OPF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nadpisu</dc:title>
  <dc:creator>Radim</dc:creator>
  <cp:lastModifiedBy>Karin Gajdová</cp:lastModifiedBy>
  <cp:revision>56</cp:revision>
  <cp:lastPrinted>1601-01-01T00:00:00Z</cp:lastPrinted>
  <dcterms:created xsi:type="dcterms:W3CDTF">2004-11-02T11:07:30Z</dcterms:created>
  <dcterms:modified xsi:type="dcterms:W3CDTF">2018-10-14T09:12:20Z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</Properties>
</file>