
<file path=[Content_Types].xml><?xml version="1.0" encoding="utf-8"?>
<Types xmlns="http://schemas.openxmlformats.org/package/2006/content-types">
  <Default Extension="bin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9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E1ECEF"/>
    <a:srgbClr val="195B3C"/>
    <a:srgbClr val="34886A"/>
    <a:srgbClr val="3C7F6D"/>
    <a:srgbClr val="354542"/>
    <a:srgbClr val="EDF2EC"/>
    <a:srgbClr val="4D7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9ECAE2-1447-4FC3-BC45-6725B227770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0FAB2BE-500A-4E70-A9E0-AD3C387AA49E}">
      <dgm:prSet phldrT="[Text]"/>
      <dgm:spPr/>
      <dgm:t>
        <a:bodyPr/>
        <a:lstStyle/>
        <a:p>
          <a:r>
            <a:rPr lang="cs-CZ" dirty="0"/>
            <a:t>Národní hospodářství</a:t>
          </a:r>
        </a:p>
      </dgm:t>
    </dgm:pt>
    <dgm:pt modelId="{02F7D5F7-29F8-41A3-B302-8C19D8842498}" type="parTrans" cxnId="{C8A96CD2-B731-43EE-BA2C-7F60F8DB7F5E}">
      <dgm:prSet/>
      <dgm:spPr/>
      <dgm:t>
        <a:bodyPr/>
        <a:lstStyle/>
        <a:p>
          <a:endParaRPr lang="cs-CZ"/>
        </a:p>
      </dgm:t>
    </dgm:pt>
    <dgm:pt modelId="{E6FCE3C8-6F4B-4742-BFAC-4266BB27A607}" type="sibTrans" cxnId="{C8A96CD2-B731-43EE-BA2C-7F60F8DB7F5E}">
      <dgm:prSet/>
      <dgm:spPr/>
      <dgm:t>
        <a:bodyPr/>
        <a:lstStyle/>
        <a:p>
          <a:endParaRPr lang="cs-CZ"/>
        </a:p>
      </dgm:t>
    </dgm:pt>
    <dgm:pt modelId="{635AC395-7B5F-4530-9387-04F0EBCF73B9}" type="asst">
      <dgm:prSet phldrT="[Text]"/>
      <dgm:spPr/>
      <dgm:t>
        <a:bodyPr/>
        <a:lstStyle/>
        <a:p>
          <a:r>
            <a:rPr lang="cs-CZ"/>
            <a:t>Ziskový (tržní) sektor</a:t>
          </a:r>
        </a:p>
      </dgm:t>
    </dgm:pt>
    <dgm:pt modelId="{87287E63-A9FC-46A2-9565-BC6B02405C7D}" type="parTrans" cxnId="{F32751BA-02F6-4E08-8D1B-D2079B5AF7EE}">
      <dgm:prSet/>
      <dgm:spPr/>
      <dgm:t>
        <a:bodyPr/>
        <a:lstStyle/>
        <a:p>
          <a:endParaRPr lang="cs-CZ"/>
        </a:p>
      </dgm:t>
    </dgm:pt>
    <dgm:pt modelId="{3D028BE3-AFD8-4779-B6D2-46129D94AB3E}" type="sibTrans" cxnId="{F32751BA-02F6-4E08-8D1B-D2079B5AF7EE}">
      <dgm:prSet/>
      <dgm:spPr/>
      <dgm:t>
        <a:bodyPr/>
        <a:lstStyle/>
        <a:p>
          <a:endParaRPr lang="cs-CZ"/>
        </a:p>
      </dgm:t>
    </dgm:pt>
    <dgm:pt modelId="{8C539627-CE07-4C66-86DB-E6210F5705BE}" type="asst">
      <dgm:prSet/>
      <dgm:spPr/>
      <dgm:t>
        <a:bodyPr/>
        <a:lstStyle/>
        <a:p>
          <a:r>
            <a:rPr lang="cs-CZ" dirty="0"/>
            <a:t>Neziskový (</a:t>
          </a:r>
          <a:r>
            <a:rPr lang="cs-CZ" dirty="0" smtClean="0"/>
            <a:t>netržní) sektor</a:t>
          </a:r>
          <a:endParaRPr lang="cs-CZ" dirty="0"/>
        </a:p>
      </dgm:t>
    </dgm:pt>
    <dgm:pt modelId="{BA966FE1-10EC-4217-99FF-0D2BFE781F94}" type="parTrans" cxnId="{0E2517B2-6B37-48A9-898C-D3043A226863}">
      <dgm:prSet/>
      <dgm:spPr/>
      <dgm:t>
        <a:bodyPr/>
        <a:lstStyle/>
        <a:p>
          <a:endParaRPr lang="cs-CZ"/>
        </a:p>
      </dgm:t>
    </dgm:pt>
    <dgm:pt modelId="{2511B812-5585-4D65-82C4-BF6DF7634AD6}" type="sibTrans" cxnId="{0E2517B2-6B37-48A9-898C-D3043A226863}">
      <dgm:prSet/>
      <dgm:spPr/>
      <dgm:t>
        <a:bodyPr/>
        <a:lstStyle/>
        <a:p>
          <a:endParaRPr lang="cs-CZ"/>
        </a:p>
      </dgm:t>
    </dgm:pt>
    <dgm:pt modelId="{9C1EE51E-0DEE-4604-ADA5-5A590B3AFE51}">
      <dgm:prSet/>
      <dgm:spPr/>
      <dgm:t>
        <a:bodyPr/>
        <a:lstStyle/>
        <a:p>
          <a:r>
            <a:rPr lang="cs-CZ"/>
            <a:t>Veřejný sektor</a:t>
          </a:r>
        </a:p>
      </dgm:t>
    </dgm:pt>
    <dgm:pt modelId="{ECFA68A0-CC75-41D4-846D-746B3687E7D0}" type="parTrans" cxnId="{CE99C49C-85CC-4869-BB80-202828E50950}">
      <dgm:prSet/>
      <dgm:spPr/>
      <dgm:t>
        <a:bodyPr/>
        <a:lstStyle/>
        <a:p>
          <a:endParaRPr lang="cs-CZ"/>
        </a:p>
      </dgm:t>
    </dgm:pt>
    <dgm:pt modelId="{A55193D7-8E87-4D40-9F74-6F9D444D29FF}" type="sibTrans" cxnId="{CE99C49C-85CC-4869-BB80-202828E50950}">
      <dgm:prSet/>
      <dgm:spPr/>
      <dgm:t>
        <a:bodyPr/>
        <a:lstStyle/>
        <a:p>
          <a:endParaRPr lang="cs-CZ"/>
        </a:p>
      </dgm:t>
    </dgm:pt>
    <dgm:pt modelId="{168FBBF9-5D5A-42B8-963E-6FD27E4220D7}">
      <dgm:prSet/>
      <dgm:spPr/>
      <dgm:t>
        <a:bodyPr/>
        <a:lstStyle/>
        <a:p>
          <a:r>
            <a:rPr lang="cs-CZ"/>
            <a:t>Soukromý sektor</a:t>
          </a:r>
        </a:p>
      </dgm:t>
    </dgm:pt>
    <dgm:pt modelId="{45613921-14E9-460C-812A-3855B7238CE2}" type="parTrans" cxnId="{01D6442B-F2E9-4994-BE13-5C33225126E5}">
      <dgm:prSet/>
      <dgm:spPr/>
      <dgm:t>
        <a:bodyPr/>
        <a:lstStyle/>
        <a:p>
          <a:endParaRPr lang="cs-CZ"/>
        </a:p>
      </dgm:t>
    </dgm:pt>
    <dgm:pt modelId="{74FE842A-AE97-4DC0-A74C-315F9811D09D}" type="sibTrans" cxnId="{01D6442B-F2E9-4994-BE13-5C33225126E5}">
      <dgm:prSet/>
      <dgm:spPr/>
      <dgm:t>
        <a:bodyPr/>
        <a:lstStyle/>
        <a:p>
          <a:endParaRPr lang="cs-CZ"/>
        </a:p>
      </dgm:t>
    </dgm:pt>
    <dgm:pt modelId="{9F1C5858-4867-4A40-A86E-F124F63EC9C4}">
      <dgm:prSet/>
      <dgm:spPr/>
      <dgm:t>
        <a:bodyPr/>
        <a:lstStyle/>
        <a:p>
          <a:r>
            <a:rPr lang="cs-CZ"/>
            <a:t>Sektor domácností</a:t>
          </a:r>
        </a:p>
      </dgm:t>
    </dgm:pt>
    <dgm:pt modelId="{088820EA-3899-46CC-B583-02F3AE839190}" type="parTrans" cxnId="{F16DAE1C-183B-4D6C-B1DE-0AE8EA27FF18}">
      <dgm:prSet/>
      <dgm:spPr/>
      <dgm:t>
        <a:bodyPr/>
        <a:lstStyle/>
        <a:p>
          <a:endParaRPr lang="cs-CZ"/>
        </a:p>
      </dgm:t>
    </dgm:pt>
    <dgm:pt modelId="{C73DDBCA-4756-4FBC-AE7D-FCB86D316117}" type="sibTrans" cxnId="{F16DAE1C-183B-4D6C-B1DE-0AE8EA27FF18}">
      <dgm:prSet/>
      <dgm:spPr/>
      <dgm:t>
        <a:bodyPr/>
        <a:lstStyle/>
        <a:p>
          <a:endParaRPr lang="cs-CZ"/>
        </a:p>
      </dgm:t>
    </dgm:pt>
    <dgm:pt modelId="{530A285F-F373-4E36-B6F2-90DDA6AFA3AD}" type="pres">
      <dgm:prSet presAssocID="{079ECAE2-1447-4FC3-BC45-6725B22777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B9EEF70D-65AF-4012-9D8A-76065F76103E}" type="pres">
      <dgm:prSet presAssocID="{40FAB2BE-500A-4E70-A9E0-AD3C387AA49E}" presName="hierRoot1" presStyleCnt="0"/>
      <dgm:spPr/>
    </dgm:pt>
    <dgm:pt modelId="{CCE55C68-2B62-4DC4-85F3-FF3AC7479F8A}" type="pres">
      <dgm:prSet presAssocID="{40FAB2BE-500A-4E70-A9E0-AD3C387AA49E}" presName="composite" presStyleCnt="0"/>
      <dgm:spPr/>
    </dgm:pt>
    <dgm:pt modelId="{BF63036A-6972-41A1-ADEA-4694E3280C01}" type="pres">
      <dgm:prSet presAssocID="{40FAB2BE-500A-4E70-A9E0-AD3C387AA49E}" presName="background" presStyleLbl="node0" presStyleIdx="0" presStyleCnt="1"/>
      <dgm:spPr/>
    </dgm:pt>
    <dgm:pt modelId="{B2CB9F05-D657-4EA0-9C66-B6F157A05A63}" type="pres">
      <dgm:prSet presAssocID="{40FAB2BE-500A-4E70-A9E0-AD3C387AA49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B8A8C93-0038-41E1-A797-122348EE21B2}" type="pres">
      <dgm:prSet presAssocID="{40FAB2BE-500A-4E70-A9E0-AD3C387AA49E}" presName="hierChild2" presStyleCnt="0"/>
      <dgm:spPr/>
    </dgm:pt>
    <dgm:pt modelId="{C34579C3-8B40-4AF0-B927-A84EA0D0D368}" type="pres">
      <dgm:prSet presAssocID="{87287E63-A9FC-46A2-9565-BC6B02405C7D}" presName="Name10" presStyleLbl="parChTrans1D2" presStyleIdx="0" presStyleCnt="2"/>
      <dgm:spPr/>
      <dgm:t>
        <a:bodyPr/>
        <a:lstStyle/>
        <a:p>
          <a:endParaRPr lang="cs-CZ"/>
        </a:p>
      </dgm:t>
    </dgm:pt>
    <dgm:pt modelId="{C090D639-32E0-471C-902E-B41F6642E1BB}" type="pres">
      <dgm:prSet presAssocID="{635AC395-7B5F-4530-9387-04F0EBCF73B9}" presName="hierRoot2" presStyleCnt="0"/>
      <dgm:spPr/>
    </dgm:pt>
    <dgm:pt modelId="{A0A35B2E-F8BA-4565-96BC-2C4C321E7034}" type="pres">
      <dgm:prSet presAssocID="{635AC395-7B5F-4530-9387-04F0EBCF73B9}" presName="composite2" presStyleCnt="0"/>
      <dgm:spPr/>
    </dgm:pt>
    <dgm:pt modelId="{11DF2870-1922-4F81-B51B-BFF855769D60}" type="pres">
      <dgm:prSet presAssocID="{635AC395-7B5F-4530-9387-04F0EBCF73B9}" presName="background2" presStyleLbl="asst1" presStyleIdx="0" presStyleCnt="2"/>
      <dgm:spPr/>
    </dgm:pt>
    <dgm:pt modelId="{5F9E4F08-482A-4EA4-8311-976E55255F14}" type="pres">
      <dgm:prSet presAssocID="{635AC395-7B5F-4530-9387-04F0EBCF73B9}" presName="text2" presStyleLbl="fgAcc2" presStyleIdx="0" presStyleCnt="2" custLinFactNeighborX="-41667" custLinFactNeighborY="-121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FBA8F57-E6D3-4CAA-9CE2-878EA6767EB7}" type="pres">
      <dgm:prSet presAssocID="{635AC395-7B5F-4530-9387-04F0EBCF73B9}" presName="hierChild3" presStyleCnt="0"/>
      <dgm:spPr/>
    </dgm:pt>
    <dgm:pt modelId="{1C21BE02-A755-4ADE-BB8C-D7DA95A5B398}" type="pres">
      <dgm:prSet presAssocID="{BA966FE1-10EC-4217-99FF-0D2BFE781F94}" presName="Name10" presStyleLbl="parChTrans1D2" presStyleIdx="1" presStyleCnt="2"/>
      <dgm:spPr/>
      <dgm:t>
        <a:bodyPr/>
        <a:lstStyle/>
        <a:p>
          <a:endParaRPr lang="cs-CZ"/>
        </a:p>
      </dgm:t>
    </dgm:pt>
    <dgm:pt modelId="{5AE7FDA5-2EEE-4A29-BB36-E02C8FB0A47C}" type="pres">
      <dgm:prSet presAssocID="{8C539627-CE07-4C66-86DB-E6210F5705BE}" presName="hierRoot2" presStyleCnt="0"/>
      <dgm:spPr/>
    </dgm:pt>
    <dgm:pt modelId="{DF131DCE-75FA-4867-9DC3-D9A72F16559A}" type="pres">
      <dgm:prSet presAssocID="{8C539627-CE07-4C66-86DB-E6210F5705BE}" presName="composite2" presStyleCnt="0"/>
      <dgm:spPr/>
    </dgm:pt>
    <dgm:pt modelId="{47179479-48B4-4F80-ACDC-65478B7B6B12}" type="pres">
      <dgm:prSet presAssocID="{8C539627-CE07-4C66-86DB-E6210F5705BE}" presName="background2" presStyleLbl="asst1" presStyleIdx="1" presStyleCnt="2"/>
      <dgm:spPr/>
    </dgm:pt>
    <dgm:pt modelId="{12718A0E-59D4-4AAF-BE40-151FA98DB625}" type="pres">
      <dgm:prSet presAssocID="{8C539627-CE07-4C66-86DB-E6210F5705BE}" presName="text2" presStyleLbl="fgAcc2" presStyleIdx="1" presStyleCnt="2" custLinFactNeighborX="44753" custLinFactNeighborY="-121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0D76A2A-C5AC-43CB-B507-5201D4A6C6A4}" type="pres">
      <dgm:prSet presAssocID="{8C539627-CE07-4C66-86DB-E6210F5705BE}" presName="hierChild3" presStyleCnt="0"/>
      <dgm:spPr/>
    </dgm:pt>
    <dgm:pt modelId="{42202421-33CF-4E50-9CCD-A75780B03650}" type="pres">
      <dgm:prSet presAssocID="{ECFA68A0-CC75-41D4-846D-746B3687E7D0}" presName="Name17" presStyleLbl="parChTrans1D3" presStyleIdx="0" presStyleCnt="3"/>
      <dgm:spPr/>
      <dgm:t>
        <a:bodyPr/>
        <a:lstStyle/>
        <a:p>
          <a:endParaRPr lang="cs-CZ"/>
        </a:p>
      </dgm:t>
    </dgm:pt>
    <dgm:pt modelId="{39CAC989-129E-4DE0-901E-821DF9F0FC21}" type="pres">
      <dgm:prSet presAssocID="{9C1EE51E-0DEE-4604-ADA5-5A590B3AFE51}" presName="hierRoot3" presStyleCnt="0"/>
      <dgm:spPr/>
    </dgm:pt>
    <dgm:pt modelId="{898838FF-4E64-4389-94E3-885BB397746F}" type="pres">
      <dgm:prSet presAssocID="{9C1EE51E-0DEE-4604-ADA5-5A590B3AFE51}" presName="composite3" presStyleCnt="0"/>
      <dgm:spPr/>
    </dgm:pt>
    <dgm:pt modelId="{D2A32537-5A81-4BBC-AAB6-CE0857ACAE45}" type="pres">
      <dgm:prSet presAssocID="{9C1EE51E-0DEE-4604-ADA5-5A590B3AFE51}" presName="background3" presStyleLbl="node3" presStyleIdx="0" presStyleCnt="3"/>
      <dgm:spPr/>
    </dgm:pt>
    <dgm:pt modelId="{AB96E684-F69E-43BC-BCC6-E7C856E5669A}" type="pres">
      <dgm:prSet presAssocID="{9C1EE51E-0DEE-4604-ADA5-5A590B3AFE51}" presName="text3" presStyleLbl="fgAcc3" presStyleIdx="0" presStyleCnt="3" custLinFactNeighborX="30109" custLinFactNeighborY="13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282BB70-5140-4B9C-86BD-D59A8707BAFF}" type="pres">
      <dgm:prSet presAssocID="{9C1EE51E-0DEE-4604-ADA5-5A590B3AFE51}" presName="hierChild4" presStyleCnt="0"/>
      <dgm:spPr/>
    </dgm:pt>
    <dgm:pt modelId="{6A11DB57-1289-4467-905C-3943F164E363}" type="pres">
      <dgm:prSet presAssocID="{45613921-14E9-460C-812A-3855B7238CE2}" presName="Name17" presStyleLbl="parChTrans1D3" presStyleIdx="1" presStyleCnt="3"/>
      <dgm:spPr/>
      <dgm:t>
        <a:bodyPr/>
        <a:lstStyle/>
        <a:p>
          <a:endParaRPr lang="cs-CZ"/>
        </a:p>
      </dgm:t>
    </dgm:pt>
    <dgm:pt modelId="{D28020A6-DDDB-497C-B2D6-A518616D513A}" type="pres">
      <dgm:prSet presAssocID="{168FBBF9-5D5A-42B8-963E-6FD27E4220D7}" presName="hierRoot3" presStyleCnt="0"/>
      <dgm:spPr/>
    </dgm:pt>
    <dgm:pt modelId="{AA463479-F5DC-49E6-8C34-5219D07ED262}" type="pres">
      <dgm:prSet presAssocID="{168FBBF9-5D5A-42B8-963E-6FD27E4220D7}" presName="composite3" presStyleCnt="0"/>
      <dgm:spPr/>
    </dgm:pt>
    <dgm:pt modelId="{A1CABEE2-8EAD-45A9-99E2-FF004EDC6F15}" type="pres">
      <dgm:prSet presAssocID="{168FBBF9-5D5A-42B8-963E-6FD27E4220D7}" presName="background3" presStyleLbl="node3" presStyleIdx="1" presStyleCnt="3"/>
      <dgm:spPr/>
    </dgm:pt>
    <dgm:pt modelId="{88C2143B-465F-4E8A-BB2B-CD0CDF622B98}" type="pres">
      <dgm:prSet presAssocID="{168FBBF9-5D5A-42B8-963E-6FD27E4220D7}" presName="text3" presStyleLbl="fgAcc3" presStyleIdx="1" presStyleCnt="3" custLinFactNeighborX="44777" custLinFactNeighborY="13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5DCCA5E-E36F-4D57-BE81-0933C79E14AA}" type="pres">
      <dgm:prSet presAssocID="{168FBBF9-5D5A-42B8-963E-6FD27E4220D7}" presName="hierChild4" presStyleCnt="0"/>
      <dgm:spPr/>
    </dgm:pt>
    <dgm:pt modelId="{984A7D55-6198-44E4-B34D-09949266D99D}" type="pres">
      <dgm:prSet presAssocID="{088820EA-3899-46CC-B583-02F3AE839190}" presName="Name17" presStyleLbl="parChTrans1D3" presStyleIdx="2" presStyleCnt="3"/>
      <dgm:spPr/>
      <dgm:t>
        <a:bodyPr/>
        <a:lstStyle/>
        <a:p>
          <a:endParaRPr lang="cs-CZ"/>
        </a:p>
      </dgm:t>
    </dgm:pt>
    <dgm:pt modelId="{A0974A3E-212E-493A-B00C-2D0C5F4C356B}" type="pres">
      <dgm:prSet presAssocID="{9F1C5858-4867-4A40-A86E-F124F63EC9C4}" presName="hierRoot3" presStyleCnt="0"/>
      <dgm:spPr/>
    </dgm:pt>
    <dgm:pt modelId="{B3248EA1-06AA-4FE6-899A-3049AA120160}" type="pres">
      <dgm:prSet presAssocID="{9F1C5858-4867-4A40-A86E-F124F63EC9C4}" presName="composite3" presStyleCnt="0"/>
      <dgm:spPr/>
    </dgm:pt>
    <dgm:pt modelId="{2B386989-B66A-4C09-92A5-8872490CEAD2}" type="pres">
      <dgm:prSet presAssocID="{9F1C5858-4867-4A40-A86E-F124F63EC9C4}" presName="background3" presStyleLbl="node3" presStyleIdx="2" presStyleCnt="3"/>
      <dgm:spPr/>
    </dgm:pt>
    <dgm:pt modelId="{2A0B2C01-8286-4923-B0EA-D55A00394B1E}" type="pres">
      <dgm:prSet presAssocID="{9F1C5858-4867-4A40-A86E-F124F63EC9C4}" presName="text3" presStyleLbl="fgAcc3" presStyleIdx="2" presStyleCnt="3" custLinFactNeighborX="56357" custLinFactNeighborY="13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60F7FED-BD34-441B-9C03-8FC0163C925A}" type="pres">
      <dgm:prSet presAssocID="{9F1C5858-4867-4A40-A86E-F124F63EC9C4}" presName="hierChild4" presStyleCnt="0"/>
      <dgm:spPr/>
    </dgm:pt>
  </dgm:ptLst>
  <dgm:cxnLst>
    <dgm:cxn modelId="{FB6FC591-AB17-4E77-BE01-0A63FA75500B}" type="presOf" srcId="{40FAB2BE-500A-4E70-A9E0-AD3C387AA49E}" destId="{B2CB9F05-D657-4EA0-9C66-B6F157A05A63}" srcOrd="0" destOrd="0" presId="urn:microsoft.com/office/officeart/2005/8/layout/hierarchy1"/>
    <dgm:cxn modelId="{FA22B848-AC03-4606-9CAE-642E172104D1}" type="presOf" srcId="{635AC395-7B5F-4530-9387-04F0EBCF73B9}" destId="{5F9E4F08-482A-4EA4-8311-976E55255F14}" srcOrd="0" destOrd="0" presId="urn:microsoft.com/office/officeart/2005/8/layout/hierarchy1"/>
    <dgm:cxn modelId="{5B7EAD77-2194-4459-9BE3-E15432C09A4E}" type="presOf" srcId="{BA966FE1-10EC-4217-99FF-0D2BFE781F94}" destId="{1C21BE02-A755-4ADE-BB8C-D7DA95A5B398}" srcOrd="0" destOrd="0" presId="urn:microsoft.com/office/officeart/2005/8/layout/hierarchy1"/>
    <dgm:cxn modelId="{F16DAE1C-183B-4D6C-B1DE-0AE8EA27FF18}" srcId="{8C539627-CE07-4C66-86DB-E6210F5705BE}" destId="{9F1C5858-4867-4A40-A86E-F124F63EC9C4}" srcOrd="2" destOrd="0" parTransId="{088820EA-3899-46CC-B583-02F3AE839190}" sibTransId="{C73DDBCA-4756-4FBC-AE7D-FCB86D316117}"/>
    <dgm:cxn modelId="{3027B5C5-9AC3-44D9-878F-6B163A02402F}" type="presOf" srcId="{9C1EE51E-0DEE-4604-ADA5-5A590B3AFE51}" destId="{AB96E684-F69E-43BC-BCC6-E7C856E5669A}" srcOrd="0" destOrd="0" presId="urn:microsoft.com/office/officeart/2005/8/layout/hierarchy1"/>
    <dgm:cxn modelId="{39BA9691-380A-493A-B8D8-04647F3D2E1F}" type="presOf" srcId="{ECFA68A0-CC75-41D4-846D-746B3687E7D0}" destId="{42202421-33CF-4E50-9CCD-A75780B03650}" srcOrd="0" destOrd="0" presId="urn:microsoft.com/office/officeart/2005/8/layout/hierarchy1"/>
    <dgm:cxn modelId="{0E2517B2-6B37-48A9-898C-D3043A226863}" srcId="{40FAB2BE-500A-4E70-A9E0-AD3C387AA49E}" destId="{8C539627-CE07-4C66-86DB-E6210F5705BE}" srcOrd="1" destOrd="0" parTransId="{BA966FE1-10EC-4217-99FF-0D2BFE781F94}" sibTransId="{2511B812-5585-4D65-82C4-BF6DF7634AD6}"/>
    <dgm:cxn modelId="{F1D61DD3-6280-476E-8EE5-EB57263EEF9D}" type="presOf" srcId="{87287E63-A9FC-46A2-9565-BC6B02405C7D}" destId="{C34579C3-8B40-4AF0-B927-A84EA0D0D368}" srcOrd="0" destOrd="0" presId="urn:microsoft.com/office/officeart/2005/8/layout/hierarchy1"/>
    <dgm:cxn modelId="{2219BC7E-A22F-4E58-8DD7-4D893823919F}" type="presOf" srcId="{45613921-14E9-460C-812A-3855B7238CE2}" destId="{6A11DB57-1289-4467-905C-3943F164E363}" srcOrd="0" destOrd="0" presId="urn:microsoft.com/office/officeart/2005/8/layout/hierarchy1"/>
    <dgm:cxn modelId="{A8D9BCE6-014B-4038-BFBE-2E827A50F1CF}" type="presOf" srcId="{079ECAE2-1447-4FC3-BC45-6725B2277705}" destId="{530A285F-F373-4E36-B6F2-90DDA6AFA3AD}" srcOrd="0" destOrd="0" presId="urn:microsoft.com/office/officeart/2005/8/layout/hierarchy1"/>
    <dgm:cxn modelId="{CE99C49C-85CC-4869-BB80-202828E50950}" srcId="{8C539627-CE07-4C66-86DB-E6210F5705BE}" destId="{9C1EE51E-0DEE-4604-ADA5-5A590B3AFE51}" srcOrd="0" destOrd="0" parTransId="{ECFA68A0-CC75-41D4-846D-746B3687E7D0}" sibTransId="{A55193D7-8E87-4D40-9F74-6F9D444D29FF}"/>
    <dgm:cxn modelId="{01D6442B-F2E9-4994-BE13-5C33225126E5}" srcId="{8C539627-CE07-4C66-86DB-E6210F5705BE}" destId="{168FBBF9-5D5A-42B8-963E-6FD27E4220D7}" srcOrd="1" destOrd="0" parTransId="{45613921-14E9-460C-812A-3855B7238CE2}" sibTransId="{74FE842A-AE97-4DC0-A74C-315F9811D09D}"/>
    <dgm:cxn modelId="{C43D4E86-96F6-4781-A40E-C251F47B5AD1}" type="presOf" srcId="{8C539627-CE07-4C66-86DB-E6210F5705BE}" destId="{12718A0E-59D4-4AAF-BE40-151FA98DB625}" srcOrd="0" destOrd="0" presId="urn:microsoft.com/office/officeart/2005/8/layout/hierarchy1"/>
    <dgm:cxn modelId="{F32751BA-02F6-4E08-8D1B-D2079B5AF7EE}" srcId="{40FAB2BE-500A-4E70-A9E0-AD3C387AA49E}" destId="{635AC395-7B5F-4530-9387-04F0EBCF73B9}" srcOrd="0" destOrd="0" parTransId="{87287E63-A9FC-46A2-9565-BC6B02405C7D}" sibTransId="{3D028BE3-AFD8-4779-B6D2-46129D94AB3E}"/>
    <dgm:cxn modelId="{9478360C-66AA-4083-A774-23D32785233D}" type="presOf" srcId="{9F1C5858-4867-4A40-A86E-F124F63EC9C4}" destId="{2A0B2C01-8286-4923-B0EA-D55A00394B1E}" srcOrd="0" destOrd="0" presId="urn:microsoft.com/office/officeart/2005/8/layout/hierarchy1"/>
    <dgm:cxn modelId="{BB062949-EDAA-48A3-81C0-7C195A817972}" type="presOf" srcId="{088820EA-3899-46CC-B583-02F3AE839190}" destId="{984A7D55-6198-44E4-B34D-09949266D99D}" srcOrd="0" destOrd="0" presId="urn:microsoft.com/office/officeart/2005/8/layout/hierarchy1"/>
    <dgm:cxn modelId="{C8A96CD2-B731-43EE-BA2C-7F60F8DB7F5E}" srcId="{079ECAE2-1447-4FC3-BC45-6725B2277705}" destId="{40FAB2BE-500A-4E70-A9E0-AD3C387AA49E}" srcOrd="0" destOrd="0" parTransId="{02F7D5F7-29F8-41A3-B302-8C19D8842498}" sibTransId="{E6FCE3C8-6F4B-4742-BFAC-4266BB27A607}"/>
    <dgm:cxn modelId="{52466849-890A-4EB1-A96B-0A83632A3F84}" type="presOf" srcId="{168FBBF9-5D5A-42B8-963E-6FD27E4220D7}" destId="{88C2143B-465F-4E8A-BB2B-CD0CDF622B98}" srcOrd="0" destOrd="0" presId="urn:microsoft.com/office/officeart/2005/8/layout/hierarchy1"/>
    <dgm:cxn modelId="{2011F281-2C12-4201-B2CC-EF77441D9C1C}" type="presParOf" srcId="{530A285F-F373-4E36-B6F2-90DDA6AFA3AD}" destId="{B9EEF70D-65AF-4012-9D8A-76065F76103E}" srcOrd="0" destOrd="0" presId="urn:microsoft.com/office/officeart/2005/8/layout/hierarchy1"/>
    <dgm:cxn modelId="{5A5C49A1-CCF1-4D55-98CB-D25BEDBF24EB}" type="presParOf" srcId="{B9EEF70D-65AF-4012-9D8A-76065F76103E}" destId="{CCE55C68-2B62-4DC4-85F3-FF3AC7479F8A}" srcOrd="0" destOrd="0" presId="urn:microsoft.com/office/officeart/2005/8/layout/hierarchy1"/>
    <dgm:cxn modelId="{B40E847F-089B-4510-A1B9-D8A901F38751}" type="presParOf" srcId="{CCE55C68-2B62-4DC4-85F3-FF3AC7479F8A}" destId="{BF63036A-6972-41A1-ADEA-4694E3280C01}" srcOrd="0" destOrd="0" presId="urn:microsoft.com/office/officeart/2005/8/layout/hierarchy1"/>
    <dgm:cxn modelId="{6B570731-0922-4D19-9964-023DB07EDCE2}" type="presParOf" srcId="{CCE55C68-2B62-4DC4-85F3-FF3AC7479F8A}" destId="{B2CB9F05-D657-4EA0-9C66-B6F157A05A63}" srcOrd="1" destOrd="0" presId="urn:microsoft.com/office/officeart/2005/8/layout/hierarchy1"/>
    <dgm:cxn modelId="{8599EA89-124B-40B9-85F9-4FA6AD101EBD}" type="presParOf" srcId="{B9EEF70D-65AF-4012-9D8A-76065F76103E}" destId="{FB8A8C93-0038-41E1-A797-122348EE21B2}" srcOrd="1" destOrd="0" presId="urn:microsoft.com/office/officeart/2005/8/layout/hierarchy1"/>
    <dgm:cxn modelId="{974D0FA2-E7B4-4934-9C0A-99A14F7DEAF7}" type="presParOf" srcId="{FB8A8C93-0038-41E1-A797-122348EE21B2}" destId="{C34579C3-8B40-4AF0-B927-A84EA0D0D368}" srcOrd="0" destOrd="0" presId="urn:microsoft.com/office/officeart/2005/8/layout/hierarchy1"/>
    <dgm:cxn modelId="{C3DECDC3-AF3F-4D0C-ABA3-5D03654E9DD2}" type="presParOf" srcId="{FB8A8C93-0038-41E1-A797-122348EE21B2}" destId="{C090D639-32E0-471C-902E-B41F6642E1BB}" srcOrd="1" destOrd="0" presId="urn:microsoft.com/office/officeart/2005/8/layout/hierarchy1"/>
    <dgm:cxn modelId="{57CC699E-D706-4991-BB38-09276F61E929}" type="presParOf" srcId="{C090D639-32E0-471C-902E-B41F6642E1BB}" destId="{A0A35B2E-F8BA-4565-96BC-2C4C321E7034}" srcOrd="0" destOrd="0" presId="urn:microsoft.com/office/officeart/2005/8/layout/hierarchy1"/>
    <dgm:cxn modelId="{0BA24F60-35F3-4848-ABAB-04E13F165FC3}" type="presParOf" srcId="{A0A35B2E-F8BA-4565-96BC-2C4C321E7034}" destId="{11DF2870-1922-4F81-B51B-BFF855769D60}" srcOrd="0" destOrd="0" presId="urn:microsoft.com/office/officeart/2005/8/layout/hierarchy1"/>
    <dgm:cxn modelId="{05516566-0272-4C4F-8DA5-280A5874FFEC}" type="presParOf" srcId="{A0A35B2E-F8BA-4565-96BC-2C4C321E7034}" destId="{5F9E4F08-482A-4EA4-8311-976E55255F14}" srcOrd="1" destOrd="0" presId="urn:microsoft.com/office/officeart/2005/8/layout/hierarchy1"/>
    <dgm:cxn modelId="{AA5A5A87-41F4-42E9-AF83-823968318738}" type="presParOf" srcId="{C090D639-32E0-471C-902E-B41F6642E1BB}" destId="{6FBA8F57-E6D3-4CAA-9CE2-878EA6767EB7}" srcOrd="1" destOrd="0" presId="urn:microsoft.com/office/officeart/2005/8/layout/hierarchy1"/>
    <dgm:cxn modelId="{080E5C98-65F1-4E75-8560-B392B1668EF9}" type="presParOf" srcId="{FB8A8C93-0038-41E1-A797-122348EE21B2}" destId="{1C21BE02-A755-4ADE-BB8C-D7DA95A5B398}" srcOrd="2" destOrd="0" presId="urn:microsoft.com/office/officeart/2005/8/layout/hierarchy1"/>
    <dgm:cxn modelId="{751A7972-A64C-41AC-85FF-F09C9722FAD5}" type="presParOf" srcId="{FB8A8C93-0038-41E1-A797-122348EE21B2}" destId="{5AE7FDA5-2EEE-4A29-BB36-E02C8FB0A47C}" srcOrd="3" destOrd="0" presId="urn:microsoft.com/office/officeart/2005/8/layout/hierarchy1"/>
    <dgm:cxn modelId="{58995458-A1E6-4955-8DB4-FD6685875C57}" type="presParOf" srcId="{5AE7FDA5-2EEE-4A29-BB36-E02C8FB0A47C}" destId="{DF131DCE-75FA-4867-9DC3-D9A72F16559A}" srcOrd="0" destOrd="0" presId="urn:microsoft.com/office/officeart/2005/8/layout/hierarchy1"/>
    <dgm:cxn modelId="{3765831B-B4E8-4954-A622-3525D6498490}" type="presParOf" srcId="{DF131DCE-75FA-4867-9DC3-D9A72F16559A}" destId="{47179479-48B4-4F80-ACDC-65478B7B6B12}" srcOrd="0" destOrd="0" presId="urn:microsoft.com/office/officeart/2005/8/layout/hierarchy1"/>
    <dgm:cxn modelId="{7B68B268-E50C-4AC3-92DB-7562C2D8EF49}" type="presParOf" srcId="{DF131DCE-75FA-4867-9DC3-D9A72F16559A}" destId="{12718A0E-59D4-4AAF-BE40-151FA98DB625}" srcOrd="1" destOrd="0" presId="urn:microsoft.com/office/officeart/2005/8/layout/hierarchy1"/>
    <dgm:cxn modelId="{39AC69C0-96D2-4AAC-861F-99664E1567AF}" type="presParOf" srcId="{5AE7FDA5-2EEE-4A29-BB36-E02C8FB0A47C}" destId="{D0D76A2A-C5AC-43CB-B507-5201D4A6C6A4}" srcOrd="1" destOrd="0" presId="urn:microsoft.com/office/officeart/2005/8/layout/hierarchy1"/>
    <dgm:cxn modelId="{269FB5DE-23D9-4078-8C27-BE93EC1A74BF}" type="presParOf" srcId="{D0D76A2A-C5AC-43CB-B507-5201D4A6C6A4}" destId="{42202421-33CF-4E50-9CCD-A75780B03650}" srcOrd="0" destOrd="0" presId="urn:microsoft.com/office/officeart/2005/8/layout/hierarchy1"/>
    <dgm:cxn modelId="{E24CECE1-AFC3-4F5D-817D-B72E73639DA3}" type="presParOf" srcId="{D0D76A2A-C5AC-43CB-B507-5201D4A6C6A4}" destId="{39CAC989-129E-4DE0-901E-821DF9F0FC21}" srcOrd="1" destOrd="0" presId="urn:microsoft.com/office/officeart/2005/8/layout/hierarchy1"/>
    <dgm:cxn modelId="{51FEE068-FAEA-4805-86F9-EA23CD594F0C}" type="presParOf" srcId="{39CAC989-129E-4DE0-901E-821DF9F0FC21}" destId="{898838FF-4E64-4389-94E3-885BB397746F}" srcOrd="0" destOrd="0" presId="urn:microsoft.com/office/officeart/2005/8/layout/hierarchy1"/>
    <dgm:cxn modelId="{D94C5DA2-8DF1-41B1-8506-E2D7E2CE28FD}" type="presParOf" srcId="{898838FF-4E64-4389-94E3-885BB397746F}" destId="{D2A32537-5A81-4BBC-AAB6-CE0857ACAE45}" srcOrd="0" destOrd="0" presId="urn:microsoft.com/office/officeart/2005/8/layout/hierarchy1"/>
    <dgm:cxn modelId="{7F0C0C44-F1C3-433A-A3D9-4DBACF0F2C3A}" type="presParOf" srcId="{898838FF-4E64-4389-94E3-885BB397746F}" destId="{AB96E684-F69E-43BC-BCC6-E7C856E5669A}" srcOrd="1" destOrd="0" presId="urn:microsoft.com/office/officeart/2005/8/layout/hierarchy1"/>
    <dgm:cxn modelId="{EB2F53E9-240D-4CCB-A8C5-CEDCF7474FD0}" type="presParOf" srcId="{39CAC989-129E-4DE0-901E-821DF9F0FC21}" destId="{D282BB70-5140-4B9C-86BD-D59A8707BAFF}" srcOrd="1" destOrd="0" presId="urn:microsoft.com/office/officeart/2005/8/layout/hierarchy1"/>
    <dgm:cxn modelId="{8F585C89-8F0D-4AF7-90BE-AF92DE30F88B}" type="presParOf" srcId="{D0D76A2A-C5AC-43CB-B507-5201D4A6C6A4}" destId="{6A11DB57-1289-4467-905C-3943F164E363}" srcOrd="2" destOrd="0" presId="urn:microsoft.com/office/officeart/2005/8/layout/hierarchy1"/>
    <dgm:cxn modelId="{12DE7203-84A5-4507-BB71-10D5632B2F20}" type="presParOf" srcId="{D0D76A2A-C5AC-43CB-B507-5201D4A6C6A4}" destId="{D28020A6-DDDB-497C-B2D6-A518616D513A}" srcOrd="3" destOrd="0" presId="urn:microsoft.com/office/officeart/2005/8/layout/hierarchy1"/>
    <dgm:cxn modelId="{EB7C3F2A-B5F3-402B-8629-7FC21E1B8ECF}" type="presParOf" srcId="{D28020A6-DDDB-497C-B2D6-A518616D513A}" destId="{AA463479-F5DC-49E6-8C34-5219D07ED262}" srcOrd="0" destOrd="0" presId="urn:microsoft.com/office/officeart/2005/8/layout/hierarchy1"/>
    <dgm:cxn modelId="{33EA1298-617C-4E33-8470-213D0719BBCE}" type="presParOf" srcId="{AA463479-F5DC-49E6-8C34-5219D07ED262}" destId="{A1CABEE2-8EAD-45A9-99E2-FF004EDC6F15}" srcOrd="0" destOrd="0" presId="urn:microsoft.com/office/officeart/2005/8/layout/hierarchy1"/>
    <dgm:cxn modelId="{7F087C28-4412-4EA4-AC2E-EB22D930814D}" type="presParOf" srcId="{AA463479-F5DC-49E6-8C34-5219D07ED262}" destId="{88C2143B-465F-4E8A-BB2B-CD0CDF622B98}" srcOrd="1" destOrd="0" presId="urn:microsoft.com/office/officeart/2005/8/layout/hierarchy1"/>
    <dgm:cxn modelId="{AB71F72A-DFAF-4A9D-A718-AD3F998607C2}" type="presParOf" srcId="{D28020A6-DDDB-497C-B2D6-A518616D513A}" destId="{35DCCA5E-E36F-4D57-BE81-0933C79E14AA}" srcOrd="1" destOrd="0" presId="urn:microsoft.com/office/officeart/2005/8/layout/hierarchy1"/>
    <dgm:cxn modelId="{ACF7F983-A0C1-4C0E-8AF6-923ED1852E0E}" type="presParOf" srcId="{D0D76A2A-C5AC-43CB-B507-5201D4A6C6A4}" destId="{984A7D55-6198-44E4-B34D-09949266D99D}" srcOrd="4" destOrd="0" presId="urn:microsoft.com/office/officeart/2005/8/layout/hierarchy1"/>
    <dgm:cxn modelId="{7C9DF77F-ED05-43A4-8464-EBD0D07400AD}" type="presParOf" srcId="{D0D76A2A-C5AC-43CB-B507-5201D4A6C6A4}" destId="{A0974A3E-212E-493A-B00C-2D0C5F4C356B}" srcOrd="5" destOrd="0" presId="urn:microsoft.com/office/officeart/2005/8/layout/hierarchy1"/>
    <dgm:cxn modelId="{0BAD244E-6886-4AA1-BB7B-65B0716F6CD8}" type="presParOf" srcId="{A0974A3E-212E-493A-B00C-2D0C5F4C356B}" destId="{B3248EA1-06AA-4FE6-899A-3049AA120160}" srcOrd="0" destOrd="0" presId="urn:microsoft.com/office/officeart/2005/8/layout/hierarchy1"/>
    <dgm:cxn modelId="{742040A8-3118-435B-ACE8-1C8DE51B925C}" type="presParOf" srcId="{B3248EA1-06AA-4FE6-899A-3049AA120160}" destId="{2B386989-B66A-4C09-92A5-8872490CEAD2}" srcOrd="0" destOrd="0" presId="urn:microsoft.com/office/officeart/2005/8/layout/hierarchy1"/>
    <dgm:cxn modelId="{C2DC8B77-749E-462A-867B-4D7133C3BB89}" type="presParOf" srcId="{B3248EA1-06AA-4FE6-899A-3049AA120160}" destId="{2A0B2C01-8286-4923-B0EA-D55A00394B1E}" srcOrd="1" destOrd="0" presId="urn:microsoft.com/office/officeart/2005/8/layout/hierarchy1"/>
    <dgm:cxn modelId="{A6D1A0A5-9894-4F9E-B4A2-8F76900AA8B9}" type="presParOf" srcId="{A0974A3E-212E-493A-B00C-2D0C5F4C356B}" destId="{060F7FED-BD34-441B-9C03-8FC0163C925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A7D55-6198-44E4-B34D-09949266D99D}">
      <dsp:nvSpPr>
        <dsp:cNvPr id="0" name=""/>
        <dsp:cNvSpPr/>
      </dsp:nvSpPr>
      <dsp:spPr>
        <a:xfrm>
          <a:off x="5012920" y="2459028"/>
          <a:ext cx="2118254" cy="473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613"/>
              </a:lnTo>
              <a:lnTo>
                <a:pt x="2118254" y="326613"/>
              </a:lnTo>
              <a:lnTo>
                <a:pt x="2118254" y="473245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11DB57-1289-4467-905C-3943F164E363}">
      <dsp:nvSpPr>
        <dsp:cNvPr id="0" name=""/>
        <dsp:cNvSpPr/>
      </dsp:nvSpPr>
      <dsp:spPr>
        <a:xfrm>
          <a:off x="4967200" y="2459028"/>
          <a:ext cx="91440" cy="4732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613"/>
              </a:lnTo>
              <a:lnTo>
                <a:pt x="46099" y="326613"/>
              </a:lnTo>
              <a:lnTo>
                <a:pt x="46099" y="473245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202421-33CF-4E50-9CCD-A75780B03650}">
      <dsp:nvSpPr>
        <dsp:cNvPr id="0" name=""/>
        <dsp:cNvSpPr/>
      </dsp:nvSpPr>
      <dsp:spPr>
        <a:xfrm>
          <a:off x="2846547" y="2459028"/>
          <a:ext cx="2166373" cy="473245"/>
        </a:xfrm>
        <a:custGeom>
          <a:avLst/>
          <a:gdLst/>
          <a:ahLst/>
          <a:cxnLst/>
          <a:rect l="0" t="0" r="0" b="0"/>
          <a:pathLst>
            <a:path>
              <a:moveTo>
                <a:pt x="2166373" y="0"/>
              </a:moveTo>
              <a:lnTo>
                <a:pt x="2166373" y="326613"/>
              </a:lnTo>
              <a:lnTo>
                <a:pt x="0" y="326613"/>
              </a:lnTo>
              <a:lnTo>
                <a:pt x="0" y="473245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21BE02-A755-4ADE-BB8C-D7DA95A5B398}">
      <dsp:nvSpPr>
        <dsp:cNvPr id="0" name=""/>
        <dsp:cNvSpPr/>
      </dsp:nvSpPr>
      <dsp:spPr>
        <a:xfrm>
          <a:off x="3337261" y="1005794"/>
          <a:ext cx="1675659" cy="4481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498"/>
              </a:lnTo>
              <a:lnTo>
                <a:pt x="1675659" y="301498"/>
              </a:lnTo>
              <a:lnTo>
                <a:pt x="1675659" y="44813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4579C3-8B40-4AF0-B927-A84EA0D0D368}">
      <dsp:nvSpPr>
        <dsp:cNvPr id="0" name=""/>
        <dsp:cNvSpPr/>
      </dsp:nvSpPr>
      <dsp:spPr>
        <a:xfrm>
          <a:off x="1710448" y="1005794"/>
          <a:ext cx="1626812" cy="448130"/>
        </a:xfrm>
        <a:custGeom>
          <a:avLst/>
          <a:gdLst/>
          <a:ahLst/>
          <a:cxnLst/>
          <a:rect l="0" t="0" r="0" b="0"/>
          <a:pathLst>
            <a:path>
              <a:moveTo>
                <a:pt x="1626812" y="0"/>
              </a:moveTo>
              <a:lnTo>
                <a:pt x="1626812" y="301498"/>
              </a:lnTo>
              <a:lnTo>
                <a:pt x="0" y="301498"/>
              </a:lnTo>
              <a:lnTo>
                <a:pt x="0" y="44813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63036A-6972-41A1-ADEA-4694E3280C01}">
      <dsp:nvSpPr>
        <dsp:cNvPr id="0" name=""/>
        <dsp:cNvSpPr/>
      </dsp:nvSpPr>
      <dsp:spPr>
        <a:xfrm>
          <a:off x="2545841" y="691"/>
          <a:ext cx="1582839" cy="1005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CB9F05-D657-4EA0-9C66-B6F157A05A63}">
      <dsp:nvSpPr>
        <dsp:cNvPr id="0" name=""/>
        <dsp:cNvSpPr/>
      </dsp:nvSpPr>
      <dsp:spPr>
        <a:xfrm>
          <a:off x="2721712" y="167768"/>
          <a:ext cx="1582839" cy="10051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Národní hospodářství</a:t>
          </a:r>
        </a:p>
      </dsp:txBody>
      <dsp:txXfrm>
        <a:off x="2751150" y="197206"/>
        <a:ext cx="1523963" cy="946227"/>
      </dsp:txXfrm>
    </dsp:sp>
    <dsp:sp modelId="{11DF2870-1922-4F81-B51B-BFF855769D60}">
      <dsp:nvSpPr>
        <dsp:cNvPr id="0" name=""/>
        <dsp:cNvSpPr/>
      </dsp:nvSpPr>
      <dsp:spPr>
        <a:xfrm>
          <a:off x="919028" y="1453925"/>
          <a:ext cx="1582839" cy="1005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9E4F08-482A-4EA4-8311-976E55255F14}">
      <dsp:nvSpPr>
        <dsp:cNvPr id="0" name=""/>
        <dsp:cNvSpPr/>
      </dsp:nvSpPr>
      <dsp:spPr>
        <a:xfrm>
          <a:off x="1094899" y="1621002"/>
          <a:ext cx="1582839" cy="10051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/>
            <a:t>Ziskový (tržní) sektor</a:t>
          </a:r>
        </a:p>
      </dsp:txBody>
      <dsp:txXfrm>
        <a:off x="1124337" y="1650440"/>
        <a:ext cx="1523963" cy="946227"/>
      </dsp:txXfrm>
    </dsp:sp>
    <dsp:sp modelId="{47179479-48B4-4F80-ACDC-65478B7B6B12}">
      <dsp:nvSpPr>
        <dsp:cNvPr id="0" name=""/>
        <dsp:cNvSpPr/>
      </dsp:nvSpPr>
      <dsp:spPr>
        <a:xfrm>
          <a:off x="4221500" y="1453925"/>
          <a:ext cx="1582839" cy="1005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18A0E-59D4-4AAF-BE40-151FA98DB625}">
      <dsp:nvSpPr>
        <dsp:cNvPr id="0" name=""/>
        <dsp:cNvSpPr/>
      </dsp:nvSpPr>
      <dsp:spPr>
        <a:xfrm>
          <a:off x="4397371" y="1621002"/>
          <a:ext cx="1582839" cy="10051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Neziskový (</a:t>
          </a:r>
          <a:r>
            <a:rPr lang="cs-CZ" sz="1900" kern="1200" dirty="0" smtClean="0"/>
            <a:t>netržní) sektor</a:t>
          </a:r>
          <a:endParaRPr lang="cs-CZ" sz="1900" kern="1200" dirty="0"/>
        </a:p>
      </dsp:txBody>
      <dsp:txXfrm>
        <a:off x="4426809" y="1650440"/>
        <a:ext cx="1523963" cy="946227"/>
      </dsp:txXfrm>
    </dsp:sp>
    <dsp:sp modelId="{D2A32537-5A81-4BBC-AAB6-CE0857ACAE45}">
      <dsp:nvSpPr>
        <dsp:cNvPr id="0" name=""/>
        <dsp:cNvSpPr/>
      </dsp:nvSpPr>
      <dsp:spPr>
        <a:xfrm>
          <a:off x="2055127" y="2932274"/>
          <a:ext cx="1582839" cy="1005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96E684-F69E-43BC-BCC6-E7C856E5669A}">
      <dsp:nvSpPr>
        <dsp:cNvPr id="0" name=""/>
        <dsp:cNvSpPr/>
      </dsp:nvSpPr>
      <dsp:spPr>
        <a:xfrm>
          <a:off x="2230998" y="3099351"/>
          <a:ext cx="1582839" cy="10051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/>
            <a:t>Veřejný sektor</a:t>
          </a:r>
        </a:p>
      </dsp:txBody>
      <dsp:txXfrm>
        <a:off x="2260436" y="3128789"/>
        <a:ext cx="1523963" cy="946227"/>
      </dsp:txXfrm>
    </dsp:sp>
    <dsp:sp modelId="{A1CABEE2-8EAD-45A9-99E2-FF004EDC6F15}">
      <dsp:nvSpPr>
        <dsp:cNvPr id="0" name=""/>
        <dsp:cNvSpPr/>
      </dsp:nvSpPr>
      <dsp:spPr>
        <a:xfrm>
          <a:off x="4221880" y="2932274"/>
          <a:ext cx="1582839" cy="1005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C2143B-465F-4E8A-BB2B-CD0CDF622B98}">
      <dsp:nvSpPr>
        <dsp:cNvPr id="0" name=""/>
        <dsp:cNvSpPr/>
      </dsp:nvSpPr>
      <dsp:spPr>
        <a:xfrm>
          <a:off x="4397751" y="3099351"/>
          <a:ext cx="1582839" cy="10051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/>
            <a:t>Soukromý sektor</a:t>
          </a:r>
        </a:p>
      </dsp:txBody>
      <dsp:txXfrm>
        <a:off x="4427189" y="3128789"/>
        <a:ext cx="1523963" cy="946227"/>
      </dsp:txXfrm>
    </dsp:sp>
    <dsp:sp modelId="{2B386989-B66A-4C09-92A5-8872490CEAD2}">
      <dsp:nvSpPr>
        <dsp:cNvPr id="0" name=""/>
        <dsp:cNvSpPr/>
      </dsp:nvSpPr>
      <dsp:spPr>
        <a:xfrm>
          <a:off x="6339755" y="2932274"/>
          <a:ext cx="1582839" cy="1005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B2C01-8286-4923-B0EA-D55A00394B1E}">
      <dsp:nvSpPr>
        <dsp:cNvPr id="0" name=""/>
        <dsp:cNvSpPr/>
      </dsp:nvSpPr>
      <dsp:spPr>
        <a:xfrm>
          <a:off x="6515626" y="3099351"/>
          <a:ext cx="1582839" cy="10051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/>
            <a:t>Sektor domácností</a:t>
          </a:r>
        </a:p>
      </dsp:txBody>
      <dsp:txXfrm>
        <a:off x="6545064" y="3128789"/>
        <a:ext cx="1523963" cy="9462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rect">
            <a:avLst/>
          </a:prstGeom>
        </p:spPr>
      </p:pic>
      <p:pic>
        <p:nvPicPr>
          <p:cNvPr id="15" name="Obrázek 14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4000"/>
            <a:ext cx="12192000" cy="54000"/>
          </a:xfrm>
          <a:prstGeom prst="rect">
            <a:avLst/>
          </a:prstGeom>
        </p:spPr>
      </p:pic>
      <p:grpSp>
        <p:nvGrpSpPr>
          <p:cNvPr id="16" name="Skupina 15"/>
          <p:cNvGrpSpPr>
            <a:grpSpLocks noChangeAspect="1"/>
          </p:cNvGrpSpPr>
          <p:nvPr userDrawn="1"/>
        </p:nvGrpSpPr>
        <p:grpSpPr>
          <a:xfrm>
            <a:off x="10512492" y="5314903"/>
            <a:ext cx="1560097" cy="911327"/>
            <a:chOff x="6821820" y="4452742"/>
            <a:chExt cx="2340146" cy="1822654"/>
          </a:xfrm>
        </p:grpSpPr>
        <p:pic>
          <p:nvPicPr>
            <p:cNvPr id="17" name="Obrázek 16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1820" y="4452742"/>
              <a:ext cx="2340146" cy="1822654"/>
            </a:xfrm>
            <a:prstGeom prst="rect">
              <a:avLst/>
            </a:prstGeom>
          </p:spPr>
        </p:pic>
        <p:pic>
          <p:nvPicPr>
            <p:cNvPr id="18" name="Obrázek 17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2440" y="5985831"/>
              <a:ext cx="472441" cy="2560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57548245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359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76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086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530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054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58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8" name="Obrázek 7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12192000" cy="54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808" y="5798789"/>
            <a:ext cx="472441" cy="34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56292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8" name="Obrázek 7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16400" y="3169800"/>
            <a:ext cx="5868000" cy="72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808" y="5798789"/>
            <a:ext cx="472441" cy="34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668782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221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rect">
            <a:avLst/>
          </a:prstGeom>
        </p:spPr>
      </p:pic>
      <p:sp>
        <p:nvSpPr>
          <p:cNvPr id="8" name="Nadpis 1"/>
          <p:cNvSpPr txBox="1">
            <a:spLocks/>
          </p:cNvSpPr>
          <p:nvPr userDrawn="1"/>
        </p:nvSpPr>
        <p:spPr>
          <a:xfrm>
            <a:off x="0" y="0"/>
            <a:ext cx="10363200" cy="141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solidFill>
                  <a:srgbClr val="E1ECEF"/>
                </a:solidFill>
                <a:latin typeface="+mj-lt"/>
                <a:ea typeface="Verdana" pitchFamily="34" charset="0"/>
                <a:cs typeface="Verdana" pitchFamily="34" charset="0"/>
              </a:rPr>
              <a:t>Katedra</a:t>
            </a:r>
            <a:r>
              <a:rPr lang="cs-CZ" sz="2800" b="1" baseline="0" dirty="0" smtClean="0">
                <a:solidFill>
                  <a:srgbClr val="E1ECEF"/>
                </a:solidFill>
                <a:latin typeface="+mj-lt"/>
                <a:ea typeface="Verdana" pitchFamily="34" charset="0"/>
                <a:cs typeface="Verdana" pitchFamily="34" charset="0"/>
              </a:rPr>
              <a:t> ekonomie</a:t>
            </a:r>
            <a:endParaRPr lang="cs-CZ" sz="2800" b="1" dirty="0" smtClean="0">
              <a:solidFill>
                <a:srgbClr val="E1ECEF"/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cs-CZ" sz="1400" b="0" i="1" dirty="0" err="1" smtClean="0">
                <a:solidFill>
                  <a:srgbClr val="E1ECEF"/>
                </a:solidFill>
                <a:latin typeface="+mj-lt"/>
                <a:ea typeface="Verdana" pitchFamily="34" charset="0"/>
                <a:cs typeface="Verdana" pitchFamily="34" charset="0"/>
              </a:rPr>
              <a:t>kek@opf.slu.cz</a:t>
            </a:r>
            <a:endParaRPr lang="cs-CZ" sz="1400" b="0" i="1" dirty="0" smtClean="0">
              <a:solidFill>
                <a:srgbClr val="E1ECEF"/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cs-CZ" sz="1400" b="0" i="1" dirty="0" err="1" smtClean="0">
                <a:solidFill>
                  <a:srgbClr val="E1ECEF"/>
                </a:solidFill>
                <a:latin typeface="+mj-lt"/>
                <a:ea typeface="Verdana" pitchFamily="34" charset="0"/>
                <a:cs typeface="Verdana" pitchFamily="34" charset="0"/>
              </a:rPr>
              <a:t>kek.rs.opf.slu.cz</a:t>
            </a:r>
            <a:endParaRPr lang="cs-CZ" sz="1400" b="0" i="1" dirty="0" smtClean="0">
              <a:solidFill>
                <a:srgbClr val="E1ECEF"/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endParaRPr lang="cs-CZ" sz="1800" b="1" dirty="0" smtClean="0">
              <a:solidFill>
                <a:srgbClr val="E1ECEF"/>
              </a:solidFill>
              <a:latin typeface="+mj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Obrázek 8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4000"/>
            <a:ext cx="12192000" cy="54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56823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9" name="Obrázek 8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12192000" cy="54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663058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11" name="Obrázek 10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8000"/>
            <a:ext cx="12192000" cy="5400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577810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7" name="Obrázek 6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12192000" cy="540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588359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 userDrawn="1"/>
        </p:nvSpPr>
        <p:spPr>
          <a:xfrm>
            <a:off x="0" y="0"/>
            <a:ext cx="10363200" cy="141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solidFill>
                  <a:schemeClr val="bg1">
                    <a:lumMod val="8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Katedra</a:t>
            </a:r>
            <a:r>
              <a:rPr lang="cs-CZ" sz="2800" b="1" baseline="0" dirty="0" smtClean="0">
                <a:solidFill>
                  <a:schemeClr val="bg1">
                    <a:lumMod val="8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 ekonomie</a:t>
            </a:r>
            <a:endParaRPr lang="cs-CZ" sz="2800" b="1" dirty="0" smtClean="0">
              <a:solidFill>
                <a:schemeClr val="bg1">
                  <a:lumMod val="8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cs-CZ" sz="1400" b="0" i="1" dirty="0" err="1" smtClean="0">
                <a:solidFill>
                  <a:schemeClr val="bg1">
                    <a:lumMod val="8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kek@opf.slu.cz</a:t>
            </a:r>
            <a:endParaRPr lang="cs-CZ" sz="1400" b="0" i="1" dirty="0" smtClean="0">
              <a:solidFill>
                <a:schemeClr val="bg1">
                  <a:lumMod val="8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cs-CZ" sz="1400" b="0" i="1" dirty="0" err="1" smtClean="0">
                <a:solidFill>
                  <a:schemeClr val="bg1">
                    <a:lumMod val="8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kek.rs.opf.slu.cz</a:t>
            </a:r>
            <a:endParaRPr lang="cs-CZ" sz="1400" b="0" i="1" dirty="0" smtClean="0">
              <a:solidFill>
                <a:schemeClr val="bg1">
                  <a:lumMod val="8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endParaRPr lang="cs-CZ" sz="1800" b="1" dirty="0" smtClean="0">
              <a:solidFill>
                <a:schemeClr val="bg1">
                  <a:lumMod val="8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Obrázek 6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4000"/>
            <a:ext cx="12192000" cy="540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760913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9" name="Obrázek 8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411200"/>
            <a:ext cx="4012800" cy="54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847961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9" name="Obrázek 8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9216"/>
            <a:ext cx="12192000" cy="54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502232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audio" Target="../media/audio2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297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  <p:sldLayoutId id="2147483843" r:id="rId16"/>
    <p:sldLayoutId id="2147483844" r:id="rId17"/>
  </p:sldLayoutIdLst>
  <p:transition spd="med">
    <p:cover dir="r"/>
    <p:sndAc>
      <p:stSnd>
        <p:snd r:embed="rId19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0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4432" y="1052736"/>
            <a:ext cx="10018711" cy="3048000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1. přednáška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sz="4000" b="1" dirty="0" smtClean="0"/>
              <a:t>Neziskový </a:t>
            </a:r>
            <a:r>
              <a:rPr lang="cs-CZ" sz="4000" b="1" dirty="0"/>
              <a:t>sektor a neziskové </a:t>
            </a:r>
            <a:r>
              <a:rPr lang="cs-CZ" sz="4000" b="1" smtClean="0"/>
              <a:t>organizace </a:t>
            </a:r>
            <a:r>
              <a:rPr lang="cs-CZ" sz="4000" b="1" smtClean="0"/>
              <a:t/>
            </a:r>
            <a:br>
              <a:rPr lang="cs-CZ" sz="4000" b="1" smtClean="0"/>
            </a:br>
            <a:r>
              <a:rPr lang="cs-CZ" sz="4000" b="1" smtClean="0"/>
              <a:t>v </a:t>
            </a:r>
            <a:r>
              <a:rPr lang="cs-CZ" sz="4000" b="1" dirty="0" smtClean="0"/>
              <a:t>národním hospodářství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/>
            </a:r>
            <a:br>
              <a:rPr lang="cs-CZ" dirty="0"/>
            </a:br>
            <a:r>
              <a:rPr lang="cs-CZ" sz="3600" dirty="0"/>
              <a:t>Ing. Karin Gajdová, Ph.D</a:t>
            </a:r>
            <a:r>
              <a:rPr lang="cs-CZ" sz="3600" dirty="0" smtClean="0"/>
              <a:t>.</a:t>
            </a: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Ekonomika neziskových organizací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41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Sektor domácností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má v rámci národního hospodářství významnou roli svým začleněním do </a:t>
            </a:r>
            <a:r>
              <a:rPr lang="cs-CZ" b="1" dirty="0"/>
              <a:t>koloběhu finančních toků a vstupem na trh produktu, faktorů a </a:t>
            </a:r>
            <a:r>
              <a:rPr lang="cs-CZ" b="1" dirty="0" smtClean="0"/>
              <a:t>kapitálu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z pohledu teorie a praxe ekonomiky a řízení neziskových organizací má tento sektor </a:t>
            </a:r>
            <a:r>
              <a:rPr lang="cs-CZ" b="1" dirty="0"/>
              <a:t>význam pro formování občanské společnosti</a:t>
            </a:r>
            <a:r>
              <a:rPr lang="cs-CZ" dirty="0"/>
              <a:t>, jejíž kvalita je určující zpětně pro kvalitu těchto organizací.</a:t>
            </a:r>
          </a:p>
        </p:txBody>
      </p:sp>
    </p:spTree>
    <p:extLst>
      <p:ext uri="{BB962C8B-B14F-4D97-AF65-F5344CB8AC3E}">
        <p14:creationId xmlns:p14="http://schemas.microsoft.com/office/powerpoint/2010/main" val="3997671209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Členění národního hospodářství dle </a:t>
            </a:r>
            <a:r>
              <a:rPr lang="cs-CZ" dirty="0" err="1" smtClean="0"/>
              <a:t>Pestoffa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š</a:t>
            </a:r>
            <a:r>
              <a:rPr lang="cs-CZ" dirty="0" smtClean="0"/>
              <a:t>védský </a:t>
            </a:r>
            <a:r>
              <a:rPr lang="cs-CZ" dirty="0"/>
              <a:t>ekonom Victor A. </a:t>
            </a:r>
            <a:r>
              <a:rPr lang="cs-CZ" dirty="0" err="1"/>
              <a:t>Pestoff</a:t>
            </a:r>
            <a:r>
              <a:rPr lang="cs-CZ" dirty="0"/>
              <a:t> →</a:t>
            </a:r>
            <a:r>
              <a:rPr lang="cs-CZ" dirty="0" smtClean="0"/>
              <a:t> </a:t>
            </a:r>
            <a:r>
              <a:rPr lang="cs-CZ" b="1" dirty="0" smtClean="0"/>
              <a:t>plocha trojúhelníku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ýhodou </a:t>
            </a:r>
            <a:r>
              <a:rPr lang="cs-CZ" dirty="0"/>
              <a:t>tohoto uspořádání je mimo jiné i to, že se z konečné podoby trojúhelníku dají vyčíst základní charakteristiky organizací, které v jednotlivých sektorech působí.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i="1" dirty="0"/>
              <a:t>rozklad jednotlivých ploch má jen symbolický význam, velikosti ploch by mohly být kvantifikovány jen při zajištění určitých statistických údajů</a:t>
            </a:r>
          </a:p>
        </p:txBody>
      </p:sp>
    </p:spTree>
    <p:extLst>
      <p:ext uri="{BB962C8B-B14F-4D97-AF65-F5344CB8AC3E}">
        <p14:creationId xmlns:p14="http://schemas.microsoft.com/office/powerpoint/2010/main" val="3188452161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Pestoff</a:t>
            </a:r>
            <a:r>
              <a:rPr lang="cs-CZ" dirty="0" smtClean="0"/>
              <a:t> člení plochu trojúhelníku dle 3 kritérií: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vlastnictví – sektor veřejný a sektor soukromý</a:t>
            </a:r>
          </a:p>
          <a:p>
            <a:pPr lvl="0"/>
            <a:r>
              <a:rPr lang="cs-CZ" dirty="0"/>
              <a:t>financování – sektor ziskový a neziskový</a:t>
            </a:r>
          </a:p>
          <a:p>
            <a:pPr lvl="0"/>
            <a:r>
              <a:rPr lang="cs-CZ" dirty="0"/>
              <a:t>míra formalizace – sektor formální a </a:t>
            </a:r>
            <a:r>
              <a:rPr lang="cs-CZ" dirty="0" smtClean="0"/>
              <a:t>neformální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5326675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dle </a:t>
            </a:r>
            <a:r>
              <a:rPr lang="cs-CZ" dirty="0" err="1" smtClean="0"/>
              <a:t>Pestoffa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89925" y="2437233"/>
            <a:ext cx="4407484" cy="3605802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34146765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Hranice mezi sektory jsou velmi neurčité, jednotlivé faktory se navzájem ovlivňují a dokonce prolínají.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A </a:t>
            </a:r>
            <a:r>
              <a:rPr lang="cs-CZ" dirty="0"/>
              <a:t>toto je právě </a:t>
            </a:r>
            <a:r>
              <a:rPr lang="cs-CZ" b="1" dirty="0"/>
              <a:t>realita</a:t>
            </a:r>
            <a:r>
              <a:rPr lang="cs-CZ" dirty="0"/>
              <a:t>. </a:t>
            </a:r>
            <a:r>
              <a:rPr lang="cs-CZ" b="1" dirty="0"/>
              <a:t>Smíšené a hraniční organizace.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932763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Vztah STÁT (VLÁDA) X TŘETÍ SEKTOR (NEZISKOVÝ SOUKROMÝ SEKTOR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Vztahy mezi těmito sektory mají např. formu přesunu finančních zdrojů, ať už formou dotací, grantů, anebo nepřímou </a:t>
            </a:r>
            <a:r>
              <a:rPr lang="cs-CZ" dirty="0" smtClean="0"/>
              <a:t>cestou </a:t>
            </a:r>
            <a:r>
              <a:rPr lang="cs-CZ" dirty="0"/>
              <a:t>formou daňových úlev.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Stát </a:t>
            </a:r>
            <a:r>
              <a:rPr lang="cs-CZ" dirty="0"/>
              <a:t>samozřejmě i tento sektor ovlivňuje regulačními opatřeními.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309098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5560" y="548680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dirty="0"/>
              <a:t>Vztah SOUKROMÝ ZISKOVÝ SEKTOR X TŘETÍ SEKTOR (NEZISKOVÝ SOUKROMÝ SEKTOR)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Vztahy organizací třetího sektoru k soukromému ziskovému sektoru mohou mít např. formu „sponzorství“.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Oba </a:t>
            </a:r>
            <a:r>
              <a:rPr lang="cs-CZ" dirty="0"/>
              <a:t>tyto typy organizací mohou být vzájemnými konkurenty co se týče hlavní činnosti, ale také např. co se týče získávání zdrojů z veřejných rozpočtů. </a:t>
            </a:r>
            <a:endParaRPr lang="cs-CZ" dirty="0" smtClean="0"/>
          </a:p>
          <a:p>
            <a:r>
              <a:rPr lang="cs-CZ" dirty="0" smtClean="0"/>
              <a:t>Konkurenční </a:t>
            </a:r>
            <a:r>
              <a:rPr lang="cs-CZ" dirty="0"/>
              <a:t>firmy se mohou např. domáhat podobných výhod (např. daňových), jako přísluší jejich neziskovým protihráčům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8676436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536" y="476672"/>
            <a:ext cx="8363272" cy="1143000"/>
          </a:xfrm>
        </p:spPr>
        <p:txBody>
          <a:bodyPr>
            <a:noAutofit/>
          </a:bodyPr>
          <a:lstStyle/>
          <a:p>
            <a:r>
              <a:rPr lang="cs-CZ" sz="3600" dirty="0"/>
              <a:t>Vztah DOMÁCNOSTI X TŘETÍ SEKTOR (NEZISKOVÝ SOUKROMÝ SEKTOR)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Domácnosti, resp. </a:t>
            </a:r>
            <a:r>
              <a:rPr lang="cs-CZ" dirty="0" smtClean="0"/>
              <a:t>neformální </a:t>
            </a:r>
            <a:r>
              <a:rPr lang="cs-CZ" dirty="0"/>
              <a:t>sektor, jsou do činnosti organizací také velmi úzce zapojeny neboť jsou pro třetí sektor </a:t>
            </a:r>
            <a:r>
              <a:rPr lang="cs-CZ" b="1" dirty="0"/>
              <a:t>životně důležitým zdrojem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Zásobníkem </a:t>
            </a:r>
            <a:r>
              <a:rPr lang="cs-CZ" b="1" dirty="0" smtClean="0"/>
              <a:t>peněžních </a:t>
            </a:r>
            <a:r>
              <a:rPr lang="cs-CZ" b="1" dirty="0"/>
              <a:t>prostředků</a:t>
            </a:r>
            <a:r>
              <a:rPr lang="cs-CZ" dirty="0"/>
              <a:t>, ale především </a:t>
            </a:r>
            <a:r>
              <a:rPr lang="cs-CZ" b="1" dirty="0"/>
              <a:t>dobrovolníků</a:t>
            </a:r>
            <a:r>
              <a:rPr lang="cs-CZ" dirty="0"/>
              <a:t>, bez jejich participace (účasti) by se třetí sektor nikdy nemohl plně rozvinout. </a:t>
            </a:r>
            <a:endParaRPr lang="cs-CZ" dirty="0" smtClean="0"/>
          </a:p>
          <a:p>
            <a:r>
              <a:rPr lang="cs-CZ" dirty="0" smtClean="0"/>
              <a:t>Navíc </a:t>
            </a:r>
            <a:r>
              <a:rPr lang="cs-CZ" dirty="0"/>
              <a:t>má neformální sektor </a:t>
            </a:r>
            <a:r>
              <a:rPr lang="cs-CZ" b="1" dirty="0"/>
              <a:t>roli klienta</a:t>
            </a:r>
            <a:r>
              <a:rPr lang="cs-CZ" dirty="0"/>
              <a:t>, který nakupuje a spotřebovává služby poskytované třetím sektorem, ale také platí členské, popř. uživatelské poplatky a hlavně přispívá na tento sektor svými daněmi. </a:t>
            </a:r>
          </a:p>
        </p:txBody>
      </p:sp>
    </p:spTree>
    <p:extLst>
      <p:ext uri="{BB962C8B-B14F-4D97-AF65-F5344CB8AC3E}">
        <p14:creationId xmlns:p14="http://schemas.microsoft.com/office/powerpoint/2010/main" val="3141257902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1306607"/>
              </p:ext>
            </p:extLst>
          </p:nvPr>
        </p:nvGraphicFramePr>
        <p:xfrm>
          <a:off x="1919536" y="1268760"/>
          <a:ext cx="9505056" cy="4176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52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4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Sektor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Charakteristika organizací</a:t>
                      </a:r>
                      <a:endParaRPr lang="cs-CZ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9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Ziskový (tržní) soukromý sektor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Ziskové, formální, soukromé (privátní)</a:t>
                      </a:r>
                      <a:endParaRPr lang="cs-CZ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Neziskový veřejný sektor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Neziskové, formální, veřejné</a:t>
                      </a:r>
                      <a:endParaRPr lang="cs-CZ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9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Neziskový soukromý sektor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Neziskové, formální, soukromé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9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Sektor domácností, neziskový</a:t>
                      </a:r>
                      <a:endParaRPr lang="cs-CZ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Neziskové, neformální, soukromé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34559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Občanská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Jedná se o </a:t>
            </a:r>
            <a:r>
              <a:rPr lang="cs-CZ" b="1" dirty="0"/>
              <a:t>abstraktní pojem</a:t>
            </a:r>
            <a:r>
              <a:rPr lang="cs-CZ" dirty="0"/>
              <a:t>, zahrnující veškeré organizace, sdružující občany na dobrovolné </a:t>
            </a:r>
            <a:r>
              <a:rPr lang="cs-CZ" dirty="0" smtClean="0"/>
              <a:t>bázi</a:t>
            </a:r>
            <a:endParaRPr lang="cs-CZ" dirty="0"/>
          </a:p>
          <a:p>
            <a:r>
              <a:rPr lang="cs-CZ" b="1" dirty="0" smtClean="0"/>
              <a:t>organizované </a:t>
            </a:r>
            <a:r>
              <a:rPr lang="cs-CZ" b="1" dirty="0"/>
              <a:t>aktivity občanů, které nejsou spojeny se státními strukturami nebo komerčními </a:t>
            </a:r>
            <a:r>
              <a:rPr lang="cs-CZ" b="1" dirty="0" smtClean="0"/>
              <a:t>organizacemi.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b="1" dirty="0" smtClean="0"/>
              <a:t>„</a:t>
            </a:r>
            <a:r>
              <a:rPr lang="cs-CZ" b="1" dirty="0"/>
              <a:t>Občanská společnost je přechodnou oblastí umístěnou mezi státem a rodinou, která obsahuje organizované skupiny či sdružení, které jsou oddělené od státu, těší se jisté míře autonomie ve vztahu k státu a jsou vytvořené dobrovolně členy společnosti s cílem ochraňovat nebo rozšiřovat svoje zájmy, hodnoty nebo identity</a:t>
            </a:r>
            <a:r>
              <a:rPr lang="cs-CZ" b="1" dirty="0" smtClean="0"/>
              <a:t>.“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4447944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Vymezení neziskového sektoru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odle </a:t>
            </a:r>
            <a:r>
              <a:rPr lang="cs-CZ" dirty="0"/>
              <a:t>principu financování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odle </a:t>
            </a:r>
            <a:r>
              <a:rPr lang="cs-CZ" dirty="0" err="1"/>
              <a:t>Pestoffa</a:t>
            </a:r>
            <a:endParaRPr lang="cs-CZ" dirty="0"/>
          </a:p>
          <a:p>
            <a:r>
              <a:rPr lang="cs-CZ" dirty="0" smtClean="0"/>
              <a:t>Opodstatněnost existence neziskových organizací</a:t>
            </a:r>
          </a:p>
          <a:p>
            <a:r>
              <a:rPr lang="cs-CZ" dirty="0" smtClean="0"/>
              <a:t>Brzdy svobody sdružování</a:t>
            </a:r>
          </a:p>
          <a:p>
            <a:r>
              <a:rPr lang="cs-CZ" dirty="0" smtClean="0"/>
              <a:t>Teorie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43061802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75520" y="1052736"/>
            <a:ext cx="8964488" cy="1143000"/>
          </a:xfrm>
        </p:spPr>
        <p:txBody>
          <a:bodyPr>
            <a:noAutofit/>
          </a:bodyPr>
          <a:lstStyle/>
          <a:p>
            <a:r>
              <a:rPr lang="cs-CZ" sz="3600" dirty="0"/>
              <a:t>Rozdíl mezi neziskovým veřejným sektorem a neziskovým soukromým sektorem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neziskové </a:t>
            </a:r>
            <a:r>
              <a:rPr lang="cs-CZ" dirty="0"/>
              <a:t>organizace působící ve </a:t>
            </a:r>
            <a:r>
              <a:rPr lang="cs-CZ" b="1" dirty="0"/>
              <a:t>veřejném neziskovém sektoru</a:t>
            </a:r>
            <a:r>
              <a:rPr lang="cs-CZ" dirty="0"/>
              <a:t> zabezpečují převážně realizaci výkonu veřejné správy (organizační složky státu a územních celků a některé příspěvkové </a:t>
            </a:r>
            <a:r>
              <a:rPr lang="cs-CZ" dirty="0" smtClean="0"/>
              <a:t>organizace)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neziskové </a:t>
            </a:r>
            <a:r>
              <a:rPr lang="cs-CZ" dirty="0"/>
              <a:t>organizace působící v </a:t>
            </a:r>
            <a:r>
              <a:rPr lang="cs-CZ" b="1" dirty="0"/>
              <a:t>soukromém neziskovém sektoru</a:t>
            </a:r>
            <a:r>
              <a:rPr lang="cs-CZ" dirty="0"/>
              <a:t> stojí převážně mimo dosah veřejné správy. </a:t>
            </a:r>
          </a:p>
        </p:txBody>
      </p:sp>
    </p:spTree>
    <p:extLst>
      <p:ext uri="{BB962C8B-B14F-4D97-AF65-F5344CB8AC3E}">
        <p14:creationId xmlns:p14="http://schemas.microsoft.com/office/powerpoint/2010/main" val="3955009551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Opodstatněnost existence neziskových organizací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Opodstatnění veřejných neziskových organizací</a:t>
            </a:r>
            <a:r>
              <a:rPr lang="cs-CZ" dirty="0"/>
              <a:t> je dáno jejich posláním, tj. podílením se na výkonu veřejné správy na úrovni státu, regionu či obce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Opodstatnění soukromých neziskových organizací</a:t>
            </a:r>
            <a:r>
              <a:rPr lang="cs-CZ" dirty="0"/>
              <a:t> vychází z principu sebeřízení společnosti, což představuje schopnost určitého společenství lidí žijících a spolupracujících ve vymezeném prostoru organizovat a vzájemně usměrňovat své jednání. Jde o podílení se na veřejné politice v rámci občanské společnosti. </a:t>
            </a:r>
          </a:p>
        </p:txBody>
      </p:sp>
    </p:spTree>
    <p:extLst>
      <p:ext uri="{BB962C8B-B14F-4D97-AF65-F5344CB8AC3E}">
        <p14:creationId xmlns:p14="http://schemas.microsoft.com/office/powerpoint/2010/main" val="48029015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Svoboda sdružování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svoboda sdružování</a:t>
            </a:r>
            <a:r>
              <a:rPr lang="cs-CZ" dirty="0"/>
              <a:t> (tedy opodstatnění existence těchto organizací) se tak stává jednou ze základních svobod demokratického státu</a:t>
            </a:r>
          </a:p>
        </p:txBody>
      </p:sp>
    </p:spTree>
    <p:extLst>
      <p:ext uri="{BB962C8B-B14F-4D97-AF65-F5344CB8AC3E}">
        <p14:creationId xmlns:p14="http://schemas.microsoft.com/office/powerpoint/2010/main" val="2557125676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Opodstatnění svobody sdružování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Konkrétně lze opodstatnění svobody sdružování shrnout do následujících šesti bodů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Svoboda sdružování je vyrovnávacím závažím principu demokracie.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Svoboda sdružování jako forma účasti na moci.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Svoboda sdružování jako podpora většiny ostatních </a:t>
            </a:r>
            <a:r>
              <a:rPr lang="cs-CZ" dirty="0" smtClean="0"/>
              <a:t>svobod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Svoboda sdružování jako faktor společenských </a:t>
            </a:r>
            <a:r>
              <a:rPr lang="cs-CZ" dirty="0" smtClean="0"/>
              <a:t>novot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Svoboda sdružování jako faktor výchovy </a:t>
            </a:r>
            <a:r>
              <a:rPr lang="cs-CZ" dirty="0" smtClean="0"/>
              <a:t>občanů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Svoboda sdružování jako prostředek obrany a podpory.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7423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dirty="0"/>
              <a:t>1) Svoboda sdružování je vyrovnávacím závažím principu demokracie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Demokracie neexistuje bez vyrovnávacího závaží. </a:t>
            </a:r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/>
              <a:t> demokratickém systému mohou vytvářet sdružení hradbu proti zneužívání moci.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demokratických státech je poznání významu sdružování poznáním základním. </a:t>
            </a:r>
            <a:endParaRPr lang="cs-CZ" dirty="0" smtClean="0"/>
          </a:p>
          <a:p>
            <a:r>
              <a:rPr lang="cs-CZ" dirty="0" smtClean="0"/>
              <a:t>Vývoj </a:t>
            </a:r>
            <a:r>
              <a:rPr lang="cs-CZ" dirty="0"/>
              <a:t>všeho ostatního poznání záleží na vývoji tohoto základního poznání. </a:t>
            </a:r>
          </a:p>
        </p:txBody>
      </p:sp>
    </p:spTree>
    <p:extLst>
      <p:ext uri="{BB962C8B-B14F-4D97-AF65-F5344CB8AC3E}">
        <p14:creationId xmlns:p14="http://schemas.microsoft.com/office/powerpoint/2010/main" val="1957655778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9" y="404664"/>
            <a:ext cx="10018713" cy="1752599"/>
          </a:xfrm>
        </p:spPr>
        <p:txBody>
          <a:bodyPr>
            <a:normAutofit/>
          </a:bodyPr>
          <a:lstStyle/>
          <a:p>
            <a:r>
              <a:rPr lang="cs-CZ" sz="3600" dirty="0"/>
              <a:t>2) Svoboda sdružování jako forma účasti na 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Nutné zapojit občany do výkonu státu i jinými cestami, než je volební právo.</a:t>
            </a:r>
          </a:p>
          <a:p>
            <a:r>
              <a:rPr lang="cs-CZ" b="1" dirty="0" smtClean="0"/>
              <a:t>Soukromé </a:t>
            </a:r>
            <a:r>
              <a:rPr lang="cs-CZ" b="1" dirty="0"/>
              <a:t>organizace mohou v tomto rámci lépe pomáhat státu naplňovat jeho vlastní poslání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Jsou </a:t>
            </a:r>
            <a:r>
              <a:rPr lang="cs-CZ" dirty="0"/>
              <a:t>zprostředkovateli </a:t>
            </a:r>
            <a:r>
              <a:rPr lang="cs-CZ" b="1" dirty="0"/>
              <a:t>mezi vůlí občanů podrobených státní správě a službami státu</a:t>
            </a:r>
            <a:r>
              <a:rPr lang="cs-CZ" dirty="0"/>
              <a:t>. Svěřením výkonu určité části státní moci soukromým sdružením dává možnost řídit určitou činnost svými nejbližšími </a:t>
            </a:r>
            <a:r>
              <a:rPr lang="cs-CZ" dirty="0" smtClean="0"/>
              <a:t>adresáty.</a:t>
            </a:r>
          </a:p>
          <a:p>
            <a:r>
              <a:rPr lang="cs-CZ" i="1" dirty="0" smtClean="0"/>
              <a:t>Např</a:t>
            </a:r>
            <a:r>
              <a:rPr lang="cs-CZ" i="1" dirty="0"/>
              <a:t>. profesní komory, myslivecká či rybářská sdružení. 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2616801129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63552" y="548680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dirty="0"/>
              <a:t>3) Svoboda sdružování jako podpora většiny ostatních svobod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izolovaný </a:t>
            </a:r>
            <a:r>
              <a:rPr lang="cs-CZ" dirty="0"/>
              <a:t>jedinec </a:t>
            </a:r>
            <a:r>
              <a:rPr lang="cs-CZ" dirty="0" smtClean="0"/>
              <a:t>může mít jen </a:t>
            </a:r>
            <a:r>
              <a:rPr lang="cs-CZ" dirty="0"/>
              <a:t>nesnadno užitek z většiny občanských </a:t>
            </a:r>
            <a:r>
              <a:rPr lang="cs-CZ" dirty="0" smtClean="0"/>
              <a:t>svobod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Jak </a:t>
            </a:r>
            <a:r>
              <a:rPr lang="cs-CZ" dirty="0"/>
              <a:t>by třeba mohli mít občané prospěch ze svobody tisku, kdyby se nesdružovali za účelem vydávání časopisu? </a:t>
            </a:r>
            <a:endParaRPr lang="cs-CZ" dirty="0" smtClean="0"/>
          </a:p>
          <a:p>
            <a:r>
              <a:rPr lang="cs-CZ" dirty="0" smtClean="0"/>
              <a:t>Pro </a:t>
            </a:r>
            <a:r>
              <a:rPr lang="cs-CZ" dirty="0"/>
              <a:t>výkon většiny občanských svobod je tak sdružení téměř nezbytným rámcem.</a:t>
            </a:r>
          </a:p>
        </p:txBody>
      </p:sp>
    </p:spTree>
    <p:extLst>
      <p:ext uri="{BB962C8B-B14F-4D97-AF65-F5344CB8AC3E}">
        <p14:creationId xmlns:p14="http://schemas.microsoft.com/office/powerpoint/2010/main" val="1514761498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3512" y="548680"/>
            <a:ext cx="8784976" cy="1143000"/>
          </a:xfrm>
        </p:spPr>
        <p:txBody>
          <a:bodyPr>
            <a:noAutofit/>
          </a:bodyPr>
          <a:lstStyle/>
          <a:p>
            <a:r>
              <a:rPr lang="cs-CZ" sz="3600" dirty="0"/>
              <a:t>4) Svoboda sdružování jako faktor společenských novot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Státní aparát se přizpůsobuje požadavkům společnosti se zpožděním. Tíhne k tomu, aby uspokojil potřeby včerejška spíše než ty, které se projevují v současnosti. </a:t>
            </a:r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Spontánností </a:t>
            </a:r>
            <a:r>
              <a:rPr lang="cs-CZ" b="1" dirty="0"/>
              <a:t>svého vytváření jsou soukromé neziskové organizace přímo spojeny s aktuálními starostmi občanů. </a:t>
            </a:r>
            <a:endParaRPr lang="cs-CZ" b="1" dirty="0" smtClean="0"/>
          </a:p>
          <a:p>
            <a:endParaRPr lang="cs-CZ" b="1" dirty="0"/>
          </a:p>
          <a:p>
            <a:r>
              <a:rPr lang="cs-CZ" dirty="0" smtClean="0"/>
              <a:t>Proto </a:t>
            </a:r>
            <a:r>
              <a:rPr lang="cs-CZ" dirty="0"/>
              <a:t>velmi často předchází akce dobrovolného sdružení akci veřejné správy. </a:t>
            </a:r>
            <a:endParaRPr lang="cs-CZ" dirty="0" smtClean="0"/>
          </a:p>
          <a:p>
            <a:r>
              <a:rPr lang="cs-CZ" b="1" dirty="0" smtClean="0"/>
              <a:t>Soukromé </a:t>
            </a:r>
            <a:r>
              <a:rPr lang="cs-CZ" b="1" dirty="0"/>
              <a:t>neziskové organizace jsou faktorem inovace</a:t>
            </a:r>
            <a:r>
              <a:rPr lang="cs-CZ" dirty="0"/>
              <a:t>. Vyjadřují novou potřebu, na kterou stát musí vzít postupně zřetel.</a:t>
            </a:r>
          </a:p>
        </p:txBody>
      </p:sp>
    </p:spTree>
    <p:extLst>
      <p:ext uri="{BB962C8B-B14F-4D97-AF65-F5344CB8AC3E}">
        <p14:creationId xmlns:p14="http://schemas.microsoft.com/office/powerpoint/2010/main" val="2733057991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5) Svoboda sdružování jako faktor výchovy občanů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Dobrovolné neziskové organizace jsou místy, kde se občané vychovávají a motivují pro společné, ale </a:t>
            </a:r>
            <a:r>
              <a:rPr lang="cs-CZ"/>
              <a:t>i </a:t>
            </a:r>
            <a:r>
              <a:rPr lang="cs-CZ" smtClean="0"/>
              <a:t>veřejně </a:t>
            </a:r>
            <a:r>
              <a:rPr lang="cs-CZ" dirty="0"/>
              <a:t>prospěšné potřeby a cíle. </a:t>
            </a:r>
            <a:endParaRPr lang="cs-CZ" dirty="0" smtClean="0"/>
          </a:p>
          <a:p>
            <a:r>
              <a:rPr lang="cs-CZ" dirty="0" smtClean="0"/>
              <a:t>Jsou </a:t>
            </a:r>
            <a:r>
              <a:rPr lang="cs-CZ" b="1" dirty="0"/>
              <a:t>školami občanské uvědomělosti </a:t>
            </a:r>
            <a:r>
              <a:rPr lang="cs-CZ" dirty="0"/>
              <a:t>a členové v nich získávají vysokou školu života a získávají kompetence, které jim umožňují vést profesionální dialog s veřejnou </a:t>
            </a:r>
            <a:r>
              <a:rPr lang="cs-CZ" dirty="0" smtClean="0"/>
              <a:t>správou.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28859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6) Svoboda sdružování jako prostředek obrany a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Svoboda sdružování není určena pouze k tomu, aby podporovala, či pěstovala altruismus.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Většina </a:t>
            </a:r>
            <a:r>
              <a:rPr lang="cs-CZ" dirty="0"/>
              <a:t>členů soukromých neziskových organizací má starost i o řešení problémů, které jsou jim vlastní: např. získat určitou materiální výhodu, formovat určitý postup v rozvoji své organizace apod. </a:t>
            </a:r>
            <a:endParaRPr lang="cs-CZ" dirty="0" smtClean="0"/>
          </a:p>
          <a:p>
            <a:r>
              <a:rPr lang="cs-CZ" dirty="0" smtClean="0"/>
              <a:t>Mohou </a:t>
            </a:r>
            <a:r>
              <a:rPr lang="cs-CZ" dirty="0"/>
              <a:t>v organizaci hledat i podporu pro svoje osobní a skupinové záležitosti pro svoji profesi. </a:t>
            </a:r>
            <a:endParaRPr lang="cs-CZ" dirty="0" smtClean="0"/>
          </a:p>
          <a:p>
            <a:endParaRPr lang="cs-CZ" dirty="0"/>
          </a:p>
          <a:p>
            <a:r>
              <a:rPr lang="cs-CZ" sz="2600" i="1" dirty="0"/>
              <a:t>Altruismus=moderní označení postoje a jednání, která sledují prospěch druhého člověka (protiklad = egoismus)</a:t>
            </a:r>
          </a:p>
        </p:txBody>
      </p:sp>
    </p:spTree>
    <p:extLst>
      <p:ext uri="{BB962C8B-B14F-4D97-AF65-F5344CB8AC3E}">
        <p14:creationId xmlns:p14="http://schemas.microsoft.com/office/powerpoint/2010/main" val="3781315772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Vymezení prostoru v národním hospodářství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Pochopení principů, na </a:t>
            </a:r>
            <a:r>
              <a:rPr lang="cs-CZ" dirty="0"/>
              <a:t>kterých neziskové organizace fungují a proč vlastně </a:t>
            </a:r>
            <a:r>
              <a:rPr lang="cs-CZ" dirty="0" smtClean="0"/>
              <a:t>existují → důležité </a:t>
            </a:r>
            <a:r>
              <a:rPr lang="cs-CZ" dirty="0"/>
              <a:t>znát vymezení prostoru, který je jim určen v rámci </a:t>
            </a:r>
            <a:r>
              <a:rPr lang="cs-CZ" b="1" dirty="0"/>
              <a:t>národního hospodářství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Tedy </a:t>
            </a:r>
            <a:r>
              <a:rPr lang="cs-CZ" b="1" dirty="0"/>
              <a:t>vymezení mantinelů, ve kterých mohou vyvíjet svou činnost </a:t>
            </a:r>
            <a:r>
              <a:rPr lang="cs-CZ" dirty="0"/>
              <a:t>a při tom plnit svá poslání ve vztahu k občanské společnosti, kterou pomáhají sbližovat, kultivovat a ve které podporují demokratické principy jejího fungování.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 odborné literatuře je uváděna celá řada kritérií, podle kterých je možné národní hospodářství členit. </a:t>
            </a:r>
            <a:endParaRPr lang="cs-CZ" dirty="0" smtClean="0"/>
          </a:p>
          <a:p>
            <a:pPr lvl="1"/>
            <a:r>
              <a:rPr lang="cs-CZ" b="1" dirty="0" smtClean="0"/>
              <a:t>podle </a:t>
            </a:r>
            <a:r>
              <a:rPr lang="cs-CZ" b="1" dirty="0"/>
              <a:t>principu </a:t>
            </a:r>
            <a:r>
              <a:rPr lang="cs-CZ" b="1" dirty="0" smtClean="0"/>
              <a:t>financování</a:t>
            </a:r>
          </a:p>
          <a:p>
            <a:pPr lvl="1"/>
            <a:r>
              <a:rPr lang="cs-CZ" b="1" dirty="0" err="1" smtClean="0"/>
              <a:t>čtyřsektorové</a:t>
            </a:r>
            <a:r>
              <a:rPr lang="cs-CZ" b="1" dirty="0" smtClean="0"/>
              <a:t> </a:t>
            </a:r>
            <a:r>
              <a:rPr lang="cs-CZ" b="1" dirty="0"/>
              <a:t>členění podle </a:t>
            </a:r>
            <a:r>
              <a:rPr lang="cs-CZ" b="1" dirty="0" err="1"/>
              <a:t>Pestoffa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590493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5480" y="182559"/>
            <a:ext cx="10018713" cy="1752599"/>
          </a:xfrm>
        </p:spPr>
        <p:txBody>
          <a:bodyPr/>
          <a:lstStyle/>
          <a:p>
            <a:r>
              <a:rPr lang="cs-CZ" dirty="0" smtClean="0"/>
              <a:t>Brzdy svobody sdružování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03512" y="1700808"/>
            <a:ext cx="8640960" cy="532859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b="1" dirty="0"/>
              <a:t>Konkurence vůči vládnoucí moci</a:t>
            </a:r>
            <a:r>
              <a:rPr lang="cs-CZ" dirty="0"/>
              <a:t>. Především jde o neziskové organizace typů politických stran, církví a náboženských společností, ekologických iniciativ či profesních komor a odborů.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b="1" dirty="0"/>
              <a:t>Riziko dát „do hry“ demokratické svobody</a:t>
            </a:r>
            <a:r>
              <a:rPr lang="cs-CZ" dirty="0"/>
              <a:t>. Jde o nalezení dělící čáry mezi ještě demokratickými cíli organizace a již nedemokratickými (fašismus, komunismus, zcestné náboženské společnosti apod</a:t>
            </a:r>
            <a:r>
              <a:rPr lang="cs-CZ" dirty="0" smtClean="0"/>
              <a:t>.)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b="1" dirty="0"/>
              <a:t>Obava státní moc z růstu nezcizitelného majetku soukromých neziskových organizací. </a:t>
            </a:r>
            <a:r>
              <a:rPr lang="cs-CZ" dirty="0"/>
              <a:t>V tomto případě se stát snaží legislativními opatřeními zabezpečit, aby majetek těchto organizací za všech okolností sloužil účelu (poslání), pro který byla organizace založena. </a:t>
            </a:r>
            <a:endParaRPr lang="cs-CZ" dirty="0" smtClean="0"/>
          </a:p>
          <a:p>
            <a:pPr lvl="0"/>
            <a:endParaRPr lang="cs-CZ" b="1" dirty="0"/>
          </a:p>
          <a:p>
            <a:pPr lvl="0"/>
            <a:r>
              <a:rPr lang="cs-CZ" b="1" dirty="0" smtClean="0"/>
              <a:t>Riziko </a:t>
            </a:r>
            <a:r>
              <a:rPr lang="cs-CZ" b="1" dirty="0"/>
              <a:t>zkostnatění činnosti organizace</a:t>
            </a:r>
            <a:r>
              <a:rPr lang="cs-CZ" dirty="0"/>
              <a:t>. Rizikem je sklon k monopolizaci činnosti, k centralizaci moci v jedněch rukou apod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b="1" dirty="0"/>
              <a:t>Triumf zájmů jednotlivců nad zájmy obecnými</a:t>
            </a:r>
            <a:r>
              <a:rPr lang="cs-CZ" dirty="0"/>
              <a:t>. Může jít o případ selhání kontrolní činnosti uvnitř organizace, případně nedostatkem vyplývajícím z legislativy.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074181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teorie neziskových organizací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Teorie vládních a tržních selhání</a:t>
            </a:r>
          </a:p>
          <a:p>
            <a:pPr marL="514350" indent="-514350">
              <a:buAutoNum type="arabicPeriod"/>
            </a:pPr>
            <a:r>
              <a:rPr lang="cs-CZ" dirty="0" smtClean="0"/>
              <a:t>Teorie informační asymetrie</a:t>
            </a:r>
          </a:p>
          <a:p>
            <a:pPr marL="514350" indent="-514350">
              <a:buAutoNum type="arabicPeriod"/>
            </a:pPr>
            <a:r>
              <a:rPr lang="cs-CZ" dirty="0" smtClean="0"/>
              <a:t>Teorie státu blahobytu</a:t>
            </a:r>
          </a:p>
          <a:p>
            <a:pPr marL="514350" indent="-514350">
              <a:buAutoNum type="arabicPeriod"/>
            </a:pPr>
            <a:r>
              <a:rPr lang="cs-CZ" dirty="0" smtClean="0"/>
              <a:t>Teorie vzájemné závislosti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60132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vládních a tržních selhání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veřejný </a:t>
            </a:r>
            <a:r>
              <a:rPr lang="cs-CZ" dirty="0" smtClean="0"/>
              <a:t>statek, </a:t>
            </a:r>
            <a:r>
              <a:rPr lang="cs-CZ" dirty="0"/>
              <a:t>který je vzhledem ke svým objektivním charakteristikám vyloučen z tržního mechanismu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r>
              <a:rPr lang="cs-CZ" dirty="0" smtClean="0"/>
              <a:t>→</a:t>
            </a:r>
          </a:p>
          <a:p>
            <a:pPr marL="0" indent="0">
              <a:buNone/>
            </a:pPr>
            <a:r>
              <a:rPr lang="cs-CZ" b="1" dirty="0"/>
              <a:t>Toto selhání je </a:t>
            </a:r>
            <a:r>
              <a:rPr lang="cs-CZ" b="1" dirty="0" smtClean="0"/>
              <a:t>kompenzováno </a:t>
            </a:r>
            <a:r>
              <a:rPr lang="cs-CZ" b="1" dirty="0"/>
              <a:t>činností státu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r>
              <a:rPr lang="cs-CZ" dirty="0" smtClean="0"/>
              <a:t>→</a:t>
            </a:r>
          </a:p>
          <a:p>
            <a:pPr marL="0" indent="0">
              <a:buNone/>
            </a:pPr>
            <a:r>
              <a:rPr lang="cs-CZ" dirty="0"/>
              <a:t>Demokratický politický systém má tendenci vyhovět především tzv. </a:t>
            </a:r>
            <a:r>
              <a:rPr lang="cs-CZ" b="1" dirty="0"/>
              <a:t>voliči </a:t>
            </a:r>
            <a:r>
              <a:rPr lang="cs-CZ" b="1" dirty="0" err="1"/>
              <a:t>mediánovi</a:t>
            </a:r>
            <a:r>
              <a:rPr lang="cs-CZ" dirty="0"/>
              <a:t>, což znamená, že stále přetrvává neuspokojená poptávka po veřejných statcích ze strany určitých menšinových skupin. </a:t>
            </a:r>
            <a:r>
              <a:rPr lang="cs-CZ" dirty="0" smtClean="0"/>
              <a:t>→ </a:t>
            </a:r>
            <a:r>
              <a:rPr lang="cs-CZ" b="1" dirty="0" smtClean="0"/>
              <a:t>Selhání státu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36794342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Proto se tedy spotřebitelé, jejichž potřeby nejsou uspokojovány ani trhem, ani náhradním mechanismem státního zabezpečování veřejných statků, </a:t>
            </a:r>
            <a:r>
              <a:rPr lang="cs-CZ" b="1" dirty="0"/>
              <a:t>obracejí na neziskové organizace</a:t>
            </a:r>
            <a:r>
              <a:rPr lang="cs-CZ" dirty="0"/>
              <a:t>, které jim v mnoha případech mohou pomoci zmíněné potřeby </a:t>
            </a:r>
            <a:r>
              <a:rPr lang="cs-CZ" dirty="0" smtClean="0"/>
              <a:t>uspokojit.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4036085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informační asymetrie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Podstatou je selhávání </a:t>
            </a:r>
            <a:r>
              <a:rPr lang="cs-CZ" dirty="0"/>
              <a:t>smluvních vztahů, vycházející z informační asymetrie. </a:t>
            </a:r>
            <a:endParaRPr lang="cs-CZ" dirty="0" smtClean="0"/>
          </a:p>
          <a:p>
            <a:r>
              <a:rPr lang="cs-CZ" dirty="0" smtClean="0"/>
              <a:t>Tím </a:t>
            </a:r>
            <a:r>
              <a:rPr lang="cs-CZ" dirty="0"/>
              <a:t>se rozumí situace, kdy spotřebitelé postrádají dostatek informací k dokonalému posouzení kvality statků či služeb, které nakupují. </a:t>
            </a:r>
            <a:endParaRPr lang="cs-CZ" dirty="0" smtClean="0"/>
          </a:p>
          <a:p>
            <a:r>
              <a:rPr lang="cs-CZ" dirty="0" smtClean="0"/>
              <a:t>Spotřebitelé </a:t>
            </a:r>
            <a:r>
              <a:rPr lang="cs-CZ" dirty="0"/>
              <a:t>si uvědomují svůj „informační handicap“, proto se snaží najít takového nabízejícího, který skýtá jisté záruky čestného jednání.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Za </a:t>
            </a:r>
            <a:r>
              <a:rPr lang="cs-CZ" dirty="0"/>
              <a:t>takovéto „fair“ nabízející bývají považovány právě neziskové organizace a to vzhledem k tomu, že jejich hlavním cílem není maximalizace zisku. </a:t>
            </a:r>
          </a:p>
        </p:txBody>
      </p:sp>
    </p:spTree>
    <p:extLst>
      <p:ext uri="{BB962C8B-B14F-4D97-AF65-F5344CB8AC3E}">
        <p14:creationId xmlns:p14="http://schemas.microsoft.com/office/powerpoint/2010/main" val="2864786856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Neziskové organizace mají jistý status „důvěryhodnosti“, neboť spotřebitelé jejich služeb vědí, že jejich motivy jsou jiné, než je dosahování zisku.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761509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státu blahobytu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Podstatou tohoto přístupu je pohled na neziskové organizace jako na něco, </a:t>
            </a:r>
            <a:r>
              <a:rPr lang="cs-CZ" b="1" dirty="0"/>
              <a:t>co by mělo patřit spíše </a:t>
            </a:r>
            <a:r>
              <a:rPr lang="cs-CZ" b="1" dirty="0" smtClean="0"/>
              <a:t>historii.</a:t>
            </a:r>
          </a:p>
          <a:p>
            <a:r>
              <a:rPr lang="cs-CZ" dirty="0" smtClean="0"/>
              <a:t>Dle </a:t>
            </a:r>
            <a:r>
              <a:rPr lang="cs-CZ" dirty="0"/>
              <a:t>této teorie by třetí sektor měl postupně </a:t>
            </a:r>
            <a:r>
              <a:rPr lang="cs-CZ" b="1" dirty="0"/>
              <a:t>ztrácet své postavení vlivem zdokonalování a růstu tržních vztahů na jedné straně a posilováním odpovědnosti státu na straně druhé</a:t>
            </a:r>
            <a:r>
              <a:rPr lang="cs-CZ" b="1" dirty="0" smtClean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93299028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7488" y="260648"/>
            <a:ext cx="10018713" cy="1752599"/>
          </a:xfrm>
        </p:spPr>
        <p:txBody>
          <a:bodyPr/>
          <a:lstStyle/>
          <a:p>
            <a:r>
              <a:rPr lang="cs-CZ" dirty="0" smtClean="0"/>
              <a:t>Teorie vzájemné závislosti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1. strana – závislost státu na neziskových organizacích</a:t>
            </a:r>
          </a:p>
          <a:p>
            <a:r>
              <a:rPr lang="cs-CZ" dirty="0" smtClean="0"/>
              <a:t>neziskové </a:t>
            </a:r>
            <a:r>
              <a:rPr lang="cs-CZ" dirty="0"/>
              <a:t>organizace často reagují mnohem rychleji na potřeby lidí, jsou aktivní v určitých oblastech dříve, než jsou tyto oblasti vnímány státem. </a:t>
            </a:r>
            <a:endParaRPr lang="cs-CZ" dirty="0" smtClean="0"/>
          </a:p>
          <a:p>
            <a:r>
              <a:rPr lang="cs-CZ" dirty="0" smtClean="0"/>
              <a:t>stát </a:t>
            </a:r>
            <a:r>
              <a:rPr lang="cs-CZ" dirty="0"/>
              <a:t>tak může využít výsledků práce neziskových organizací  pro své vlastní aktivity. </a:t>
            </a:r>
            <a:endParaRPr lang="cs-CZ" dirty="0" smtClean="0"/>
          </a:p>
          <a:p>
            <a:r>
              <a:rPr lang="cs-CZ" b="1" dirty="0" smtClean="0"/>
              <a:t>neziskové </a:t>
            </a:r>
            <a:r>
              <a:rPr lang="cs-CZ" b="1" dirty="0"/>
              <a:t>organizace do role </a:t>
            </a:r>
            <a:r>
              <a:rPr lang="cs-CZ" b="1" dirty="0" smtClean="0"/>
              <a:t>průkopníků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2. strana – závislost neziskových organizací na státu</a:t>
            </a:r>
            <a:endParaRPr lang="cs-CZ" b="1" dirty="0"/>
          </a:p>
          <a:p>
            <a:r>
              <a:rPr lang="cs-CZ" dirty="0" smtClean="0"/>
              <a:t>spolupráce </a:t>
            </a:r>
            <a:r>
              <a:rPr lang="cs-CZ" dirty="0"/>
              <a:t>mezi státem a neziskovým sektorem, která spočívá v </a:t>
            </a:r>
            <a:r>
              <a:rPr lang="cs-CZ" b="1" dirty="0"/>
              <a:t>omezených možnostech neziskových organizací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Někteří </a:t>
            </a:r>
            <a:r>
              <a:rPr lang="cs-CZ" dirty="0"/>
              <a:t>autoři pro tuto situaci používají termín „selhání neziskových organizací“. </a:t>
            </a:r>
          </a:p>
        </p:txBody>
      </p:sp>
    </p:spTree>
    <p:extLst>
      <p:ext uri="{BB962C8B-B14F-4D97-AF65-F5344CB8AC3E}">
        <p14:creationId xmlns:p14="http://schemas.microsoft.com/office/powerpoint/2010/main" val="252902344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5480" y="188640"/>
            <a:ext cx="10018713" cy="1752599"/>
          </a:xfrm>
        </p:spPr>
        <p:txBody>
          <a:bodyPr/>
          <a:lstStyle/>
          <a:p>
            <a:r>
              <a:rPr lang="cs-CZ" dirty="0" smtClean="0"/>
              <a:t>Selhání neziskových organizací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75520" y="1600201"/>
            <a:ext cx="8435280" cy="45259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Problém neziskových organizací </a:t>
            </a:r>
            <a:r>
              <a:rPr lang="cs-CZ" b="1" dirty="0"/>
              <a:t>sehnat a nashromáždit potřebné a dostatečné zdroje pro své aktivity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Existuje </a:t>
            </a:r>
            <a:r>
              <a:rPr lang="cs-CZ" dirty="0"/>
              <a:t>mnohdy </a:t>
            </a:r>
            <a:r>
              <a:rPr lang="cs-CZ" b="1" dirty="0"/>
              <a:t>nebezpečná tendence některých neziskových organizací míjet se se svým posláním</a:t>
            </a:r>
            <a:r>
              <a:rPr lang="cs-CZ" dirty="0"/>
              <a:t>, popř. míjet se s potřebami na straně poptávky. </a:t>
            </a: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b="1" dirty="0" smtClean="0"/>
              <a:t>Problém </a:t>
            </a:r>
            <a:r>
              <a:rPr lang="cs-CZ" b="1" dirty="0"/>
              <a:t>s neodborností pracovníků NO</a:t>
            </a:r>
            <a:r>
              <a:rPr lang="cs-CZ" dirty="0"/>
              <a:t>. Na toto selhávání bývá často upozorňováno dokonce i z řad, samotných neziskových organizací. Dochází k němu tehdy, nedisponují-li organizace dostatečně odbornými pracovníky či členy.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Další problém je spojen s </a:t>
            </a:r>
            <a:r>
              <a:rPr lang="cs-CZ" b="1" dirty="0"/>
              <a:t>nedostatečností samotných neziskových organizací</a:t>
            </a:r>
            <a:r>
              <a:rPr lang="cs-CZ" dirty="0"/>
              <a:t>. Ani neziskové organizace nejsou schopny pokrýt v dostatečné míře či kvalitě všechny existující potřeby a jejich odstíny. </a:t>
            </a:r>
          </a:p>
        </p:txBody>
      </p:sp>
    </p:spTree>
    <p:extLst>
      <p:ext uri="{BB962C8B-B14F-4D97-AF65-F5344CB8AC3E}">
        <p14:creationId xmlns:p14="http://schemas.microsoft.com/office/powerpoint/2010/main" val="1965793956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Členění národního hospodářství podle principu financování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615131"/>
              </p:ext>
            </p:extLst>
          </p:nvPr>
        </p:nvGraphicFramePr>
        <p:xfrm>
          <a:off x="2063552" y="2276872"/>
          <a:ext cx="8784976" cy="4104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2558386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Ziskový (tržní) sektor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</a:t>
            </a:r>
            <a:r>
              <a:rPr lang="cs-CZ" dirty="0" smtClean="0"/>
              <a:t>ást </a:t>
            </a:r>
            <a:r>
              <a:rPr lang="cs-CZ" dirty="0"/>
              <a:t>národního hospodářství, která je financována z prostředků získaných </a:t>
            </a:r>
            <a:r>
              <a:rPr lang="cs-CZ" b="1" dirty="0"/>
              <a:t>subjekty ziskového sektoru z prodeje statků</a:t>
            </a:r>
            <a:r>
              <a:rPr lang="cs-CZ" dirty="0"/>
              <a:t>, které buď produkují, nebo distribuují, a to za tržní cenu, která se na trhu vytváří na základě vztahu nabídky a </a:t>
            </a:r>
            <a:r>
              <a:rPr lang="cs-CZ" dirty="0" smtClean="0"/>
              <a:t>poptávky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/>
              <a:t>C</a:t>
            </a:r>
            <a:r>
              <a:rPr lang="cs-CZ" b="1" dirty="0" smtClean="0"/>
              <a:t>ílem </a:t>
            </a:r>
            <a:r>
              <a:rPr lang="cs-CZ" dirty="0" smtClean="0"/>
              <a:t>ziskového </a:t>
            </a:r>
            <a:r>
              <a:rPr lang="cs-CZ" dirty="0"/>
              <a:t>sektoru a tudíž i organizací, které v jeho rámci fungují </a:t>
            </a:r>
            <a:r>
              <a:rPr lang="cs-CZ" dirty="0" smtClean="0"/>
              <a:t>je </a:t>
            </a:r>
            <a:r>
              <a:rPr lang="cs-CZ" b="1" dirty="0" smtClean="0"/>
              <a:t>ZISK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33811139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Neziskový (netržní) sektor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</a:t>
            </a:r>
            <a:r>
              <a:rPr lang="cs-CZ" dirty="0" smtClean="0"/>
              <a:t>ást </a:t>
            </a:r>
            <a:r>
              <a:rPr lang="cs-CZ" dirty="0"/>
              <a:t>národního hospodářství, ve které subjekty v ní fungující a produkující statky získávají prostředky pro svoji činnost cestou </a:t>
            </a:r>
            <a:r>
              <a:rPr lang="cs-CZ" b="1" dirty="0" smtClean="0"/>
              <a:t>přerozdělovacích </a:t>
            </a:r>
            <a:r>
              <a:rPr lang="cs-CZ" b="1" dirty="0"/>
              <a:t>procesů</a:t>
            </a:r>
            <a:r>
              <a:rPr lang="cs-CZ" dirty="0"/>
              <a:t>, jejichž principy jsou podrobně popsány a zkoumány prostřednictvím veřejných </a:t>
            </a:r>
            <a:r>
              <a:rPr lang="cs-CZ" dirty="0" smtClean="0"/>
              <a:t>financí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Cílem</a:t>
            </a:r>
            <a:r>
              <a:rPr lang="cs-CZ" dirty="0" smtClean="0"/>
              <a:t> neziskového </a:t>
            </a:r>
            <a:r>
              <a:rPr lang="cs-CZ" dirty="0"/>
              <a:t>sektoru není zisk ve finančním vyjádření, ale přímé dosažení užitku, který má zpravidla podobu </a:t>
            </a:r>
            <a:r>
              <a:rPr lang="cs-CZ" b="1" dirty="0"/>
              <a:t>veřejné </a:t>
            </a:r>
            <a:r>
              <a:rPr lang="cs-CZ" b="1" dirty="0" smtClean="0"/>
              <a:t>služby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Řada předností, ale i řada problémů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935616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Neziskový (netržní) sektor se dělí dále: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Veřejný sektor</a:t>
            </a:r>
          </a:p>
          <a:p>
            <a:r>
              <a:rPr lang="cs-CZ" dirty="0" smtClean="0"/>
              <a:t>Soukromý sektor</a:t>
            </a:r>
          </a:p>
          <a:p>
            <a:r>
              <a:rPr lang="cs-CZ" dirty="0" smtClean="0"/>
              <a:t>Sektor domácností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0739153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Neziskový veřejný sektor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</a:t>
            </a:r>
            <a:r>
              <a:rPr lang="cs-CZ" dirty="0" smtClean="0"/>
              <a:t>ást </a:t>
            </a:r>
            <a:r>
              <a:rPr lang="cs-CZ" dirty="0"/>
              <a:t>neziskového sektoru, která je </a:t>
            </a:r>
            <a:r>
              <a:rPr lang="cs-CZ" b="1" dirty="0"/>
              <a:t>financována z veřejných </a:t>
            </a:r>
            <a:r>
              <a:rPr lang="cs-CZ" b="1" dirty="0" smtClean="0"/>
              <a:t>financí</a:t>
            </a:r>
            <a:endParaRPr lang="cs-CZ" dirty="0"/>
          </a:p>
          <a:p>
            <a:r>
              <a:rPr lang="cs-CZ" dirty="0"/>
              <a:t>j</a:t>
            </a:r>
            <a:r>
              <a:rPr lang="cs-CZ" dirty="0" smtClean="0"/>
              <a:t>e řízen </a:t>
            </a:r>
            <a:r>
              <a:rPr lang="cs-CZ" dirty="0"/>
              <a:t>a </a:t>
            </a:r>
            <a:r>
              <a:rPr lang="cs-CZ" dirty="0" smtClean="0"/>
              <a:t>spravován </a:t>
            </a:r>
            <a:r>
              <a:rPr lang="cs-CZ" dirty="0"/>
              <a:t>veřejnou </a:t>
            </a:r>
            <a:r>
              <a:rPr lang="cs-CZ" dirty="0" smtClean="0"/>
              <a:t>správou</a:t>
            </a:r>
          </a:p>
          <a:p>
            <a:r>
              <a:rPr lang="cs-CZ" dirty="0" smtClean="0"/>
              <a:t>rozhoduje </a:t>
            </a:r>
            <a:r>
              <a:rPr lang="cs-CZ" dirty="0"/>
              <a:t>se v ní veřejnou volbou a podléhá veřejné </a:t>
            </a:r>
            <a:r>
              <a:rPr lang="cs-CZ" dirty="0" smtClean="0"/>
              <a:t>kontrole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c</a:t>
            </a:r>
            <a:r>
              <a:rPr lang="cs-CZ" dirty="0" smtClean="0"/>
              <a:t>ílem je </a:t>
            </a:r>
            <a:r>
              <a:rPr lang="cs-CZ" b="1" dirty="0" smtClean="0"/>
              <a:t>poskytování </a:t>
            </a:r>
            <a:r>
              <a:rPr lang="cs-CZ" b="1" dirty="0"/>
              <a:t>veřejné </a:t>
            </a:r>
            <a:r>
              <a:rPr lang="cs-CZ" b="1" dirty="0" smtClean="0"/>
              <a:t>služby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257719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Neziskový soukromý sektor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</a:t>
            </a:r>
            <a:r>
              <a:rPr lang="cs-CZ" dirty="0" smtClean="0"/>
              <a:t>aké znám jako „třetí sektor“</a:t>
            </a:r>
          </a:p>
          <a:p>
            <a:r>
              <a:rPr lang="cs-CZ" dirty="0"/>
              <a:t>část národního </a:t>
            </a:r>
            <a:r>
              <a:rPr lang="cs-CZ" dirty="0" smtClean="0"/>
              <a:t>hospodářství, která je </a:t>
            </a:r>
            <a:r>
              <a:rPr lang="cs-CZ" b="1" dirty="0" smtClean="0"/>
              <a:t>financována </a:t>
            </a:r>
            <a:r>
              <a:rPr lang="cs-CZ" b="1" dirty="0"/>
              <a:t>ze soukromých financí </a:t>
            </a:r>
            <a:r>
              <a:rPr lang="cs-CZ" dirty="0"/>
              <a:t>(ale příspěvek z veřejných financí se nevylučuje), tedy financí soukromých fyzických a právnických osob, které se rozhodly vložit své soukromé finance do konkrétní, předem vymezené produkce nebo distribuce statků, aniž by očekávaly, že jim tento vklad přinese finančně vyjádřený </a:t>
            </a:r>
            <a:r>
              <a:rPr lang="cs-CZ" dirty="0" smtClean="0"/>
              <a:t>zisk</a:t>
            </a:r>
          </a:p>
          <a:p>
            <a:endParaRPr lang="cs-CZ" dirty="0"/>
          </a:p>
          <a:p>
            <a:r>
              <a:rPr lang="cs-CZ" b="1" dirty="0"/>
              <a:t>c</a:t>
            </a:r>
            <a:r>
              <a:rPr lang="cs-CZ" b="1" dirty="0" smtClean="0"/>
              <a:t>ílem</a:t>
            </a:r>
            <a:r>
              <a:rPr lang="cs-CZ" dirty="0" smtClean="0"/>
              <a:t> není </a:t>
            </a:r>
            <a:r>
              <a:rPr lang="cs-CZ" dirty="0"/>
              <a:t>zisk, ale </a:t>
            </a:r>
            <a:r>
              <a:rPr lang="cs-CZ" b="1" dirty="0"/>
              <a:t>přímý </a:t>
            </a:r>
            <a:r>
              <a:rPr lang="cs-CZ" b="1" dirty="0" smtClean="0"/>
              <a:t>užitek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525122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913</TotalTime>
  <Words>1029</Words>
  <Application>Microsoft Office PowerPoint</Application>
  <PresentationFormat>Širokoúhlá obrazovka</PresentationFormat>
  <Paragraphs>197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Calibri</vt:lpstr>
      <vt:lpstr>Corbel</vt:lpstr>
      <vt:lpstr>Times New Roman</vt:lpstr>
      <vt:lpstr>Verdana</vt:lpstr>
      <vt:lpstr>Paralaxa</vt:lpstr>
      <vt:lpstr>1. přednáška  Neziskový sektor a neziskové organizace  v národním hospodářství  Ing. Karin Gajdová, Ph.D.</vt:lpstr>
      <vt:lpstr>Struktura přednášky</vt:lpstr>
      <vt:lpstr>Vymezení prostoru v národním hospodářství</vt:lpstr>
      <vt:lpstr>Členění národního hospodářství podle principu financování</vt:lpstr>
      <vt:lpstr>Ziskový (tržní) sektor</vt:lpstr>
      <vt:lpstr>Neziskový (netržní) sektor</vt:lpstr>
      <vt:lpstr>Neziskový (netržní) sektor se dělí dále:</vt:lpstr>
      <vt:lpstr>Neziskový veřejný sektor</vt:lpstr>
      <vt:lpstr>Neziskový soukromý sektor</vt:lpstr>
      <vt:lpstr>Sektor domácností</vt:lpstr>
      <vt:lpstr>Členění národního hospodářství dle Pestoffa</vt:lpstr>
      <vt:lpstr>Pestoff člení plochu trojúhelníku dle 3 kritérií:</vt:lpstr>
      <vt:lpstr>Členění dle Pestoffa</vt:lpstr>
      <vt:lpstr>Prezentace aplikace PowerPoint</vt:lpstr>
      <vt:lpstr>Vztah STÁT (VLÁDA) X TŘETÍ SEKTOR (NEZISKOVÝ SOUKROMÝ SEKTOR)</vt:lpstr>
      <vt:lpstr>Vztah SOUKROMÝ ZISKOVÝ SEKTOR X TŘETÍ SEKTOR (NEZISKOVÝ SOUKROMÝ SEKTOR)</vt:lpstr>
      <vt:lpstr>Vztah DOMÁCNOSTI X TŘETÍ SEKTOR (NEZISKOVÝ SOUKROMÝ SEKTOR)</vt:lpstr>
      <vt:lpstr>Prezentace aplikace PowerPoint</vt:lpstr>
      <vt:lpstr>Občanská společnost</vt:lpstr>
      <vt:lpstr>Rozdíl mezi neziskovým veřejným sektorem a neziskovým soukromým sektorem</vt:lpstr>
      <vt:lpstr>Opodstatněnost existence neziskových organizací</vt:lpstr>
      <vt:lpstr>Svoboda sdružování</vt:lpstr>
      <vt:lpstr>Opodstatnění svobody sdružování</vt:lpstr>
      <vt:lpstr>1) Svoboda sdružování je vyrovnávacím závažím principu demokracie</vt:lpstr>
      <vt:lpstr>2) Svoboda sdružování jako forma účasti na moci</vt:lpstr>
      <vt:lpstr>3) Svoboda sdružování jako podpora většiny ostatních svobod</vt:lpstr>
      <vt:lpstr>4) Svoboda sdružování jako faktor společenských novot</vt:lpstr>
      <vt:lpstr>5) Svoboda sdružování jako faktor výchovy občanů</vt:lpstr>
      <vt:lpstr>6) Svoboda sdružování jako prostředek obrany a podpory</vt:lpstr>
      <vt:lpstr>Brzdy svobody sdružování</vt:lpstr>
      <vt:lpstr>Základní teorie neziskových organizací</vt:lpstr>
      <vt:lpstr>Teorie vládních a tržních selhání</vt:lpstr>
      <vt:lpstr>Prezentace aplikace PowerPoint</vt:lpstr>
      <vt:lpstr>Teorie informační asymetrie</vt:lpstr>
      <vt:lpstr>Prezentace aplikace PowerPoint</vt:lpstr>
      <vt:lpstr>Teorie státu blahobytu</vt:lpstr>
      <vt:lpstr>Teorie vzájemné závislosti</vt:lpstr>
      <vt:lpstr>Selhání neziskových organizací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 Tuleja</dc:creator>
  <cp:lastModifiedBy>Karin Gajdová</cp:lastModifiedBy>
  <cp:revision>38</cp:revision>
  <dcterms:created xsi:type="dcterms:W3CDTF">2011-11-21T21:16:49Z</dcterms:created>
  <dcterms:modified xsi:type="dcterms:W3CDTF">2018-10-13T11:06:24Z</dcterms:modified>
</cp:coreProperties>
</file>