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0" r:id="rId1"/>
  </p:sld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7" r:id="rId18"/>
    <p:sldId id="273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E1ECEF"/>
    <a:srgbClr val="195B3C"/>
    <a:srgbClr val="34886A"/>
    <a:srgbClr val="3C7F6D"/>
    <a:srgbClr val="354542"/>
    <a:srgbClr val="EDF2EC"/>
    <a:srgbClr val="4D7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rect">
            <a:avLst/>
          </a:prstGeom>
        </p:spPr>
      </p:pic>
      <p:pic>
        <p:nvPicPr>
          <p:cNvPr id="15" name="Obrázek 14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4000"/>
            <a:ext cx="12192000" cy="54000"/>
          </a:xfrm>
          <a:prstGeom prst="rect">
            <a:avLst/>
          </a:prstGeom>
        </p:spPr>
      </p:pic>
      <p:grpSp>
        <p:nvGrpSpPr>
          <p:cNvPr id="16" name="Skupina 15"/>
          <p:cNvGrpSpPr>
            <a:grpSpLocks noChangeAspect="1"/>
          </p:cNvGrpSpPr>
          <p:nvPr userDrawn="1"/>
        </p:nvGrpSpPr>
        <p:grpSpPr>
          <a:xfrm>
            <a:off x="10512492" y="5314903"/>
            <a:ext cx="1560097" cy="911327"/>
            <a:chOff x="6821820" y="4452742"/>
            <a:chExt cx="2340146" cy="1822654"/>
          </a:xfrm>
        </p:grpSpPr>
        <p:pic>
          <p:nvPicPr>
            <p:cNvPr id="17" name="Obrázek 16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1820" y="4452742"/>
              <a:ext cx="2340146" cy="1822654"/>
            </a:xfrm>
            <a:prstGeom prst="rect">
              <a:avLst/>
            </a:prstGeom>
          </p:spPr>
        </p:pic>
        <p:pic>
          <p:nvPicPr>
            <p:cNvPr id="18" name="Obrázek 17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2440" y="5985831"/>
              <a:ext cx="472441" cy="2560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57466833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859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0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10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929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128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650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8" name="Obrázek 7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12192000" cy="54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808" y="5798789"/>
            <a:ext cx="472441" cy="34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613933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8" name="Obrázek 7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16400" y="3169800"/>
            <a:ext cx="5868000" cy="72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808" y="5798789"/>
            <a:ext cx="472441" cy="34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510305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032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rect">
            <a:avLst/>
          </a:prstGeom>
        </p:spPr>
      </p:pic>
      <p:sp>
        <p:nvSpPr>
          <p:cNvPr id="8" name="Nadpis 1"/>
          <p:cNvSpPr txBox="1">
            <a:spLocks/>
          </p:cNvSpPr>
          <p:nvPr userDrawn="1"/>
        </p:nvSpPr>
        <p:spPr>
          <a:xfrm>
            <a:off x="0" y="0"/>
            <a:ext cx="10363200" cy="141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solidFill>
                  <a:srgbClr val="E1ECEF"/>
                </a:solidFill>
                <a:latin typeface="+mj-lt"/>
                <a:ea typeface="Verdana" pitchFamily="34" charset="0"/>
                <a:cs typeface="Verdana" pitchFamily="34" charset="0"/>
              </a:rPr>
              <a:t>Katedra</a:t>
            </a:r>
            <a:r>
              <a:rPr lang="cs-CZ" sz="2800" b="1" baseline="0" dirty="0" smtClean="0">
                <a:solidFill>
                  <a:srgbClr val="E1ECEF"/>
                </a:solidFill>
                <a:latin typeface="+mj-lt"/>
                <a:ea typeface="Verdana" pitchFamily="34" charset="0"/>
                <a:cs typeface="Verdana" pitchFamily="34" charset="0"/>
              </a:rPr>
              <a:t> ekonomie</a:t>
            </a:r>
            <a:endParaRPr lang="cs-CZ" sz="2800" b="1" dirty="0" smtClean="0">
              <a:solidFill>
                <a:srgbClr val="E1ECEF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cs-CZ" sz="1400" b="0" i="1" dirty="0" err="1" smtClean="0">
                <a:solidFill>
                  <a:srgbClr val="E1ECEF"/>
                </a:solidFill>
                <a:latin typeface="+mj-lt"/>
                <a:ea typeface="Verdana" pitchFamily="34" charset="0"/>
                <a:cs typeface="Verdana" pitchFamily="34" charset="0"/>
              </a:rPr>
              <a:t>kek@opf.slu.cz</a:t>
            </a:r>
            <a:endParaRPr lang="cs-CZ" sz="1400" b="0" i="1" dirty="0" smtClean="0">
              <a:solidFill>
                <a:srgbClr val="E1ECEF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cs-CZ" sz="1400" b="0" i="1" dirty="0" err="1" smtClean="0">
                <a:solidFill>
                  <a:srgbClr val="E1ECEF"/>
                </a:solidFill>
                <a:latin typeface="+mj-lt"/>
                <a:ea typeface="Verdana" pitchFamily="34" charset="0"/>
                <a:cs typeface="Verdana" pitchFamily="34" charset="0"/>
              </a:rPr>
              <a:t>kek.rs.opf.slu.cz</a:t>
            </a:r>
            <a:endParaRPr lang="cs-CZ" sz="1400" b="0" i="1" dirty="0" smtClean="0">
              <a:solidFill>
                <a:srgbClr val="E1ECEF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endParaRPr lang="cs-CZ" sz="1800" b="1" dirty="0" smtClean="0">
              <a:solidFill>
                <a:srgbClr val="E1ECEF"/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Obrázek 8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4000"/>
            <a:ext cx="12192000" cy="54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895185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9" name="Obrázek 8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12192000" cy="54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484576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11" name="Obrázek 10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8000"/>
            <a:ext cx="12192000" cy="5400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809887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7" name="Obrázek 6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12192000" cy="540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096599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 userDrawn="1"/>
        </p:nvSpPr>
        <p:spPr>
          <a:xfrm>
            <a:off x="0" y="0"/>
            <a:ext cx="10363200" cy="141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solidFill>
                  <a:schemeClr val="bg1">
                    <a:lumMod val="8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Katedra</a:t>
            </a:r>
            <a:r>
              <a:rPr lang="cs-CZ" sz="2800" b="1" baseline="0" dirty="0" smtClean="0">
                <a:solidFill>
                  <a:schemeClr val="bg1">
                    <a:lumMod val="8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 ekonomie</a:t>
            </a:r>
            <a:endParaRPr lang="cs-CZ" sz="2800" b="1" dirty="0" smtClean="0">
              <a:solidFill>
                <a:schemeClr val="bg1">
                  <a:lumMod val="8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cs-CZ" sz="1400" b="0" i="1" dirty="0" err="1" smtClean="0">
                <a:solidFill>
                  <a:schemeClr val="bg1">
                    <a:lumMod val="8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kek@opf.slu.cz</a:t>
            </a:r>
            <a:endParaRPr lang="cs-CZ" sz="1400" b="0" i="1" dirty="0" smtClean="0">
              <a:solidFill>
                <a:schemeClr val="bg1">
                  <a:lumMod val="8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cs-CZ" sz="1400" b="0" i="1" dirty="0" err="1" smtClean="0">
                <a:solidFill>
                  <a:schemeClr val="bg1">
                    <a:lumMod val="8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kek.rs.opf.slu.cz</a:t>
            </a:r>
            <a:endParaRPr lang="cs-CZ" sz="1400" b="0" i="1" dirty="0" smtClean="0">
              <a:solidFill>
                <a:schemeClr val="bg1">
                  <a:lumMod val="8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endParaRPr lang="cs-CZ" sz="1800" b="1" dirty="0" smtClean="0">
              <a:solidFill>
                <a:schemeClr val="bg1">
                  <a:lumMod val="8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Obrázek 6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4000"/>
            <a:ext cx="12192000" cy="540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913319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9" name="Obrázek 8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411200"/>
            <a:ext cx="4012800" cy="54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255078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9" name="Obrázek 8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9216"/>
            <a:ext cx="12192000" cy="54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656971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03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ransition spd="med">
    <p:cover dir="r"/>
    <p:sndAc>
      <p:stSnd>
        <p:snd r:embed="rId19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0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4432" y="1052736"/>
            <a:ext cx="10018711" cy="3048000"/>
          </a:xfrm>
        </p:spPr>
        <p:txBody>
          <a:bodyPr>
            <a:normAutofit/>
          </a:bodyPr>
          <a:lstStyle/>
          <a:p>
            <a:r>
              <a:rPr lang="cs-CZ" b="1" dirty="0"/>
              <a:t>2</a:t>
            </a:r>
            <a:r>
              <a:rPr lang="cs-CZ" b="1" dirty="0" smtClean="0"/>
              <a:t>. přednáška</a:t>
            </a:r>
            <a:br>
              <a:rPr lang="cs-CZ" b="1" dirty="0" smtClean="0"/>
            </a:b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 smtClean="0"/>
              <a:t>Formy neziskových organizací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Ing. Karin Gajdová, Ph.D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Ekonomika neziskových organizací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03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Typologie neziskových organizací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není </a:t>
            </a:r>
            <a:r>
              <a:rPr lang="cs-CZ" dirty="0"/>
              <a:t>jednoznačně definována charakteristika organizací, které působí v neziskovém sektoru. </a:t>
            </a:r>
            <a:endParaRPr lang="cs-CZ" dirty="0" smtClean="0"/>
          </a:p>
          <a:p>
            <a:r>
              <a:rPr lang="cs-CZ" dirty="0" smtClean="0"/>
              <a:t>Názory </a:t>
            </a:r>
            <a:r>
              <a:rPr lang="cs-CZ" dirty="0"/>
              <a:t>na zahrnutí těch kterých organizací do nestátního neziskového sektoru se různí podle kritérií jejich členění. </a:t>
            </a:r>
            <a:endParaRPr lang="cs-CZ" dirty="0" smtClean="0"/>
          </a:p>
          <a:p>
            <a:r>
              <a:rPr lang="cs-CZ" b="1" dirty="0" smtClean="0"/>
              <a:t>Členíme</a:t>
            </a:r>
            <a:r>
              <a:rPr lang="cs-CZ" dirty="0" smtClean="0"/>
              <a:t> </a:t>
            </a:r>
            <a:r>
              <a:rPr lang="cs-CZ" dirty="0"/>
              <a:t>je podle:</a:t>
            </a:r>
          </a:p>
          <a:p>
            <a:pPr lvl="1"/>
            <a:r>
              <a:rPr lang="cs-CZ" dirty="0"/>
              <a:t>Právní normy</a:t>
            </a:r>
          </a:p>
          <a:p>
            <a:pPr lvl="1"/>
            <a:r>
              <a:rPr lang="cs-CZ" dirty="0"/>
              <a:t>Charakteru poslání</a:t>
            </a:r>
          </a:p>
          <a:p>
            <a:pPr lvl="1"/>
            <a:r>
              <a:rPr lang="cs-CZ" dirty="0"/>
              <a:t>Předmětu </a:t>
            </a:r>
            <a:r>
              <a:rPr lang="cs-CZ" dirty="0" smtClean="0"/>
              <a:t>činnosti</a:t>
            </a:r>
          </a:p>
          <a:p>
            <a:pPr lvl="1"/>
            <a:r>
              <a:rPr lang="cs-CZ" dirty="0" smtClean="0"/>
              <a:t>Podle kritéria zakladatele</a:t>
            </a:r>
          </a:p>
          <a:p>
            <a:pPr lvl="1"/>
            <a:r>
              <a:rPr lang="cs-CZ" dirty="0" smtClean="0"/>
              <a:t>Podle kritéria financování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1751729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Členění neziskových organizací podle právní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vychází </a:t>
            </a:r>
            <a:r>
              <a:rPr lang="cs-CZ" dirty="0"/>
              <a:t>z důrazu kladeného v praxi na institucionální formu neziskových organizací, která je vymezena jen danou legislativou. </a:t>
            </a:r>
            <a:endParaRPr lang="cs-CZ" dirty="0" smtClean="0"/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V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 právním systému je vymezení neziskové organizace nejblíže </a:t>
            </a:r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zákon č. 586/1992 Sb., o daních z příjmů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, ve znění pozdějších předpisů, který v § 18, odstavci 7 </a:t>
            </a:r>
            <a:endParaRPr lang="cs-CZ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definuje 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tzv. organizaci charakteru právnické osoby, která nebyla zřízena nebo založena za účelem podnikání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. – </a:t>
            </a:r>
            <a:r>
              <a:rPr lang="cs-CZ" dirty="0" smtClean="0">
                <a:solidFill>
                  <a:srgbClr val="FF0000"/>
                </a:solidFill>
              </a:rPr>
              <a:t>neplatí od 1.1.2014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Od 1.1.2014 platí Nový občanský zákoník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55274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5480" y="332656"/>
            <a:ext cx="10018713" cy="1752599"/>
          </a:xfrm>
        </p:spPr>
        <p:txBody>
          <a:bodyPr>
            <a:normAutofit/>
          </a:bodyPr>
          <a:lstStyle/>
          <a:p>
            <a:r>
              <a:rPr lang="cs-CZ" b="1" dirty="0" smtClean="0"/>
              <a:t>Původní zákon zde řadil </a:t>
            </a:r>
            <a:r>
              <a:rPr lang="cs-CZ" b="1" dirty="0"/>
              <a:t>tyto organizace</a:t>
            </a:r>
            <a:r>
              <a:rPr lang="cs-CZ" b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75520" y="1700808"/>
            <a:ext cx="8712968" cy="492514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Zájmová sdružení právnických osob, pokud tato sdružení mají právní </a:t>
            </a:r>
            <a:r>
              <a:rPr lang="cs-CZ" dirty="0" smtClean="0"/>
              <a:t>subjektivitu</a:t>
            </a:r>
            <a:endParaRPr lang="cs-CZ" dirty="0"/>
          </a:p>
          <a:p>
            <a:pPr lvl="0"/>
            <a:r>
              <a:rPr lang="cs-CZ" b="1" dirty="0"/>
              <a:t>Občanská sdružení včetně odborových organizací </a:t>
            </a:r>
            <a:endParaRPr lang="cs-CZ" b="1" dirty="0" smtClean="0"/>
          </a:p>
          <a:p>
            <a:pPr lvl="0"/>
            <a:r>
              <a:rPr lang="cs-CZ" dirty="0" smtClean="0"/>
              <a:t>Politické </a:t>
            </a:r>
            <a:r>
              <a:rPr lang="cs-CZ" dirty="0"/>
              <a:t>strany a politická hnutí </a:t>
            </a:r>
            <a:endParaRPr lang="cs-CZ" dirty="0" smtClean="0"/>
          </a:p>
          <a:p>
            <a:pPr lvl="0"/>
            <a:r>
              <a:rPr lang="cs-CZ" b="1" dirty="0" smtClean="0"/>
              <a:t>Registrované </a:t>
            </a:r>
            <a:r>
              <a:rPr lang="cs-CZ" b="1" dirty="0"/>
              <a:t>církve a náboženské společnosti </a:t>
            </a:r>
            <a:endParaRPr lang="cs-CZ" b="1" i="1" dirty="0"/>
          </a:p>
          <a:p>
            <a:pPr lvl="0"/>
            <a:r>
              <a:rPr lang="cs-CZ" b="1" dirty="0" smtClean="0"/>
              <a:t>Nadace</a:t>
            </a:r>
            <a:r>
              <a:rPr lang="cs-CZ" b="1" dirty="0"/>
              <a:t>, nadační fondy </a:t>
            </a:r>
            <a:endParaRPr lang="cs-CZ" b="1" i="1" dirty="0"/>
          </a:p>
          <a:p>
            <a:pPr lvl="0"/>
            <a:r>
              <a:rPr lang="cs-CZ" b="1" dirty="0" smtClean="0"/>
              <a:t>Obecně </a:t>
            </a:r>
            <a:r>
              <a:rPr lang="cs-CZ" b="1" dirty="0"/>
              <a:t>prospěšné společnosti </a:t>
            </a:r>
            <a:endParaRPr lang="cs-CZ" b="1" i="1" dirty="0"/>
          </a:p>
          <a:p>
            <a:pPr lvl="0"/>
            <a:r>
              <a:rPr lang="cs-CZ" dirty="0" smtClean="0"/>
              <a:t>Veřejné </a:t>
            </a:r>
            <a:r>
              <a:rPr lang="cs-CZ" dirty="0"/>
              <a:t>vysoké školy </a:t>
            </a:r>
            <a:endParaRPr lang="cs-CZ" dirty="0" smtClean="0"/>
          </a:p>
          <a:p>
            <a:pPr lvl="0"/>
            <a:r>
              <a:rPr lang="cs-CZ" dirty="0" smtClean="0"/>
              <a:t>Obce </a:t>
            </a:r>
            <a:endParaRPr lang="cs-CZ" i="1" dirty="0"/>
          </a:p>
          <a:p>
            <a:pPr lvl="0"/>
            <a:r>
              <a:rPr lang="cs-CZ" dirty="0" smtClean="0"/>
              <a:t>Vyšší </a:t>
            </a:r>
            <a:r>
              <a:rPr lang="cs-CZ" dirty="0"/>
              <a:t>územní samosprávné celky </a:t>
            </a:r>
            <a:endParaRPr lang="cs-CZ" dirty="0" smtClean="0"/>
          </a:p>
          <a:p>
            <a:pPr lvl="0"/>
            <a:r>
              <a:rPr lang="cs-CZ" dirty="0" smtClean="0"/>
              <a:t>Organizační </a:t>
            </a:r>
            <a:r>
              <a:rPr lang="cs-CZ" dirty="0"/>
              <a:t>složky státu a územních samosprávných </a:t>
            </a:r>
            <a:r>
              <a:rPr lang="cs-CZ" dirty="0" smtClean="0"/>
              <a:t>celků</a:t>
            </a:r>
            <a:endParaRPr lang="cs-CZ" dirty="0"/>
          </a:p>
          <a:p>
            <a:pPr lvl="0"/>
            <a:r>
              <a:rPr lang="cs-CZ" dirty="0"/>
              <a:t>Příspěvkové organizace </a:t>
            </a:r>
            <a:endParaRPr lang="cs-CZ" dirty="0" smtClean="0"/>
          </a:p>
          <a:p>
            <a:pPr lvl="0"/>
            <a:r>
              <a:rPr lang="cs-CZ" dirty="0" smtClean="0"/>
              <a:t>Státní fondy</a:t>
            </a:r>
          </a:p>
        </p:txBody>
      </p:sp>
    </p:spTree>
    <p:extLst>
      <p:ext uri="{BB962C8B-B14F-4D97-AF65-F5344CB8AC3E}">
        <p14:creationId xmlns:p14="http://schemas.microsoft.com/office/powerpoint/2010/main" val="2386043263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Členění neziskových organizací podle charakteru poslání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veřejně prospěšné</a:t>
            </a:r>
          </a:p>
          <a:p>
            <a:r>
              <a:rPr lang="cs-CZ" dirty="0" smtClean="0"/>
              <a:t>Organizace vzájemně prospěšné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75183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veřejně prospěšné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(Public Benefit </a:t>
            </a:r>
            <a:r>
              <a:rPr lang="cs-CZ" dirty="0" err="1"/>
              <a:t>Organizations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 jsou </a:t>
            </a:r>
            <a:r>
              <a:rPr lang="cs-CZ" dirty="0"/>
              <a:t>založeny za účelem poslání spočívajícím v produkci veřejných a smíšených statků, které uspokojují potřeby veřejnosti – společnosti 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 smtClean="0"/>
              <a:t>(</a:t>
            </a:r>
            <a:r>
              <a:rPr lang="cs-CZ" dirty="0"/>
              <a:t>např. charita, ekologie, zdravotnictví, vzdělávání, veřejná správa)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3335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vzájemně prospěšné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(</a:t>
            </a:r>
            <a:r>
              <a:rPr lang="cs-CZ" dirty="0" err="1"/>
              <a:t>Mutual</a:t>
            </a:r>
            <a:r>
              <a:rPr lang="cs-CZ" dirty="0"/>
              <a:t> Benefit </a:t>
            </a:r>
            <a:r>
              <a:rPr lang="cs-CZ" dirty="0" err="1"/>
              <a:t>Organizations</a:t>
            </a:r>
            <a:r>
              <a:rPr lang="cs-CZ" dirty="0" smtClean="0"/>
              <a:t>)</a:t>
            </a:r>
          </a:p>
          <a:p>
            <a:r>
              <a:rPr lang="cs-CZ" dirty="0" smtClean="0"/>
              <a:t>jsou </a:t>
            </a:r>
            <a:r>
              <a:rPr lang="cs-CZ" dirty="0"/>
              <a:t>založeny za účelem vzájemné podpory skupin občanů (i právnických osob), které jsou spjaty společným zájmem. </a:t>
            </a:r>
            <a:endParaRPr lang="cs-CZ" dirty="0" smtClean="0"/>
          </a:p>
          <a:p>
            <a:r>
              <a:rPr lang="cs-CZ" dirty="0" smtClean="0"/>
              <a:t>Poslání = uspokojování </a:t>
            </a:r>
            <a:r>
              <a:rPr lang="cs-CZ" dirty="0"/>
              <a:t>svých vlastních zájmů a veřejná správa dbá, aby se jednalo o takové zájmy, které jsou ve vztahu k veřejnosti korektní, tedy neodporují zájmům druhých občanů a právnických osob.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Jde </a:t>
            </a:r>
            <a:r>
              <a:rPr lang="cs-CZ" dirty="0"/>
              <a:t>např. o realizaci aktivit v kultuře, konfesních a profesních zájmů, ochrany zájmů </a:t>
            </a:r>
            <a:r>
              <a:rPr lang="cs-CZ" dirty="0" smtClean="0"/>
              <a:t>skupin…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805448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Členění neziskových organizací podle předmětu </a:t>
            </a:r>
            <a:r>
              <a:rPr lang="cs-CZ" dirty="0" smtClean="0"/>
              <a:t>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předmětu činnosti jsou pro neziskové organizace dostupné tři </a:t>
            </a:r>
            <a:r>
              <a:rPr lang="cs-CZ" dirty="0" smtClean="0"/>
              <a:t>klasifikace:</a:t>
            </a:r>
            <a:endParaRPr lang="cs-CZ" dirty="0"/>
          </a:p>
          <a:p>
            <a:pPr lvl="1"/>
            <a:r>
              <a:rPr lang="cs-CZ" dirty="0" smtClean="0"/>
              <a:t>Systém </a:t>
            </a:r>
            <a:r>
              <a:rPr lang="cs-CZ" dirty="0"/>
              <a:t>klasifikace netržních činností OSN (COPNI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CZ – COPNI – Klasifikace služeb neziskových institucí sloužících domácnostem podle účelu – národní verze</a:t>
            </a:r>
            <a:endParaRPr lang="cs-CZ" dirty="0"/>
          </a:p>
          <a:p>
            <a:pPr lvl="1"/>
            <a:r>
              <a:rPr lang="cs-CZ" dirty="0"/>
              <a:t>Odvětvová klasifikace Nevýrobních ekonomických </a:t>
            </a:r>
            <a:r>
              <a:rPr lang="cs-CZ" dirty="0" smtClean="0"/>
              <a:t>činností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11637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188640"/>
            <a:ext cx="10018713" cy="1752599"/>
          </a:xfrm>
        </p:spPr>
        <p:txBody>
          <a:bodyPr/>
          <a:lstStyle/>
          <a:p>
            <a:r>
              <a:rPr lang="cs-CZ" dirty="0" smtClean="0"/>
              <a:t>Přehled oddílů klasifikace CZ-COPNI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1464" y="1831810"/>
            <a:ext cx="10231559" cy="401838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1. Bydlení</a:t>
            </a:r>
          </a:p>
          <a:p>
            <a:r>
              <a:rPr lang="cs-CZ" dirty="0" smtClean="0"/>
              <a:t>2. Zdraví</a:t>
            </a:r>
          </a:p>
          <a:p>
            <a:r>
              <a:rPr lang="cs-CZ" dirty="0" smtClean="0"/>
              <a:t>3. Rekreace a kultura</a:t>
            </a:r>
          </a:p>
          <a:p>
            <a:r>
              <a:rPr lang="cs-CZ" dirty="0" smtClean="0"/>
              <a:t>4. Vzdělávání</a:t>
            </a:r>
          </a:p>
          <a:p>
            <a:r>
              <a:rPr lang="cs-CZ" dirty="0" smtClean="0"/>
              <a:t>5. Sociální péče</a:t>
            </a:r>
          </a:p>
          <a:p>
            <a:r>
              <a:rPr lang="cs-CZ" dirty="0" smtClean="0"/>
              <a:t>6. Náboženství</a:t>
            </a:r>
          </a:p>
          <a:p>
            <a:r>
              <a:rPr lang="cs-CZ" dirty="0" smtClean="0"/>
              <a:t>7. Politické strany, odborové a profesní organizace</a:t>
            </a:r>
          </a:p>
          <a:p>
            <a:r>
              <a:rPr lang="cs-CZ" dirty="0" smtClean="0"/>
              <a:t>8. Ochrana životního prostředí</a:t>
            </a:r>
          </a:p>
          <a:p>
            <a:r>
              <a:rPr lang="cs-CZ" dirty="0" smtClean="0"/>
              <a:t>9. Služby jinde neuvedené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(zdroj: https</a:t>
            </a:r>
            <a:r>
              <a:rPr lang="cs-CZ" dirty="0"/>
              <a:t>://</a:t>
            </a:r>
            <a:r>
              <a:rPr lang="cs-CZ" dirty="0" smtClean="0"/>
              <a:t>www.czso.cz/</a:t>
            </a:r>
            <a:r>
              <a:rPr lang="cs-CZ" dirty="0" err="1" smtClean="0"/>
              <a:t>csu</a:t>
            </a:r>
            <a:r>
              <a:rPr lang="cs-CZ" dirty="0" smtClean="0"/>
              <a:t>/</a:t>
            </a:r>
            <a:r>
              <a:rPr lang="cs-CZ" dirty="0" err="1" smtClean="0"/>
              <a:t>czso</a:t>
            </a:r>
            <a:r>
              <a:rPr lang="cs-CZ" dirty="0" smtClean="0"/>
              <a:t>/</a:t>
            </a:r>
            <a:r>
              <a:rPr lang="cs-CZ" dirty="0" err="1" smtClean="0"/>
              <a:t>ii_metodicka_cast_cz_copni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914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5480" y="188640"/>
            <a:ext cx="10018713" cy="1752599"/>
          </a:xfrm>
        </p:spPr>
        <p:txBody>
          <a:bodyPr>
            <a:normAutofit/>
          </a:bodyPr>
          <a:lstStyle/>
          <a:p>
            <a:r>
              <a:rPr lang="cs-CZ" dirty="0" smtClean="0"/>
              <a:t>Členění podle kritéria zakladatele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781128"/>
          </a:xfrm>
        </p:spPr>
        <p:txBody>
          <a:bodyPr>
            <a:normAutofit lnSpcReduction="10000"/>
          </a:bodyPr>
          <a:lstStyle/>
          <a:p>
            <a:pPr lvl="0"/>
            <a:r>
              <a:rPr lang="cs-CZ" b="1" dirty="0"/>
              <a:t>Organizace založené veřejnou správou</a:t>
            </a:r>
            <a:r>
              <a:rPr lang="cs-CZ" dirty="0"/>
              <a:t>, tj. státní správou (např. ministerstvem) nebo samosprávou (obec, magistrát, kraj), některé z nich se proto z uvedeného důvodu nazývají veřejnoprávní organizace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b="1" dirty="0"/>
              <a:t>Organizace založené soukromou fyzickou nebo právnickou osobou</a:t>
            </a:r>
            <a:r>
              <a:rPr lang="cs-CZ" dirty="0"/>
              <a:t> (mohou zakládat organizaci i společně), nazýváme soukromoprávní organizace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 smtClean="0"/>
              <a:t>Organizace, </a:t>
            </a:r>
            <a:r>
              <a:rPr lang="cs-CZ" dirty="0"/>
              <a:t>jež vznikly jako </a:t>
            </a:r>
            <a:r>
              <a:rPr lang="cs-CZ" b="1" dirty="0"/>
              <a:t>veřejnoprávní instituce</a:t>
            </a:r>
            <a:r>
              <a:rPr lang="cs-CZ" dirty="0"/>
              <a:t> – výkon účelu veřejné služby je dán jako povinnost ze zákona (např. veřejná vysoká škola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028076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5560" y="836712"/>
            <a:ext cx="843528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Členění podle kritéria 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Organizace financované zcela z veřejných rozpočtů (organizační složky státu a územních celků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Organizace financované z části z veřejných rozpočtů – na příspěvek mají legislativní nárok (příspěvková organizace, vybraná občanská sdružení, církve a náboženské společnosti a politické strany a politická hnutí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Organizace financované z různých zdrojů (dary, sbírky, sponzoring, granty, vlastní </a:t>
            </a:r>
            <a:r>
              <a:rPr lang="cs-CZ"/>
              <a:t>činnost</a:t>
            </a:r>
            <a:r>
              <a:rPr lang="cs-CZ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Organizace financované především z výsledků realizace svého poslání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754397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Definice neziskových organizací</a:t>
            </a:r>
          </a:p>
          <a:p>
            <a:pPr lvl="0"/>
            <a:r>
              <a:rPr lang="cs-CZ" dirty="0"/>
              <a:t>Typologie neziskových organizací v ČR</a:t>
            </a:r>
          </a:p>
          <a:p>
            <a:pPr lvl="1"/>
            <a:r>
              <a:rPr lang="cs-CZ" dirty="0"/>
              <a:t>Členění neziskových organizací podle právní normy</a:t>
            </a:r>
          </a:p>
          <a:p>
            <a:pPr lvl="1"/>
            <a:r>
              <a:rPr lang="cs-CZ" dirty="0"/>
              <a:t>Členění neziskových organizací podle charakteru poslání</a:t>
            </a:r>
          </a:p>
          <a:p>
            <a:pPr lvl="1"/>
            <a:r>
              <a:rPr lang="cs-CZ" dirty="0"/>
              <a:t>Členění neziskových organizací podle předmětu jejich </a:t>
            </a:r>
            <a:r>
              <a:rPr lang="cs-CZ" dirty="0" smtClean="0"/>
              <a:t>činnosti</a:t>
            </a:r>
          </a:p>
          <a:p>
            <a:pPr lvl="1"/>
            <a:r>
              <a:rPr lang="cs-CZ" dirty="0" smtClean="0"/>
              <a:t>Členění </a:t>
            </a:r>
            <a:r>
              <a:rPr lang="cs-CZ" dirty="0"/>
              <a:t>neziskových organizací podle kritéria </a:t>
            </a:r>
            <a:r>
              <a:rPr lang="cs-CZ" dirty="0" smtClean="0"/>
              <a:t>zakladatele</a:t>
            </a:r>
          </a:p>
          <a:p>
            <a:pPr lvl="1"/>
            <a:r>
              <a:rPr lang="cs-CZ" dirty="0" smtClean="0"/>
              <a:t>Členění </a:t>
            </a:r>
            <a:r>
              <a:rPr lang="cs-CZ" dirty="0"/>
              <a:t>neziskových organizací podle kritéria financování</a:t>
            </a:r>
          </a:p>
        </p:txBody>
      </p:sp>
    </p:spTree>
    <p:extLst>
      <p:ext uri="{BB962C8B-B14F-4D97-AF65-F5344CB8AC3E}">
        <p14:creationId xmlns:p14="http://schemas.microsoft.com/office/powerpoint/2010/main" val="43061802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neziskových organizací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Komplexní a mezinárodně uznávanou charakteristiku nestátních neziskových organizací, která se snaží sledovat problematiku z nejrůznějších možných </a:t>
            </a:r>
            <a:r>
              <a:rPr lang="cs-CZ" dirty="0" smtClean="0"/>
              <a:t>úhlů → </a:t>
            </a:r>
            <a:r>
              <a:rPr lang="cs-CZ" dirty="0" err="1" smtClean="0"/>
              <a:t>Salamon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Anheier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nestátní </a:t>
            </a:r>
            <a:r>
              <a:rPr lang="cs-CZ" dirty="0"/>
              <a:t>neziskový sektor jako soubor institucí, které existují vně státních struktur, avšak slouží v zásadě veřejným zájmům.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Za určující považují </a:t>
            </a:r>
            <a:r>
              <a:rPr lang="cs-CZ" b="1" dirty="0"/>
              <a:t>5 základních </a:t>
            </a:r>
            <a:r>
              <a:rPr lang="cs-CZ" b="1" dirty="0" smtClean="0"/>
              <a:t>vlastností.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50869349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 základních vlastností nestátních neziskových organizací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cs-CZ" dirty="0" smtClean="0"/>
              <a:t>Institucionalizované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 smtClean="0"/>
              <a:t>Soukromé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 smtClean="0"/>
              <a:t>Neziskové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Samosprávné a </a:t>
            </a:r>
            <a:r>
              <a:rPr lang="cs-CZ" dirty="0" smtClean="0"/>
              <a:t>nezávislé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D</a:t>
            </a:r>
            <a:r>
              <a:rPr lang="cs-CZ" smtClean="0"/>
              <a:t>obrovolné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648959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Institucionalizované (</a:t>
            </a:r>
            <a:r>
              <a:rPr lang="cs-CZ" dirty="0" err="1" smtClean="0"/>
              <a:t>organized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mají jistou institucionální strukturu, </a:t>
            </a:r>
            <a:endParaRPr lang="cs-CZ" dirty="0" smtClean="0"/>
          </a:p>
          <a:p>
            <a:r>
              <a:rPr lang="cs-CZ" dirty="0" smtClean="0"/>
              <a:t>jistou </a:t>
            </a:r>
            <a:r>
              <a:rPr lang="cs-CZ" dirty="0"/>
              <a:t>organizační skutečnost, </a:t>
            </a:r>
            <a:endParaRPr lang="cs-CZ" dirty="0" smtClean="0"/>
          </a:p>
          <a:p>
            <a:r>
              <a:rPr lang="cs-CZ" dirty="0" smtClean="0"/>
              <a:t>bez </a:t>
            </a:r>
            <a:r>
              <a:rPr lang="cs-CZ" dirty="0"/>
              <a:t>ohledu na to, zda jsou formálně nebo právně </a:t>
            </a:r>
            <a:r>
              <a:rPr lang="cs-CZ" dirty="0" smtClean="0"/>
              <a:t>registrovány.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6158327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Soukromé (</a:t>
            </a:r>
            <a:r>
              <a:rPr lang="cs-CZ" dirty="0" err="1" smtClean="0"/>
              <a:t>private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institucionálně odděleny od státní správy, ani jí nejsou řízeny. </a:t>
            </a:r>
            <a:endParaRPr lang="cs-CZ" dirty="0" smtClean="0"/>
          </a:p>
          <a:p>
            <a:pPr lvl="0"/>
            <a:r>
              <a:rPr lang="cs-CZ" dirty="0" smtClean="0"/>
              <a:t>nemohou </a:t>
            </a:r>
            <a:r>
              <a:rPr lang="cs-CZ" dirty="0"/>
              <a:t>mít významnou státní podporu nebo že </a:t>
            </a:r>
            <a:r>
              <a:rPr lang="cs-CZ" dirty="0" smtClean="0"/>
              <a:t>ve vedení </a:t>
            </a:r>
            <a:r>
              <a:rPr lang="cs-CZ" dirty="0"/>
              <a:t>nemohou být mj. státní úředníci. </a:t>
            </a:r>
            <a:endParaRPr lang="cs-CZ" dirty="0" smtClean="0"/>
          </a:p>
          <a:p>
            <a:pPr lvl="0"/>
            <a:r>
              <a:rPr lang="cs-CZ" dirty="0" smtClean="0"/>
              <a:t>základní </a:t>
            </a:r>
            <a:r>
              <a:rPr lang="cs-CZ" dirty="0"/>
              <a:t>struktura neziskových organizací je ve své podstatě soukromá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8731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Neziskové (non-profit)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nerozdělování zisku, tj. nepřipouští se u nich žádné přerozdělování zisků vzniklých z činnosti organizace mezi vlastníky nebo vedení organizace. 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 smtClean="0"/>
              <a:t>Neziskové </a:t>
            </a:r>
            <a:r>
              <a:rPr lang="cs-CZ" dirty="0"/>
              <a:t>organizace mohou svou činností vytvářet zisk, ovšem ten musí být použit na cíle dané posláním organizace.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5660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4. Samosprávné a nezávislé (</a:t>
            </a:r>
            <a:r>
              <a:rPr lang="cs-CZ" dirty="0" err="1" smtClean="0"/>
              <a:t>self</a:t>
            </a:r>
            <a:r>
              <a:rPr lang="cs-CZ" dirty="0" smtClean="0"/>
              <a:t> </a:t>
            </a:r>
            <a:r>
              <a:rPr lang="cs-CZ" dirty="0" err="1" smtClean="0"/>
              <a:t>governing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vybaveny vlastními postupy a strukturami, které umožňují kontrolu vlastních činností, tzn. že neziskové organizace nejsou ovládány zvenčí, </a:t>
            </a:r>
            <a:endParaRPr lang="cs-CZ" dirty="0" smtClean="0"/>
          </a:p>
          <a:p>
            <a:r>
              <a:rPr lang="cs-CZ" dirty="0" smtClean="0"/>
              <a:t>ale </a:t>
            </a:r>
            <a:r>
              <a:rPr lang="cs-CZ" dirty="0"/>
              <a:t>jsou schopny řídit samy sebe. </a:t>
            </a:r>
            <a:endParaRPr lang="cs-CZ" dirty="0" smtClean="0"/>
          </a:p>
          <a:p>
            <a:r>
              <a:rPr lang="cs-CZ" dirty="0" smtClean="0"/>
              <a:t>Nekontroluje </a:t>
            </a:r>
            <a:r>
              <a:rPr lang="cs-CZ" dirty="0"/>
              <a:t>je stát, ani instituce stojící mimo </a:t>
            </a:r>
            <a:r>
              <a:rPr lang="cs-CZ" dirty="0" smtClean="0"/>
              <a:t>ně.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344397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Dobrovolné (</a:t>
            </a:r>
            <a:r>
              <a:rPr lang="cs-CZ" dirty="0" err="1" smtClean="0"/>
              <a:t>voluntary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využívají dobrovolnou účast na svých činnostech. </a:t>
            </a:r>
            <a:endParaRPr lang="cs-CZ" dirty="0" smtClean="0"/>
          </a:p>
          <a:p>
            <a:r>
              <a:rPr lang="cs-CZ" dirty="0" smtClean="0"/>
              <a:t>Dobrovolnost </a:t>
            </a:r>
            <a:r>
              <a:rPr lang="cs-CZ" dirty="0"/>
              <a:t>se může projevovat jak výkonem neplacené práce pro organizaci, tak formou darů nebo čestné účasti ve správních radách.</a:t>
            </a:r>
          </a:p>
        </p:txBody>
      </p:sp>
    </p:spTree>
    <p:extLst>
      <p:ext uri="{BB962C8B-B14F-4D97-AF65-F5344CB8AC3E}">
        <p14:creationId xmlns:p14="http://schemas.microsoft.com/office/powerpoint/2010/main" val="1331276894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853</TotalTime>
  <Words>510</Words>
  <Application>Microsoft Office PowerPoint</Application>
  <PresentationFormat>Širokoúhlá obrazovka</PresentationFormat>
  <Paragraphs>117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Corbel</vt:lpstr>
      <vt:lpstr>Verdana</vt:lpstr>
      <vt:lpstr>Paralaxa</vt:lpstr>
      <vt:lpstr>2. přednáška  Formy neziskových organizací  Ing. Karin Gajdová, Ph.D.</vt:lpstr>
      <vt:lpstr>Struktura přednášky</vt:lpstr>
      <vt:lpstr>Definice neziskových organizací</vt:lpstr>
      <vt:lpstr>5 základních vlastností nestátních neziskových organizací</vt:lpstr>
      <vt:lpstr>1. Institucionalizované (organized)</vt:lpstr>
      <vt:lpstr>2. Soukromé (private)</vt:lpstr>
      <vt:lpstr>3. Neziskové (non-profit)</vt:lpstr>
      <vt:lpstr>4. Samosprávné a nezávislé (self governing)</vt:lpstr>
      <vt:lpstr>5. Dobrovolné (voluntary)</vt:lpstr>
      <vt:lpstr>Typologie neziskových organizací v ČR</vt:lpstr>
      <vt:lpstr>Členění neziskových organizací podle právní normy</vt:lpstr>
      <vt:lpstr>Původní zákon zde řadil tyto organizace:</vt:lpstr>
      <vt:lpstr>Členění neziskových organizací podle charakteru poslání</vt:lpstr>
      <vt:lpstr>Organizace veřejně prospěšné</vt:lpstr>
      <vt:lpstr>Organizace vzájemně prospěšné</vt:lpstr>
      <vt:lpstr>Členění neziskových organizací podle předmětu činnosti</vt:lpstr>
      <vt:lpstr>Přehled oddílů klasifikace CZ-COPNI</vt:lpstr>
      <vt:lpstr>Členění podle kritéria zakladatele</vt:lpstr>
      <vt:lpstr>Členění podle kritéria financování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Tuleja</dc:creator>
  <cp:lastModifiedBy>Karin Gajdová</cp:lastModifiedBy>
  <cp:revision>45</cp:revision>
  <dcterms:created xsi:type="dcterms:W3CDTF">2011-11-21T21:16:49Z</dcterms:created>
  <dcterms:modified xsi:type="dcterms:W3CDTF">2018-10-13T11:05:45Z</dcterms:modified>
</cp:coreProperties>
</file>