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1"/>
  </p:sldMasterIdLst>
  <p:sldIdLst>
    <p:sldId id="304" r:id="rId2"/>
    <p:sldId id="257" r:id="rId3"/>
    <p:sldId id="279" r:id="rId4"/>
    <p:sldId id="284" r:id="rId5"/>
    <p:sldId id="285" r:id="rId6"/>
    <p:sldId id="286" r:id="rId7"/>
    <p:sldId id="288" r:id="rId8"/>
    <p:sldId id="289" r:id="rId9"/>
    <p:sldId id="290" r:id="rId10"/>
    <p:sldId id="291" r:id="rId11"/>
    <p:sldId id="292" r:id="rId12"/>
    <p:sldId id="259" r:id="rId13"/>
    <p:sldId id="296" r:id="rId14"/>
    <p:sldId id="295" r:id="rId15"/>
    <p:sldId id="297" r:id="rId16"/>
    <p:sldId id="293" r:id="rId17"/>
    <p:sldId id="298" r:id="rId18"/>
    <p:sldId id="299" r:id="rId19"/>
    <p:sldId id="300" r:id="rId20"/>
    <p:sldId id="301" r:id="rId21"/>
    <p:sldId id="294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E1ECEF"/>
    <a:srgbClr val="195B3C"/>
    <a:srgbClr val="34886A"/>
    <a:srgbClr val="3C7F6D"/>
    <a:srgbClr val="354542"/>
    <a:srgbClr val="EDF2EC"/>
    <a:srgbClr val="4D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pic>
        <p:nvPicPr>
          <p:cNvPr id="15" name="Obrázek 14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grpSp>
        <p:nvGrpSpPr>
          <p:cNvPr id="16" name="Skupina 15"/>
          <p:cNvGrpSpPr>
            <a:grpSpLocks noChangeAspect="1"/>
          </p:cNvGrpSpPr>
          <p:nvPr userDrawn="1"/>
        </p:nvGrpSpPr>
        <p:grpSpPr>
          <a:xfrm>
            <a:off x="10512492" y="5314903"/>
            <a:ext cx="1560097" cy="911327"/>
            <a:chOff x="6821820" y="4452742"/>
            <a:chExt cx="2340146" cy="1822654"/>
          </a:xfrm>
        </p:grpSpPr>
        <p:pic>
          <p:nvPicPr>
            <p:cNvPr id="17" name="Obrázek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1820" y="4452742"/>
              <a:ext cx="2340146" cy="1822654"/>
            </a:xfrm>
            <a:prstGeom prst="rect">
              <a:avLst/>
            </a:prstGeom>
          </p:spPr>
        </p:pic>
        <p:pic>
          <p:nvPicPr>
            <p:cNvPr id="18" name="Obrázek 17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440" y="5985831"/>
              <a:ext cx="472441" cy="256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266581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89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7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88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074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8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0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3992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8" name="Obrázek 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16400" y="3169800"/>
            <a:ext cx="5868000" cy="7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808" y="5798789"/>
            <a:ext cx="472441" cy="34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3107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14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rgbClr val="E1ECEF"/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rgbClr val="E1ECEF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56667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6115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11" name="Obrázek 10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000"/>
            <a:ext cx="12192000" cy="54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67941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6360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 userDrawn="1"/>
        </p:nvSpPr>
        <p:spPr>
          <a:xfrm>
            <a:off x="0" y="0"/>
            <a:ext cx="10363200" cy="14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Katedra</a:t>
            </a:r>
            <a:r>
              <a:rPr lang="cs-CZ" sz="2800" b="1" baseline="0" dirty="0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ekonomie</a:t>
            </a:r>
            <a:endParaRPr lang="cs-CZ" sz="2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kek@opf.slu.cz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cs-CZ" sz="1400" b="0" i="1" dirty="0" err="1" smtClean="0">
                <a:solidFill>
                  <a:schemeClr val="bg1">
                    <a:lumMod val="8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kek.rs.opf.slu.cz</a:t>
            </a:r>
            <a:endParaRPr lang="cs-CZ" sz="1400" b="0" i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endParaRPr lang="cs-CZ" sz="1800" b="1" dirty="0" smtClean="0">
              <a:solidFill>
                <a:schemeClr val="bg1">
                  <a:lumMod val="8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4000"/>
            <a:ext cx="12192000" cy="54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2266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11200"/>
            <a:ext cx="40128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434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16106"/>
          </a:xfrm>
          <a:prstGeom prst="flowChartDocument">
            <a:avLst/>
          </a:prstGeom>
        </p:spPr>
      </p:pic>
      <p:pic>
        <p:nvPicPr>
          <p:cNvPr id="9" name="Obrázek 8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9216"/>
            <a:ext cx="12192000" cy="54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98" y="5949281"/>
            <a:ext cx="629921" cy="25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26103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D4F4287-10BE-4E41-AE2C-21C3AB649AAE}" type="datetimeFigureOut">
              <a:rPr lang="cs-CZ" smtClean="0"/>
              <a:pPr/>
              <a:t>13.10.2018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D74E6F8-A6EE-4107-A8E5-2901172B5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72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/>
              <a:t>3</a:t>
            </a:r>
            <a:r>
              <a:rPr lang="cs-CZ" b="1" dirty="0" smtClean="0"/>
              <a:t>. přednáška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600" b="1" dirty="0" smtClean="0"/>
              <a:t>Spolky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4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 s tedy novým občanským zákoníkem (NOZ) – tj. Zákon č. 89/2012 Sb., občanský zákoník</a:t>
            </a:r>
          </a:p>
          <a:p>
            <a:r>
              <a:rPr lang="cs-CZ" dirty="0" smtClean="0"/>
              <a:t>Je upraven v </a:t>
            </a:r>
            <a:r>
              <a:rPr lang="cs-CZ" dirty="0" smtClean="0">
                <a:cs typeface="Times New Roman"/>
              </a:rPr>
              <a:t>§214 a následujících</a:t>
            </a:r>
          </a:p>
          <a:p>
            <a:endParaRPr lang="cs-CZ" dirty="0" smtClean="0">
              <a:cs typeface="Times New Roman"/>
            </a:endParaRPr>
          </a:p>
          <a:p>
            <a:r>
              <a:rPr lang="cs-CZ" dirty="0" smtClean="0">
                <a:cs typeface="Times New Roman"/>
              </a:rPr>
              <a:t>Název spolku musí obsahovat slova „spolek“ nebo „zapsaný spolek“, postačí však zkratka „z.s.“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Hlavní činnost</a:t>
            </a:r>
          </a:p>
          <a:p>
            <a:r>
              <a:rPr lang="cs-CZ" dirty="0" smtClean="0"/>
              <a:t>Hlavní činností spolku může být jen uspokojování a ochrana těch zájmů, k jejichž naplňování je spolek založen</a:t>
            </a:r>
          </a:p>
          <a:p>
            <a:r>
              <a:rPr lang="cs-CZ" dirty="0" smtClean="0"/>
              <a:t>Podnikání či jiná výdělečná činnost nemůže být hlavní činností spolku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Vedlejší hospodářská činnost</a:t>
            </a:r>
          </a:p>
          <a:p>
            <a:r>
              <a:rPr lang="cs-CZ" dirty="0" smtClean="0"/>
              <a:t>Spolek může vyvíjet též vedlejší hospodářskou činnost spočívající v podnikání nebo jiné výdělečné činnosti, je-li její účel v podpoře hlavní činnosti nebo v hospodárném využití spolkového majetku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Zakladatelé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Alespoň tři osoby vedené společným zájmem mohou založit k jeho naplňování spolek jako samosprávný a dobrovolný svazek členů a spolčovat se v něm</a:t>
            </a:r>
          </a:p>
          <a:p>
            <a:r>
              <a:rPr lang="cs-CZ" dirty="0" smtClean="0"/>
              <a:t>Nikdo nesmí být nucen k účasti ve spolku a nikomu nesmí být bráněno vystoupit z něho</a:t>
            </a:r>
          </a:p>
          <a:p>
            <a:r>
              <a:rPr lang="cs-CZ" dirty="0" smtClean="0"/>
              <a:t>Členové spolku neručí za jeho dluhy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45682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Stanovy  </a:t>
            </a:r>
            <a:r>
              <a:rPr lang="cs-CZ" dirty="0" smtClean="0">
                <a:latin typeface="Calibri"/>
              </a:rPr>
              <a:t>→ ustavující schůze </a:t>
            </a:r>
            <a:r>
              <a:rPr lang="cs-CZ" dirty="0" smtClean="0"/>
              <a:t>→ podání návrhu na zápis spolku do veřejného rejstříku → vznik spolku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7488" y="188640"/>
            <a:ext cx="10018713" cy="1752599"/>
          </a:xfrm>
        </p:spPr>
        <p:txBody>
          <a:bodyPr/>
          <a:lstStyle/>
          <a:p>
            <a:r>
              <a:rPr lang="cs-CZ" dirty="0" smtClean="0"/>
              <a:t>Stanovy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smtClean="0"/>
              <a:t>Zakladatelé založí spolek, shodnou-li se na obsahu stanov</a:t>
            </a:r>
          </a:p>
          <a:p>
            <a:r>
              <a:rPr lang="cs-CZ" dirty="0" smtClean="0"/>
              <a:t>Stanovy obsahují alespoň:</a:t>
            </a:r>
          </a:p>
          <a:p>
            <a:pPr lvl="1"/>
            <a:r>
              <a:rPr lang="cs-CZ" dirty="0" smtClean="0"/>
              <a:t>Název a sídlo spolku</a:t>
            </a:r>
          </a:p>
          <a:p>
            <a:pPr lvl="1"/>
            <a:r>
              <a:rPr lang="cs-CZ" dirty="0" smtClean="0"/>
              <a:t>Účel spolku</a:t>
            </a:r>
          </a:p>
          <a:p>
            <a:pPr lvl="1"/>
            <a:r>
              <a:rPr lang="cs-CZ" dirty="0" smtClean="0"/>
              <a:t>Práva a povinnosti členů vůči spolku</a:t>
            </a:r>
          </a:p>
          <a:p>
            <a:pPr lvl="1"/>
            <a:r>
              <a:rPr lang="cs-CZ" dirty="0" smtClean="0"/>
              <a:t>Určení statutárního orgánu</a:t>
            </a:r>
          </a:p>
          <a:p>
            <a:r>
              <a:rPr lang="cs-CZ" dirty="0" smtClean="0"/>
              <a:t>Samotné znění stanov není kromě výše uvedeného nijak předepsáno, můžete si je tedy sepsat podle svých potřeb. </a:t>
            </a:r>
          </a:p>
          <a:p>
            <a:r>
              <a:rPr lang="cs-CZ" dirty="0" smtClean="0"/>
              <a:t>Jinak budou vypadat u spolku sdružujícího několik členů a jinak u spolku který sdružuje třeba stovky členů. 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Ustavující schůze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Dalším krokem je schválení stanov na ustavující schůzi. </a:t>
            </a:r>
          </a:p>
          <a:p>
            <a:r>
              <a:rPr lang="cs-CZ" dirty="0" smtClean="0"/>
              <a:t>O schválení musí být vyhotoven Zápis, který doplněný o Listinu přítomných je nutný nejen při zápisu Spolku do rejstříku spolků, ale také  při zakládání bankovního účtu spolku. 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návrhu na založení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Návrh lze podat buď plně elektronicky, nebo klasicky papírově, tedy poštou. </a:t>
            </a:r>
          </a:p>
          <a:p>
            <a:r>
              <a:rPr lang="cs-CZ" dirty="0" smtClean="0"/>
              <a:t>K plně elektronickému podání je třeba elektronický podpis. </a:t>
            </a:r>
          </a:p>
          <a:p>
            <a:r>
              <a:rPr lang="cs-CZ" dirty="0" smtClean="0"/>
              <a:t>Vytištěný formulář Návrhu se musí podepsat (všichni navrhovatelé, tedy min. 3 osoby, nebo jedna osoba pověřená v ustavující členské schůzi). </a:t>
            </a:r>
          </a:p>
          <a:p>
            <a:r>
              <a:rPr lang="cs-CZ" dirty="0" smtClean="0"/>
              <a:t>Podpisy se musí nechat úředně ověřit (nejlépe v místech </a:t>
            </a:r>
            <a:r>
              <a:rPr lang="cs-CZ" dirty="0" err="1" smtClean="0"/>
              <a:t>Czech</a:t>
            </a:r>
            <a:r>
              <a:rPr lang="cs-CZ" dirty="0" smtClean="0"/>
              <a:t> POINTŮ).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5480" y="94258"/>
            <a:ext cx="10018713" cy="1752599"/>
          </a:xfrm>
        </p:spPr>
        <p:txBody>
          <a:bodyPr/>
          <a:lstStyle/>
          <a:p>
            <a:r>
              <a:rPr lang="cs-CZ" dirty="0" smtClean="0"/>
              <a:t>Dokumenty nutné pro zápis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1504" y="1556792"/>
            <a:ext cx="8964488" cy="49685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1" dirty="0" smtClean="0"/>
              <a:t>Návrh na zápis zapsaných údajů do rejstříku spolků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i="1" dirty="0" smtClean="0"/>
              <a:t>(originál - ověřené podpisy všech navrhovatelů)</a:t>
            </a:r>
            <a:r>
              <a:rPr lang="cs-CZ" dirty="0" smtClean="0"/>
              <a:t> </a:t>
            </a:r>
          </a:p>
          <a:p>
            <a:pPr algn="l"/>
            <a:r>
              <a:rPr lang="cs-CZ" b="1" dirty="0" smtClean="0"/>
              <a:t>Stanovy spolku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(bez podpisu, bez ověření)</a:t>
            </a:r>
            <a:r>
              <a:rPr lang="cs-CZ" dirty="0" smtClean="0"/>
              <a:t> </a:t>
            </a:r>
          </a:p>
          <a:p>
            <a:pPr algn="l"/>
            <a:r>
              <a:rPr lang="cs-CZ" b="1" dirty="0" smtClean="0"/>
              <a:t>Zápis z ustavující schůze Spolku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(ověřená kopie)</a:t>
            </a:r>
            <a:r>
              <a:rPr lang="cs-CZ" dirty="0" smtClean="0"/>
              <a:t> </a:t>
            </a:r>
          </a:p>
          <a:p>
            <a:pPr algn="l"/>
            <a:r>
              <a:rPr lang="cs-CZ" b="1" dirty="0" smtClean="0"/>
              <a:t>Listina přítomných ustavující schůze Spolku</a:t>
            </a:r>
            <a:r>
              <a:rPr lang="cs-CZ" dirty="0" smtClean="0"/>
              <a:t>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(ověřená kopie)</a:t>
            </a:r>
            <a:r>
              <a:rPr lang="cs-CZ" dirty="0" smtClean="0"/>
              <a:t> </a:t>
            </a:r>
          </a:p>
          <a:p>
            <a:pPr algn="l"/>
            <a:r>
              <a:rPr lang="cs-CZ" b="1" dirty="0" smtClean="0"/>
              <a:t>Čestné prohlášení členů statutárního orgánu o způsobilosti být členem statutárního orgánu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i="1" dirty="0" smtClean="0"/>
              <a:t>(za každého člena statutárního orgánu s ověřeným podpisem)</a:t>
            </a:r>
            <a:endParaRPr lang="cs-CZ" dirty="0" smtClean="0"/>
          </a:p>
          <a:p>
            <a:pPr algn="l"/>
            <a:r>
              <a:rPr lang="cs-CZ" b="1" dirty="0" smtClean="0"/>
              <a:t>Souhlas s umístěním sídla Spolku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i="1" dirty="0" smtClean="0"/>
              <a:t>(originál s ověřeným podpisem)</a:t>
            </a:r>
            <a:endParaRPr lang="cs-CZ" dirty="0" smtClean="0"/>
          </a:p>
          <a:p>
            <a:pPr algn="l"/>
            <a:r>
              <a:rPr lang="cs-CZ" b="1" dirty="0" smtClean="0"/>
              <a:t>Průvodní dopis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i="1" dirty="0" smtClean="0"/>
              <a:t>(není vyžadován)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Usnesení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30 dnů od podání Návrhu by měli zakladatelé obdržet Usnesení s rozhodnutím rejstříkového soudu.  </a:t>
            </a:r>
          </a:p>
          <a:p>
            <a:r>
              <a:rPr lang="cs-CZ" dirty="0" smtClean="0"/>
              <a:t>Pokud budou soudu nějaké informace chybět nebo budou v Návrhu jiné nedostatky, soud v Usnesení požádá o jejich odstranění či doplnění a stanoví lhůtu ve které se musí podmínky splnit.</a:t>
            </a:r>
          </a:p>
          <a:p>
            <a:r>
              <a:rPr lang="cs-CZ" dirty="0" smtClean="0"/>
              <a:t>Pokud je vše v pořádku, soud v Usnesení informuje o rozhodnutí o zápisu do rejstříku spolků a přidělí identifikační číslo (IČ). 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Neurčí-li stanovy jinak, váže se členství ve spolku na osobu člena a nepřechází na jeho právního nástupce</a:t>
            </a:r>
          </a:p>
          <a:p>
            <a:r>
              <a:rPr lang="cs-CZ" dirty="0" smtClean="0"/>
              <a:t>Je-li členem spolku právnická osoba, zastupuje ji statutární orgán</a:t>
            </a:r>
          </a:p>
          <a:p>
            <a:r>
              <a:rPr lang="cs-CZ" dirty="0" smtClean="0"/>
              <a:t>Po vzniku spolku může členství v něm vzniknout přijetím za člena nebo jiným způsobem určeným stanovami</a:t>
            </a:r>
          </a:p>
          <a:p>
            <a:r>
              <a:rPr lang="cs-CZ" dirty="0" smtClean="0"/>
              <a:t>Kdo se uchází o členství ve spolku, projevuje tím  vůli být vázán stanovami od okamžiku, kdy se stane členem spolku</a:t>
            </a:r>
          </a:p>
          <a:p>
            <a:r>
              <a:rPr lang="cs-CZ" dirty="0" smtClean="0"/>
              <a:t>O přijetí za člena rozhoduje orgán určený stanovami, jinak nejvyšší orgán spolku</a:t>
            </a:r>
          </a:p>
          <a:p>
            <a:r>
              <a:rPr lang="cs-CZ" dirty="0" smtClean="0"/>
              <a:t>Stanovy mohou určit výši a splatnost členského příspěvku</a:t>
            </a:r>
          </a:p>
          <a:p>
            <a:r>
              <a:rPr lang="cs-CZ" dirty="0" smtClean="0"/>
              <a:t>Členství ve spolku zaniká vystoupením, vyloučením nebo dalšími způsoby uvedenými ve stanovách nebo v zákoně.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Důvody </a:t>
            </a:r>
            <a:r>
              <a:rPr lang="cs-CZ" dirty="0" smtClean="0"/>
              <a:t>vytváření </a:t>
            </a:r>
            <a:r>
              <a:rPr lang="cs-CZ" dirty="0" smtClean="0"/>
              <a:t>spolků (také původně občanských sdružení)</a:t>
            </a:r>
            <a:endParaRPr lang="cs-CZ" dirty="0" smtClean="0"/>
          </a:p>
          <a:p>
            <a:pPr lvl="0"/>
            <a:r>
              <a:rPr lang="cs-CZ" dirty="0" smtClean="0"/>
              <a:t>Právní úprava</a:t>
            </a:r>
          </a:p>
          <a:p>
            <a:pPr lvl="0"/>
            <a:r>
              <a:rPr lang="cs-CZ" dirty="0" smtClean="0"/>
              <a:t>Činnost spolku</a:t>
            </a:r>
          </a:p>
          <a:p>
            <a:pPr lvl="0"/>
            <a:r>
              <a:rPr lang="cs-CZ" dirty="0" smtClean="0"/>
              <a:t>Základní prvky spolku</a:t>
            </a:r>
          </a:p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3061802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spolku jsou statutární orgán a nejvyšší orgán, případně kontrolní komise, rozhodčí komise a další orgány určené ve stanovách</a:t>
            </a:r>
          </a:p>
          <a:p>
            <a:r>
              <a:rPr lang="cs-CZ" dirty="0" smtClean="0"/>
              <a:t>Stanovy mohou orgány spolku pojmenovat libovolně, nevzbudí-li tím klamný dojem o jejich povaze</a:t>
            </a:r>
          </a:p>
          <a:p>
            <a:r>
              <a:rPr lang="cs-CZ" dirty="0" smtClean="0"/>
              <a:t>Stanovy určí je-li statutární orgán kolektivní (výbor) nebo individuální (předseda)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Zánik spolku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Likvidace spolku</a:t>
            </a:r>
          </a:p>
          <a:p>
            <a:r>
              <a:rPr lang="cs-CZ" dirty="0" smtClean="0"/>
              <a:t>Fúze spolků</a:t>
            </a:r>
          </a:p>
          <a:p>
            <a:r>
              <a:rPr lang="cs-CZ" dirty="0" smtClean="0"/>
              <a:t>Rozdělení spolku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Důvody vytváření občanských </a:t>
            </a:r>
            <a:r>
              <a:rPr lang="cs-CZ" dirty="0" smtClean="0"/>
              <a:t>sdružení/spolků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Tato forma neziskového subjektu byla hojně využívána při činnosti sportovních klubů, zájmových sdružení, ekologických hnutí…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Výhodou je převážně nízká ekonomická náročnost, jelikož při vzniku sdružení nejsou zákonem vyžadovány žádné majetkové vklady a registrační řízení není zpoplatněno.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97877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Občanská sdružení byla upravená zákonem o sdružování občanů (Zákon č. 83/1990 Sb., o sdružování občanů) </a:t>
            </a:r>
          </a:p>
          <a:p>
            <a:pPr algn="ctr">
              <a:buNone/>
            </a:pPr>
            <a:r>
              <a:rPr lang="cs-CZ" dirty="0" smtClean="0">
                <a:cs typeface="Times New Roman"/>
              </a:rPr>
              <a:t>→</a:t>
            </a:r>
          </a:p>
          <a:p>
            <a:pPr algn="l"/>
            <a:r>
              <a:rPr lang="cs-CZ" dirty="0" smtClean="0">
                <a:cs typeface="Times New Roman"/>
              </a:rPr>
              <a:t>Zrušen Novým občanským zákoníkem (Zákon č. 89/2012, Sb., občanský zákoník)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 nové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 účinností od 1.1.2014 nemohou již podle zákona o sdružování občanů vznikat nová sdružení.</a:t>
            </a:r>
          </a:p>
          <a:p>
            <a:r>
              <a:rPr lang="cs-CZ" dirty="0" smtClean="0"/>
              <a:t>Pokud se budou osoby chtít nově sdružit za účelem naplňování společného zájmu a vytvořit za tímto účelem právnickou osobu, která by byla způsobilá nabývat práva a povinnosti </a:t>
            </a:r>
            <a:r>
              <a:rPr lang="cs-CZ" dirty="0" smtClean="0">
                <a:latin typeface="Calibri"/>
              </a:rPr>
              <a:t>→ nutné zvolit některou z nových právních forem upravených v NOZ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Sdružení, </a:t>
            </a:r>
            <a:r>
              <a:rPr lang="cs-CZ" dirty="0" smtClean="0"/>
              <a:t>která vznikla </a:t>
            </a:r>
            <a:r>
              <a:rPr lang="cs-CZ" dirty="0" smtClean="0"/>
              <a:t>do 31.12.2013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všechna občanská sdružení se začne automaticky pohlížet jako na SPOLKY</a:t>
            </a:r>
          </a:p>
          <a:p>
            <a:r>
              <a:rPr lang="cs-CZ" dirty="0" smtClean="0"/>
              <a:t>Nemá vliv na jejich existenci jako právnické osoby – nezanikají, pouze se mění označení jejich právní formy</a:t>
            </a:r>
          </a:p>
          <a:p>
            <a:r>
              <a:rPr lang="cs-CZ" dirty="0" smtClean="0"/>
              <a:t>Zůstává jim název, identifikační číslo, sídlo, historie i všechna práva a povinnosti z již uzavřených smluv</a:t>
            </a:r>
          </a:p>
          <a:p>
            <a:r>
              <a:rPr lang="cs-CZ" dirty="0" smtClean="0"/>
              <a:t>Musí se řídit novou právní úpravou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Občanská sdružení vs. Spolky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NOZ upravuje fungování spolků podrobněji</a:t>
            </a:r>
          </a:p>
          <a:p>
            <a:r>
              <a:rPr lang="cs-CZ" dirty="0" smtClean="0"/>
              <a:t>Základní idea této právnické osoby se nemění</a:t>
            </a:r>
          </a:p>
          <a:p>
            <a:r>
              <a:rPr lang="cs-CZ" dirty="0" smtClean="0"/>
              <a:t>Spolky jsou stejně jako občanská sdružení právnické osoby založené na naplňování určitého cíle, kterým však není primárně získávání zisku.</a:t>
            </a:r>
          </a:p>
          <a:p>
            <a:r>
              <a:rPr lang="cs-CZ" dirty="0" smtClean="0"/>
              <a:t>Existuje předpoklad, že stávající o.s. nebudou mít s přechodem na spolek výraznější problémy (jen některá budou muset upravit či doplnit své stanovy)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Občanská sdružení = spolek </a:t>
            </a:r>
            <a:r>
              <a:rPr lang="cs-CZ" dirty="0" smtClean="0">
                <a:latin typeface="Calibri"/>
              </a:rPr>
              <a:t>→ automaticky</a:t>
            </a:r>
          </a:p>
          <a:p>
            <a:r>
              <a:rPr lang="cs-CZ" dirty="0" smtClean="0">
                <a:latin typeface="Calibri"/>
              </a:rPr>
              <a:t>Pokud tato nová právní forma nebude vyhovovat , mohou se transformovat (změnit právní formu) na </a:t>
            </a:r>
            <a:r>
              <a:rPr lang="cs-CZ" dirty="0" smtClean="0"/>
              <a:t>ústav (</a:t>
            </a:r>
            <a:r>
              <a:rPr lang="cs-CZ" dirty="0" smtClean="0">
                <a:cs typeface="Times New Roman"/>
              </a:rPr>
              <a:t>§402 a </a:t>
            </a:r>
            <a:r>
              <a:rPr lang="cs-CZ" dirty="0" err="1" smtClean="0">
                <a:cs typeface="Times New Roman"/>
              </a:rPr>
              <a:t>násl</a:t>
            </a:r>
            <a:r>
              <a:rPr lang="cs-CZ" dirty="0" smtClean="0">
                <a:cs typeface="Times New Roman"/>
              </a:rPr>
              <a:t>.) nebo na sociální družstvo (upraveno zák. č. 90/2012 Sb., o obchodních korporacích).</a:t>
            </a:r>
          </a:p>
          <a:p>
            <a:r>
              <a:rPr lang="cs-CZ" dirty="0" smtClean="0">
                <a:cs typeface="Times New Roman"/>
              </a:rPr>
              <a:t>Transformace se řídí obecným postupem o přeměnách právnických osob v NOZ (§174 a </a:t>
            </a:r>
            <a:r>
              <a:rPr lang="cs-CZ" dirty="0" err="1" smtClean="0">
                <a:cs typeface="Times New Roman"/>
              </a:rPr>
              <a:t>násl</a:t>
            </a:r>
            <a:r>
              <a:rPr lang="cs-CZ" dirty="0" smtClean="0">
                <a:cs typeface="Times New Roman"/>
              </a:rPr>
              <a:t>.)</a:t>
            </a:r>
            <a:endParaRPr lang="cs-CZ" dirty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7886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Povinnosti původních občanských sdružení pro přeměnu na spolek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Sdružení se stanou spolky automaticky</a:t>
            </a:r>
          </a:p>
          <a:p>
            <a:r>
              <a:rPr lang="cs-CZ" dirty="0" smtClean="0"/>
              <a:t>Nastudovat novou právní úpravu</a:t>
            </a:r>
          </a:p>
          <a:p>
            <a:r>
              <a:rPr lang="cs-CZ" dirty="0" smtClean="0"/>
              <a:t>Ve lhůtě do dvou let od účinnosti NOZ je potřeba dát název spolku do souladu s pravidly NOZ</a:t>
            </a:r>
          </a:p>
          <a:p>
            <a:r>
              <a:rPr lang="cs-CZ" dirty="0" smtClean="0"/>
              <a:t>Do tří let je nutné upravit (doplnit) stanovy, aby obsahovaly všechny nutné náležitosti</a:t>
            </a:r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1155</TotalTime>
  <Words>943</Words>
  <Application>Microsoft Office PowerPoint</Application>
  <PresentationFormat>Širokoúhlá obrazovka</PresentationFormat>
  <Paragraphs>100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Corbel</vt:lpstr>
      <vt:lpstr>Times New Roman</vt:lpstr>
      <vt:lpstr>Verdana</vt:lpstr>
      <vt:lpstr>Paralaxa</vt:lpstr>
      <vt:lpstr>3. přednáška  Spolky  Ing. Karin Gajdová, Ph.D.</vt:lpstr>
      <vt:lpstr>Struktura přednášky</vt:lpstr>
      <vt:lpstr>Důvody vytváření občanských sdružení/spolků</vt:lpstr>
      <vt:lpstr>Právní úprava</vt:lpstr>
      <vt:lpstr>Dopad nové právní úpravy</vt:lpstr>
      <vt:lpstr>Sdružení, která vznikla do 31.12.2013</vt:lpstr>
      <vt:lpstr>Občanská sdružení vs. Spolky </vt:lpstr>
      <vt:lpstr>Transformace</vt:lpstr>
      <vt:lpstr>Povinnosti původních občanských sdružení pro přeměnu na spolek</vt:lpstr>
      <vt:lpstr>SPOLEK</vt:lpstr>
      <vt:lpstr>Činnost spolku</vt:lpstr>
      <vt:lpstr>Zakladatelé spolku</vt:lpstr>
      <vt:lpstr>Založení spolku</vt:lpstr>
      <vt:lpstr>Stanovy</vt:lpstr>
      <vt:lpstr>Ustavující schůze</vt:lpstr>
      <vt:lpstr>Podání návrhu na založení spolku</vt:lpstr>
      <vt:lpstr>Dokumenty nutné pro zápis</vt:lpstr>
      <vt:lpstr>Usnesení</vt:lpstr>
      <vt:lpstr>Členství</vt:lpstr>
      <vt:lpstr>Orgány spolku</vt:lpstr>
      <vt:lpstr>Zánik spolku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Tuleja</dc:creator>
  <cp:lastModifiedBy>Karin Gajdová</cp:lastModifiedBy>
  <cp:revision>63</cp:revision>
  <dcterms:created xsi:type="dcterms:W3CDTF">2011-11-21T21:16:49Z</dcterms:created>
  <dcterms:modified xsi:type="dcterms:W3CDTF">2018-10-13T11:03:37Z</dcterms:modified>
</cp:coreProperties>
</file>