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0" r:id="rId1"/>
  </p:sldMasterIdLst>
  <p:sldIdLst>
    <p:sldId id="304" r:id="rId2"/>
    <p:sldId id="257" r:id="rId3"/>
    <p:sldId id="266" r:id="rId4"/>
    <p:sldId id="302" r:id="rId5"/>
    <p:sldId id="303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E1ECEF"/>
    <a:srgbClr val="195B3C"/>
    <a:srgbClr val="34886A"/>
    <a:srgbClr val="3C7F6D"/>
    <a:srgbClr val="354542"/>
    <a:srgbClr val="EDF2EC"/>
    <a:srgbClr val="4D7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rect">
            <a:avLst/>
          </a:prstGeom>
        </p:spPr>
      </p:pic>
      <p:pic>
        <p:nvPicPr>
          <p:cNvPr id="15" name="Obrázek 14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4000"/>
            <a:ext cx="12192000" cy="54000"/>
          </a:xfrm>
          <a:prstGeom prst="rect">
            <a:avLst/>
          </a:prstGeom>
        </p:spPr>
      </p:pic>
      <p:grpSp>
        <p:nvGrpSpPr>
          <p:cNvPr id="16" name="Skupina 15"/>
          <p:cNvGrpSpPr>
            <a:grpSpLocks noChangeAspect="1"/>
          </p:cNvGrpSpPr>
          <p:nvPr userDrawn="1"/>
        </p:nvGrpSpPr>
        <p:grpSpPr>
          <a:xfrm>
            <a:off x="10512492" y="5314903"/>
            <a:ext cx="1560097" cy="911327"/>
            <a:chOff x="6821820" y="4452742"/>
            <a:chExt cx="2340146" cy="1822654"/>
          </a:xfrm>
        </p:grpSpPr>
        <p:pic>
          <p:nvPicPr>
            <p:cNvPr id="17" name="Obrázek 16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1820" y="4452742"/>
              <a:ext cx="2340146" cy="1822654"/>
            </a:xfrm>
            <a:prstGeom prst="rect">
              <a:avLst/>
            </a:prstGeom>
          </p:spPr>
        </p:pic>
        <p:pic>
          <p:nvPicPr>
            <p:cNvPr id="18" name="Obrázek 17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2440" y="5985831"/>
              <a:ext cx="472441" cy="2560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266581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189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27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880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074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8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701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8" name="Obrázek 7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12192000" cy="54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808" y="5798789"/>
            <a:ext cx="472441" cy="34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43992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8" name="Obrázek 7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16400" y="3169800"/>
            <a:ext cx="5868000" cy="72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808" y="5798789"/>
            <a:ext cx="472441" cy="34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53107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141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 userDrawn="1"/>
        </p:nvSpPr>
        <p:spPr>
          <a:xfrm>
            <a:off x="0" y="0"/>
            <a:ext cx="10363200" cy="141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solidFill>
                  <a:srgbClr val="E1ECEF"/>
                </a:solidFill>
                <a:latin typeface="+mj-lt"/>
                <a:ea typeface="Verdana" pitchFamily="34" charset="0"/>
                <a:cs typeface="Verdana" pitchFamily="34" charset="0"/>
              </a:rPr>
              <a:t>Katedra</a:t>
            </a:r>
            <a:r>
              <a:rPr lang="cs-CZ" sz="2800" b="1" baseline="0" dirty="0" smtClean="0">
                <a:solidFill>
                  <a:srgbClr val="E1ECEF"/>
                </a:solidFill>
                <a:latin typeface="+mj-lt"/>
                <a:ea typeface="Verdana" pitchFamily="34" charset="0"/>
                <a:cs typeface="Verdana" pitchFamily="34" charset="0"/>
              </a:rPr>
              <a:t> ekonomie</a:t>
            </a:r>
            <a:endParaRPr lang="cs-CZ" sz="2800" b="1" dirty="0" smtClean="0">
              <a:solidFill>
                <a:srgbClr val="E1ECEF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cs-CZ" sz="1400" b="0" i="1" dirty="0" err="1" smtClean="0">
                <a:solidFill>
                  <a:srgbClr val="E1ECEF"/>
                </a:solidFill>
                <a:latin typeface="+mj-lt"/>
                <a:ea typeface="Verdana" pitchFamily="34" charset="0"/>
                <a:cs typeface="Verdana" pitchFamily="34" charset="0"/>
              </a:rPr>
              <a:t>kek@opf.slu.cz</a:t>
            </a:r>
            <a:endParaRPr lang="cs-CZ" sz="1400" b="0" i="1" dirty="0" smtClean="0">
              <a:solidFill>
                <a:srgbClr val="E1ECEF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cs-CZ" sz="1400" b="0" i="1" dirty="0" err="1" smtClean="0">
                <a:solidFill>
                  <a:srgbClr val="E1ECEF"/>
                </a:solidFill>
                <a:latin typeface="+mj-lt"/>
                <a:ea typeface="Verdana" pitchFamily="34" charset="0"/>
                <a:cs typeface="Verdana" pitchFamily="34" charset="0"/>
              </a:rPr>
              <a:t>kek.rs.opf.slu.cz</a:t>
            </a:r>
            <a:endParaRPr lang="cs-CZ" sz="1400" b="0" i="1" dirty="0" smtClean="0">
              <a:solidFill>
                <a:srgbClr val="E1ECEF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endParaRPr lang="cs-CZ" sz="1800" b="1" dirty="0" smtClean="0">
              <a:solidFill>
                <a:srgbClr val="E1ECEF"/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Obrázek 8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4000"/>
            <a:ext cx="12192000" cy="54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56667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9" name="Obrázek 8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12192000" cy="54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61154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11" name="Obrázek 10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8000"/>
            <a:ext cx="12192000" cy="54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679414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7" name="Obrázek 6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12192000" cy="54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63605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 userDrawn="1"/>
        </p:nvSpPr>
        <p:spPr>
          <a:xfrm>
            <a:off x="0" y="0"/>
            <a:ext cx="10363200" cy="141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solidFill>
                  <a:schemeClr val="bg1">
                    <a:lumMod val="8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Katedra</a:t>
            </a:r>
            <a:r>
              <a:rPr lang="cs-CZ" sz="2800" b="1" baseline="0" dirty="0" smtClean="0">
                <a:solidFill>
                  <a:schemeClr val="bg1">
                    <a:lumMod val="8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 ekonomie</a:t>
            </a:r>
            <a:endParaRPr lang="cs-CZ" sz="2800" b="1" dirty="0" smtClean="0">
              <a:solidFill>
                <a:schemeClr val="bg1">
                  <a:lumMod val="8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cs-CZ" sz="1400" b="0" i="1" dirty="0" err="1" smtClean="0">
                <a:solidFill>
                  <a:schemeClr val="bg1">
                    <a:lumMod val="8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kek@opf.slu.cz</a:t>
            </a:r>
            <a:endParaRPr lang="cs-CZ" sz="1400" b="0" i="1" dirty="0" smtClean="0">
              <a:solidFill>
                <a:schemeClr val="bg1">
                  <a:lumMod val="8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cs-CZ" sz="1400" b="0" i="1" dirty="0" err="1" smtClean="0">
                <a:solidFill>
                  <a:schemeClr val="bg1">
                    <a:lumMod val="8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kek.rs.opf.slu.cz</a:t>
            </a:r>
            <a:endParaRPr lang="cs-CZ" sz="1400" b="0" i="1" dirty="0" smtClean="0">
              <a:solidFill>
                <a:schemeClr val="bg1">
                  <a:lumMod val="8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endParaRPr lang="cs-CZ" sz="1800" b="1" dirty="0" smtClean="0">
              <a:solidFill>
                <a:schemeClr val="bg1">
                  <a:lumMod val="8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Obrázek 6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4000"/>
            <a:ext cx="12192000" cy="54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02266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9" name="Obrázek 8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411200"/>
            <a:ext cx="4012800" cy="54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54340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9" name="Obrázek 8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9216"/>
            <a:ext cx="12192000" cy="54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62610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72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ransition spd="med">
    <p:cover dir="r"/>
    <p:sndAc>
      <p:stSnd>
        <p:snd r:embed="rId19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0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4432" y="1052736"/>
            <a:ext cx="10018711" cy="3048000"/>
          </a:xfrm>
        </p:spPr>
        <p:txBody>
          <a:bodyPr>
            <a:normAutofit/>
          </a:bodyPr>
          <a:lstStyle/>
          <a:p>
            <a:r>
              <a:rPr lang="cs-CZ" b="1" dirty="0"/>
              <a:t>4</a:t>
            </a:r>
            <a:r>
              <a:rPr lang="cs-CZ" b="1" dirty="0" smtClean="0"/>
              <a:t>. </a:t>
            </a:r>
            <a:r>
              <a:rPr lang="cs-CZ" b="1" dirty="0" smtClean="0"/>
              <a:t>přednáška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3600" b="1" dirty="0" smtClean="0"/>
              <a:t>Obecně prospěšné společnosti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Ing. Karin Gajdová, 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Ekonomika neziskových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41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Zakládací smlouva musí obsahovat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název a sídlo OPS</a:t>
            </a:r>
          </a:p>
          <a:p>
            <a:pPr>
              <a:lnSpc>
                <a:spcPct val="90000"/>
              </a:lnSpc>
            </a:pPr>
            <a:r>
              <a:rPr lang="cs-CZ" dirty="0"/>
              <a:t>označení zakladatelů</a:t>
            </a:r>
          </a:p>
          <a:p>
            <a:pPr>
              <a:lnSpc>
                <a:spcPct val="90000"/>
              </a:lnSpc>
            </a:pPr>
            <a:r>
              <a:rPr lang="cs-CZ" dirty="0"/>
              <a:t>druh obecně prospěšných služeb, podmínky jejich poskytování</a:t>
            </a:r>
          </a:p>
          <a:p>
            <a:pPr>
              <a:lnSpc>
                <a:spcPct val="90000"/>
              </a:lnSpc>
            </a:pPr>
            <a:r>
              <a:rPr lang="cs-CZ" dirty="0"/>
              <a:t>údaje o řediteli </a:t>
            </a:r>
          </a:p>
          <a:p>
            <a:pPr>
              <a:lnSpc>
                <a:spcPct val="90000"/>
              </a:lnSpc>
            </a:pPr>
            <a:r>
              <a:rPr lang="cs-CZ" dirty="0"/>
              <a:t>počet a označení členů správní a dozorčí rady</a:t>
            </a:r>
          </a:p>
          <a:p>
            <a:pPr>
              <a:lnSpc>
                <a:spcPct val="90000"/>
              </a:lnSpc>
            </a:pPr>
            <a:r>
              <a:rPr lang="cs-CZ" dirty="0"/>
              <a:t>vklady zakladatelů</a:t>
            </a:r>
          </a:p>
          <a:p>
            <a:pPr>
              <a:lnSpc>
                <a:spcPct val="90000"/>
              </a:lnSpc>
            </a:pPr>
            <a:r>
              <a:rPr lang="cs-CZ" dirty="0"/>
              <a:t>možnost odměňování a stanovení výše odměny členů správní a dozorčí </a:t>
            </a:r>
            <a:r>
              <a:rPr lang="cs-CZ" dirty="0" smtClean="0"/>
              <a:t>rady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492182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růběh </a:t>
            </a:r>
            <a:r>
              <a:rPr lang="cs-CZ" dirty="0" smtClean="0"/>
              <a:t>řízení o zápisu do rejstříku </a:t>
            </a:r>
            <a:r>
              <a:rPr lang="cs-CZ" dirty="0" smtClean="0"/>
              <a:t>OPS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řízení je zahájeno dnem doručení návrhu na zápis u příslušného krajského soudu</a:t>
            </a:r>
          </a:p>
          <a:p>
            <a:r>
              <a:rPr lang="cs-CZ" dirty="0"/>
              <a:t>zákon nestanovuje lhůtu, ve které má soud rozhodnout</a:t>
            </a:r>
          </a:p>
          <a:p>
            <a:r>
              <a:rPr lang="cs-CZ" dirty="0"/>
              <a:t>proti usnesení soudu se lze odvolat u soudu, který usnesení vydal (do 15 dnů od doručení usnesení soudu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599234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co si zakladatelé OPS dávali pozor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přestože zákon nestanovuje minimální výši vkladu, zápis do rejstříku usnadňuje, když vklad činí alespoň několik set korun</a:t>
            </a:r>
          </a:p>
          <a:p>
            <a:pPr>
              <a:lnSpc>
                <a:spcPct val="90000"/>
              </a:lnSpc>
            </a:pPr>
            <a:r>
              <a:rPr lang="cs-CZ" dirty="0"/>
              <a:t>člen dozorčí rady nesmí být v pracovněprávním nebo obdobném vztahu s </a:t>
            </a:r>
            <a:r>
              <a:rPr lang="cs-CZ" dirty="0" smtClean="0"/>
              <a:t>OPS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7239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Hospodaření OPS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může vykonávat doplňkovou činnost, kterou bude dosaženo účinnějšího využití prostředků OPS a nebude tím ohrožena kvalita, rozsah a dostupnost poskytovaných služeb</a:t>
            </a:r>
          </a:p>
          <a:p>
            <a:pPr>
              <a:lnSpc>
                <a:spcPct val="90000"/>
              </a:lnSpc>
            </a:pPr>
            <a:r>
              <a:rPr lang="cs-CZ" dirty="0"/>
              <a:t>nesmí se účastnit na podnikání jiných osob</a:t>
            </a:r>
          </a:p>
          <a:p>
            <a:pPr>
              <a:lnSpc>
                <a:spcPct val="90000"/>
              </a:lnSpc>
            </a:pPr>
            <a:r>
              <a:rPr lang="cs-CZ" dirty="0"/>
              <a:t>její hospodářský výsledek (zisk) nesmí být použit ve prospěch zakladatelů, členů jejich orgánů nebo zaměstnanců a musí být použit na poskytování obecně prospěšných služeb, pro které byla OPS </a:t>
            </a:r>
            <a:r>
              <a:rPr lang="cs-CZ" dirty="0" smtClean="0"/>
              <a:t>založena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586328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zdroje OPS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dirty="0"/>
              <a:t>Vlastním zdrojem financování OPS je její jmění, které tvoří:</a:t>
            </a:r>
          </a:p>
          <a:p>
            <a:r>
              <a:rPr lang="cs-CZ" dirty="0"/>
              <a:t>vklady zakladatelů</a:t>
            </a:r>
          </a:p>
          <a:p>
            <a:r>
              <a:rPr lang="cs-CZ" dirty="0"/>
              <a:t>přijaté dary a dědictví</a:t>
            </a:r>
          </a:p>
          <a:p>
            <a:r>
              <a:rPr lang="cs-CZ" dirty="0"/>
              <a:t>fondy </a:t>
            </a:r>
          </a:p>
          <a:p>
            <a:r>
              <a:rPr lang="cs-CZ" dirty="0" smtClean="0"/>
              <a:t>dotace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971147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v právní úpravě OPS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Poslední změna v právní úpravě OPS nabyla účinnosti od 1.1.2011</a:t>
            </a:r>
          </a:p>
          <a:p>
            <a:r>
              <a:rPr lang="cs-CZ" dirty="0" smtClean="0"/>
              <a:t>Právní úprava problematiky OPS je dotčena některými podstatnými změnami provedenými zákonem č. 231/2010 Sb., kterým se mění zákon č. 248/1995 Sb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1564933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Obecně prospěšné společnosti</a:t>
            </a:r>
          </a:p>
          <a:p>
            <a:pPr lvl="0"/>
            <a:r>
              <a:rPr lang="cs-CZ" dirty="0" smtClean="0"/>
              <a:t>OPS a NOZ</a:t>
            </a:r>
          </a:p>
          <a:p>
            <a:pPr lvl="0"/>
            <a:r>
              <a:rPr lang="cs-CZ" dirty="0" smtClean="0"/>
              <a:t>Zakladatel OPS</a:t>
            </a:r>
          </a:p>
          <a:p>
            <a:pPr lvl="0"/>
            <a:r>
              <a:rPr lang="cs-CZ" dirty="0" smtClean="0"/>
              <a:t>Původní postup založení</a:t>
            </a:r>
          </a:p>
          <a:p>
            <a:pPr lvl="0"/>
            <a:r>
              <a:rPr lang="cs-CZ" dirty="0" smtClean="0"/>
              <a:t>Hospodaření</a:t>
            </a:r>
          </a:p>
          <a:p>
            <a:pPr lvl="0"/>
            <a:r>
              <a:rPr lang="cs-CZ" dirty="0" smtClean="0"/>
              <a:t>Vlastní zdroje</a:t>
            </a:r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3061802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 prospěšná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248/1995 o obecně prospěšných společnostech</a:t>
            </a:r>
          </a:p>
          <a:p>
            <a:r>
              <a:rPr lang="cs-CZ" dirty="0"/>
              <a:t>subjekt poskytující obecně prospěšné služby všem za stejných podmínek</a:t>
            </a:r>
          </a:p>
          <a:p>
            <a:r>
              <a:rPr lang="cs-CZ" dirty="0"/>
              <a:t>služby jsou poskytovány cílové skupině uživatelů za předem stanovených a pro všechny uživatele stejných </a:t>
            </a:r>
            <a:r>
              <a:rPr lang="cs-CZ" dirty="0" smtClean="0"/>
              <a:t>podmínek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841782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Obecně prospěšné společnosti a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Zákon č. 248/1995 Sb., o obecně prospěšné společnosti je ZRUŠEN novým občanským zákoníkem</a:t>
            </a:r>
          </a:p>
          <a:p>
            <a:r>
              <a:rPr lang="cs-CZ" dirty="0" smtClean="0"/>
              <a:t>Od 1.1.2014 již nebudou moci být nové OPS zakládány</a:t>
            </a:r>
          </a:p>
          <a:p>
            <a:r>
              <a:rPr lang="cs-CZ" dirty="0" smtClean="0"/>
              <a:t>Podobnou právní formou jsou nově upravené ústavy (</a:t>
            </a:r>
            <a:r>
              <a:rPr lang="cs-CZ" dirty="0" smtClean="0">
                <a:latin typeface="Times New Roman"/>
                <a:cs typeface="Times New Roman"/>
              </a:rPr>
              <a:t>§</a:t>
            </a:r>
            <a:r>
              <a:rPr lang="cs-CZ" dirty="0" smtClean="0">
                <a:cs typeface="Times New Roman"/>
              </a:rPr>
              <a:t>402 a </a:t>
            </a:r>
            <a:r>
              <a:rPr lang="cs-CZ" dirty="0" err="1" smtClean="0">
                <a:cs typeface="Times New Roman"/>
              </a:rPr>
              <a:t>násl</a:t>
            </a:r>
            <a:r>
              <a:rPr lang="cs-CZ" dirty="0" smtClean="0">
                <a:cs typeface="Times New Roman"/>
              </a:rPr>
              <a:t>.), které jsou založeny na stejném principu jako OPS (majetková i osobní složka) – jejich úprava je však o něco volnější než u OPS (např. mohou zakládat obchodní společnosti)</a:t>
            </a:r>
          </a:p>
          <a:p>
            <a:r>
              <a:rPr lang="cs-CZ" dirty="0" smtClean="0">
                <a:cs typeface="Times New Roman"/>
              </a:rPr>
              <a:t>OPS založeny do konce roku 2013 se řídí původním zákonem</a:t>
            </a:r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Přechodná ustanovení NOZ umožňují OPS transformaci na ústav, nadaci nebo nadační fond – tak jak je upravuje NOZ</a:t>
            </a:r>
          </a:p>
          <a:p>
            <a:r>
              <a:rPr lang="cs-CZ" dirty="0" smtClean="0"/>
              <a:t>Postup transformace se podobně jako u spolků řídí </a:t>
            </a:r>
            <a:r>
              <a:rPr lang="cs-CZ" dirty="0" err="1" smtClean="0"/>
              <a:t>ust</a:t>
            </a:r>
            <a:r>
              <a:rPr lang="cs-CZ" dirty="0" smtClean="0"/>
              <a:t>. </a:t>
            </a:r>
            <a:r>
              <a:rPr lang="cs-CZ" dirty="0" smtClean="0">
                <a:cs typeface="Times New Roman"/>
              </a:rPr>
              <a:t>§174 a </a:t>
            </a:r>
            <a:r>
              <a:rPr lang="cs-CZ" dirty="0" err="1" smtClean="0">
                <a:cs typeface="Times New Roman"/>
              </a:rPr>
              <a:t>násl</a:t>
            </a:r>
            <a:r>
              <a:rPr lang="cs-CZ" dirty="0" smtClean="0">
                <a:cs typeface="Times New Roman"/>
              </a:rPr>
              <a:t>. NOZ</a:t>
            </a:r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Zakladatel OPS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právnická nebo právně způsobilá fyzická osoba</a:t>
            </a:r>
          </a:p>
          <a:p>
            <a:r>
              <a:rPr lang="cs-CZ" dirty="0"/>
              <a:t>více zakladatelů uzavře smlouvu</a:t>
            </a:r>
          </a:p>
          <a:p>
            <a:r>
              <a:rPr lang="cs-CZ" dirty="0"/>
              <a:t>je-li zakladatel jediný, nahrazuje smlouvu zakládací listina</a:t>
            </a:r>
          </a:p>
          <a:p>
            <a:r>
              <a:rPr lang="cs-CZ" dirty="0"/>
              <a:t>návrh na zápis do rejstříku musí být podán do 90 dnů od </a:t>
            </a:r>
            <a:r>
              <a:rPr lang="cs-CZ" dirty="0" smtClean="0"/>
              <a:t>založení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135004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Návrh na zápis do rejstříku OPS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 se </a:t>
            </a:r>
            <a:r>
              <a:rPr lang="cs-CZ" dirty="0" smtClean="0"/>
              <a:t>podával </a:t>
            </a:r>
            <a:r>
              <a:rPr lang="cs-CZ" dirty="0"/>
              <a:t>u Krajského soudu, v jehož obvodu má OPS sídlo</a:t>
            </a:r>
          </a:p>
          <a:p>
            <a:r>
              <a:rPr lang="cs-CZ" dirty="0"/>
              <a:t>rejstřík OPS vede příslušný krajský </a:t>
            </a:r>
            <a:r>
              <a:rPr lang="cs-CZ" dirty="0" smtClean="0"/>
              <a:t>soud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547906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podání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dirty="0"/>
              <a:t>návrh na zápis do rejstříků OPS</a:t>
            </a:r>
          </a:p>
          <a:p>
            <a:pPr marL="609600" indent="-609600">
              <a:buFontTx/>
              <a:buAutoNum type="arabicPeriod"/>
            </a:pPr>
            <a:r>
              <a:rPr lang="cs-CZ" dirty="0"/>
              <a:t>zakládací smlouvu nebo listinu (2x)</a:t>
            </a:r>
          </a:p>
          <a:p>
            <a:pPr marL="609600" indent="-609600">
              <a:buFontTx/>
              <a:buAutoNum type="arabicPeriod"/>
            </a:pPr>
            <a:r>
              <a:rPr lang="cs-CZ" dirty="0"/>
              <a:t>čestná prohlášení členů správní rady a dozorčí rady</a:t>
            </a:r>
          </a:p>
          <a:p>
            <a:pPr marL="609600" indent="-609600">
              <a:buFontTx/>
              <a:buAutoNum type="arabicPeriod"/>
            </a:pPr>
            <a:r>
              <a:rPr lang="cs-CZ" dirty="0"/>
              <a:t>jejich výpisy z rejstříků trestů</a:t>
            </a:r>
          </a:p>
          <a:p>
            <a:pPr marL="609600" indent="-609600">
              <a:buFontTx/>
              <a:buAutoNum type="arabicPeriod"/>
            </a:pPr>
            <a:r>
              <a:rPr lang="cs-CZ" dirty="0"/>
              <a:t>doklad o splacení peněžitého vkladu nebo převzetí nepeněžitého vkladu </a:t>
            </a:r>
            <a:r>
              <a:rPr lang="cs-CZ" dirty="0" smtClean="0"/>
              <a:t>zakladatelů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96532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na zápis </a:t>
            </a:r>
            <a:r>
              <a:rPr lang="cs-CZ" dirty="0" smtClean="0"/>
              <a:t>musel </a:t>
            </a:r>
            <a:r>
              <a:rPr lang="cs-CZ" dirty="0" smtClean="0"/>
              <a:t>obsahovat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označení navrhovatele</a:t>
            </a:r>
          </a:p>
          <a:p>
            <a:pPr>
              <a:lnSpc>
                <a:spcPct val="90000"/>
              </a:lnSpc>
            </a:pPr>
            <a:r>
              <a:rPr lang="cs-CZ" dirty="0"/>
              <a:t>název a sídlo OPS</a:t>
            </a:r>
          </a:p>
          <a:p>
            <a:pPr>
              <a:lnSpc>
                <a:spcPct val="90000"/>
              </a:lnSpc>
            </a:pPr>
            <a:r>
              <a:rPr lang="cs-CZ" dirty="0"/>
              <a:t>označení zakladatelů</a:t>
            </a:r>
          </a:p>
          <a:p>
            <a:pPr>
              <a:lnSpc>
                <a:spcPct val="90000"/>
              </a:lnSpc>
            </a:pPr>
            <a:r>
              <a:rPr lang="cs-CZ" dirty="0"/>
              <a:t>druh obecně prospěšných služeb   a předmět doplňkové činnosti</a:t>
            </a:r>
          </a:p>
          <a:p>
            <a:pPr>
              <a:lnSpc>
                <a:spcPct val="90000"/>
              </a:lnSpc>
            </a:pPr>
            <a:r>
              <a:rPr lang="cs-CZ" dirty="0"/>
              <a:t>označení členů správní a dozorčí </a:t>
            </a:r>
            <a:r>
              <a:rPr lang="cs-CZ" dirty="0" smtClean="0"/>
              <a:t>rady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688262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1153</TotalTime>
  <Words>556</Words>
  <Application>Microsoft Office PowerPoint</Application>
  <PresentationFormat>Širokoúhlá obrazovka</PresentationFormat>
  <Paragraphs>69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Corbel</vt:lpstr>
      <vt:lpstr>Times New Roman</vt:lpstr>
      <vt:lpstr>Verdana</vt:lpstr>
      <vt:lpstr>Paralaxa</vt:lpstr>
      <vt:lpstr>4. přednáška  Obecně prospěšné společnosti  Ing. Karin Gajdová, Ph.D.</vt:lpstr>
      <vt:lpstr>Struktura přednášky</vt:lpstr>
      <vt:lpstr>Obecně prospěšná společnost</vt:lpstr>
      <vt:lpstr>Obecně prospěšné společnosti a NOZ</vt:lpstr>
      <vt:lpstr>Transformace</vt:lpstr>
      <vt:lpstr>Zakladatel OPS</vt:lpstr>
      <vt:lpstr>Návrh na zápis do rejstříku OPS</vt:lpstr>
      <vt:lpstr>Obsah podání</vt:lpstr>
      <vt:lpstr>Návrh na zápis musel obsahovat</vt:lpstr>
      <vt:lpstr>Zakládací smlouva musí obsahovat</vt:lpstr>
      <vt:lpstr>Průběh řízení o zápisu do rejstříku OPS</vt:lpstr>
      <vt:lpstr>Na co si zakladatelé OPS dávali pozor</vt:lpstr>
      <vt:lpstr>Hospodaření OPS</vt:lpstr>
      <vt:lpstr>Vlastní zdroje OPS</vt:lpstr>
      <vt:lpstr>Změny v právní úpravě OPS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Tuleja</dc:creator>
  <cp:lastModifiedBy>Karin Gajdová</cp:lastModifiedBy>
  <cp:revision>62</cp:revision>
  <dcterms:created xsi:type="dcterms:W3CDTF">2011-11-21T21:16:49Z</dcterms:created>
  <dcterms:modified xsi:type="dcterms:W3CDTF">2018-10-13T11:09:42Z</dcterms:modified>
</cp:coreProperties>
</file>